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89" r:id="rId2"/>
    <p:sldId id="423" r:id="rId3"/>
    <p:sldId id="389" r:id="rId4"/>
    <p:sldId id="421" r:id="rId5"/>
    <p:sldId id="5689" r:id="rId6"/>
    <p:sldId id="394" r:id="rId7"/>
    <p:sldId id="5750" r:id="rId8"/>
    <p:sldId id="5751" r:id="rId9"/>
    <p:sldId id="447" r:id="rId10"/>
    <p:sldId id="5752" r:id="rId11"/>
    <p:sldId id="453" r:id="rId12"/>
    <p:sldId id="448" r:id="rId13"/>
    <p:sldId id="451" r:id="rId14"/>
    <p:sldId id="5753" r:id="rId15"/>
    <p:sldId id="460" r:id="rId16"/>
    <p:sldId id="461" r:id="rId17"/>
    <p:sldId id="462" r:id="rId18"/>
    <p:sldId id="457" r:id="rId19"/>
    <p:sldId id="5754" r:id="rId20"/>
    <p:sldId id="463" r:id="rId21"/>
    <p:sldId id="5755" r:id="rId22"/>
    <p:sldId id="465" r:id="rId23"/>
    <p:sldId id="5749" r:id="rId24"/>
    <p:sldId id="449" r:id="rId25"/>
    <p:sldId id="466" r:id="rId26"/>
    <p:sldId id="467" r:id="rId27"/>
    <p:sldId id="464" r:id="rId28"/>
    <p:sldId id="5681" r:id="rId29"/>
    <p:sldId id="442" r:id="rId30"/>
    <p:sldId id="469" r:id="rId31"/>
    <p:sldId id="480" r:id="rId32"/>
    <p:sldId id="407" r:id="rId33"/>
    <p:sldId id="481" r:id="rId34"/>
    <p:sldId id="473" r:id="rId35"/>
    <p:sldId id="470" r:id="rId36"/>
    <p:sldId id="472" r:id="rId37"/>
    <p:sldId id="424" r:id="rId38"/>
    <p:sldId id="5718" r:id="rId39"/>
    <p:sldId id="302" r:id="rId40"/>
    <p:sldId id="618" r:id="rId41"/>
    <p:sldId id="5746" r:id="rId42"/>
    <p:sldId id="5726" r:id="rId43"/>
    <p:sldId id="5723" r:id="rId44"/>
    <p:sldId id="490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42EE7614-4C0C-4BE8-A577-EC59B849CCAA}">
          <p14:sldIdLst>
            <p14:sldId id="289"/>
          </p14:sldIdLst>
        </p14:section>
        <p14:section name="背景目标" id="{9E5DAB74-D7AA-49FE-ACC6-3E4123B5067B}">
          <p14:sldIdLst>
            <p14:sldId id="423"/>
            <p14:sldId id="389"/>
            <p14:sldId id="421"/>
            <p14:sldId id="5689"/>
            <p14:sldId id="394"/>
            <p14:sldId id="5750"/>
            <p14:sldId id="5751"/>
            <p14:sldId id="447"/>
            <p14:sldId id="5752"/>
            <p14:sldId id="453"/>
            <p14:sldId id="448"/>
            <p14:sldId id="451"/>
            <p14:sldId id="5753"/>
            <p14:sldId id="460"/>
            <p14:sldId id="461"/>
            <p14:sldId id="462"/>
            <p14:sldId id="457"/>
            <p14:sldId id="5754"/>
            <p14:sldId id="463"/>
            <p14:sldId id="5755"/>
            <p14:sldId id="465"/>
            <p14:sldId id="5749"/>
            <p14:sldId id="449"/>
            <p14:sldId id="466"/>
            <p14:sldId id="467"/>
            <p14:sldId id="464"/>
            <p14:sldId id="5681"/>
            <p14:sldId id="442"/>
            <p14:sldId id="469"/>
            <p14:sldId id="480"/>
            <p14:sldId id="407"/>
            <p14:sldId id="481"/>
            <p14:sldId id="473"/>
            <p14:sldId id="470"/>
            <p14:sldId id="472"/>
          </p14:sldIdLst>
        </p14:section>
        <p14:section name="设计思路" id="{A4B7125F-1B1A-4BCC-89CD-AA4A3203DB71}">
          <p14:sldIdLst>
            <p14:sldId id="424"/>
            <p14:sldId id="5718"/>
            <p14:sldId id="302"/>
            <p14:sldId id="618"/>
            <p14:sldId id="5746"/>
            <p14:sldId id="5726"/>
            <p14:sldId id="5723"/>
            <p14:sldId id="4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67B3"/>
    <a:srgbClr val="EA42CE"/>
    <a:srgbClr val="B1960F"/>
    <a:srgbClr val="EFC93F"/>
    <a:srgbClr val="A917A6"/>
    <a:srgbClr val="FEFBDA"/>
    <a:srgbClr val="FEE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01" autoAdjust="0"/>
    <p:restoredTop sz="96368" autoAdjust="0"/>
  </p:normalViewPr>
  <p:slideViewPr>
    <p:cSldViewPr snapToGrid="0" showGuides="1">
      <p:cViewPr varScale="1">
        <p:scale>
          <a:sx n="113" d="100"/>
          <a:sy n="113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图表标题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图表标题</a:t>
            </a:r>
          </a:p>
        </c:rich>
      </c:tx>
      <c:layout>
        <c:manualLayout>
          <c:xMode val="edge"/>
          <c:yMode val="edge"/>
          <c:x val="0.24762467191601051"/>
          <c:y val="2.9069774835137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图表标题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dLbls>
          <c:dLblPos val="bestFit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图表标题</a:t>
            </a:r>
          </a:p>
        </c:rich>
      </c:tx>
      <c:layout>
        <c:manualLayout>
          <c:xMode val="edge"/>
          <c:yMode val="edge"/>
          <c:x val="0.24762467191601051"/>
          <c:y val="2.9069774835137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E4ACE-D239-45FF-BA4D-6701D1597303}" type="datetimeFigureOut">
              <a:rPr lang="zh-CN" altLang="en-US" smtClean="0"/>
              <a:t>2022/7/10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52CBD-C8F4-4EE3-B33F-7E804526B7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068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826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699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571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85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571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82B69B-4CDB-45EF-AF2E-DEBF6EE82A6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805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52CBD-C8F4-4EE3-B33F-7E804526B7F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218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82B69B-4CDB-45EF-AF2E-DEBF6EE82A6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090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1AB85E45-AF8B-4D16-A31C-8C4284AF45BD}"/>
              </a:ext>
            </a:extLst>
          </p:cNvPr>
          <p:cNvGrpSpPr/>
          <p:nvPr userDrawn="1"/>
        </p:nvGrpSpPr>
        <p:grpSpPr>
          <a:xfrm>
            <a:off x="365125" y="565150"/>
            <a:ext cx="892175" cy="152835"/>
            <a:chOff x="365125" y="565150"/>
            <a:chExt cx="892175" cy="15283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2AB5DB9-522F-486D-8F35-24BE811341B0}"/>
                </a:ext>
              </a:extLst>
            </p:cNvPr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0373CE9-A622-44BA-AA38-0A5E6420C81F}"/>
                </a:ext>
              </a:extLst>
            </p:cNvPr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473619C-337A-4CAC-ACC2-862F46B35780}"/>
                </a:ext>
              </a:extLst>
            </p:cNvPr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BBDBABB4-AFB9-43FB-B7AB-954BB21F60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/>
        </p:blipFill>
        <p:spPr>
          <a:xfrm>
            <a:off x="11058700" y="304153"/>
            <a:ext cx="827663" cy="82766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94731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B85E45-AF8B-4D16-A31C-8C4284AF45BD}"/>
              </a:ext>
            </a:extLst>
          </p:cNvPr>
          <p:cNvGrpSpPr/>
          <p:nvPr userDrawn="1"/>
        </p:nvGrpSpPr>
        <p:grpSpPr>
          <a:xfrm>
            <a:off x="377452" y="806302"/>
            <a:ext cx="892175" cy="152835"/>
            <a:chOff x="365125" y="565150"/>
            <a:chExt cx="892175" cy="152835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2AB5DB9-522F-486D-8F35-24BE811341B0}"/>
                </a:ext>
              </a:extLst>
            </p:cNvPr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0373CE9-A622-44BA-AA38-0A5E6420C81F}"/>
                </a:ext>
              </a:extLst>
            </p:cNvPr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73619C-337A-4CAC-ACC2-862F46B35780}"/>
                </a:ext>
              </a:extLst>
            </p:cNvPr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18"/>
          <p:cNvSpPr/>
          <p:nvPr userDrawn="1"/>
        </p:nvSpPr>
        <p:spPr bwMode="auto">
          <a:xfrm>
            <a:off x="767182" y="952461"/>
            <a:ext cx="9576000" cy="21600"/>
          </a:xfrm>
          <a:prstGeom prst="rect">
            <a:avLst/>
          </a:prstGeom>
          <a:gradFill flip="none" rotWithShape="1">
            <a:gsLst>
              <a:gs pos="25000">
                <a:srgbClr val="0067B3"/>
              </a:gs>
              <a:gs pos="50000">
                <a:srgbClr val="0067B3"/>
              </a:gs>
              <a:gs pos="0">
                <a:schemeClr val="bg1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031073-B652-4830-AD61-151573CC7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/>
        </p:blipFill>
        <p:spPr>
          <a:xfrm>
            <a:off x="11144250" y="261399"/>
            <a:ext cx="739722" cy="739722"/>
          </a:xfrm>
          <a:prstGeom prst="ellipse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6A5DABCB-F969-4957-AF1B-2C33C3AE6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7" y="434550"/>
            <a:ext cx="7855417" cy="496311"/>
          </a:xfrm>
          <a:prstGeom prst="rect">
            <a:avLst/>
          </a:prstGeom>
        </p:spPr>
        <p:txBody>
          <a:bodyPr/>
          <a:lstStyle>
            <a:lvl1pPr algn="l">
              <a:defRPr sz="3200" b="1" spc="1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794AC2-4AB6-47BD-9680-ABAD3116CD6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3695" y="1171986"/>
            <a:ext cx="8912674" cy="1415142"/>
          </a:xfrm>
          <a:prstGeom prst="rect">
            <a:avLst/>
          </a:prstGeom>
        </p:spPr>
        <p:txBody>
          <a:bodyPr/>
          <a:lstStyle>
            <a:lvl1pPr marL="361950" indent="-361950">
              <a:lnSpc>
                <a:spcPct val="90000"/>
              </a:lnSpc>
              <a:spcAft>
                <a:spcPts val="400"/>
              </a:spcAft>
              <a:buClr>
                <a:srgbClr val="0067B3"/>
              </a:buClr>
              <a:buSzPct val="90000"/>
              <a:buFont typeface="Wingdings" panose="05000000000000000000" pitchFamily="2" charset="2"/>
              <a:buChar char="n"/>
              <a:defRPr sz="2400"/>
            </a:lvl1pPr>
            <a:lvl2pPr marL="717550" indent="-260350">
              <a:lnSpc>
                <a:spcPct val="90000"/>
              </a:lnSpc>
              <a:spcAft>
                <a:spcPts val="400"/>
              </a:spcAft>
              <a:buClr>
                <a:srgbClr val="0067B3"/>
              </a:buClr>
              <a:buFont typeface="微软雅黑" panose="020B0503020204020204" pitchFamily="34" charset="-122"/>
              <a:buChar char="ￚ"/>
              <a:defRPr sz="2000"/>
            </a:lvl2pPr>
            <a:lvl3pPr>
              <a:lnSpc>
                <a:spcPct val="90000"/>
              </a:lnSpc>
              <a:spcAft>
                <a:spcPts val="400"/>
              </a:spcAft>
              <a:buClr>
                <a:srgbClr val="0067B3"/>
              </a:buClr>
              <a:buFont typeface="微软雅黑" panose="020B0503020204020204" pitchFamily="34" charset="-122"/>
              <a:buChar char="-"/>
              <a:defRPr sz="1800"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263098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AA3EC9-C459-4EAB-9C8E-5595934605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BDBABB4-AFB9-43FB-B7AB-954BB21F60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56"/>
          <a:stretch/>
        </p:blipFill>
        <p:spPr>
          <a:xfrm>
            <a:off x="10457613" y="666878"/>
            <a:ext cx="1162744" cy="116274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19574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6007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0" r:id="rId2"/>
    <p:sldLayoutId id="2147483663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6.jpeg"/><Relationship Id="rId4" Type="http://schemas.openxmlformats.org/officeDocument/2006/relationships/hyperlink" Target="https://en.wikipedia.org/wiki/Qualcomm_Centriq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73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hyperlink" Target="https://www.youtube.com/watch?v=d9SWNLZvA8g&amp;list=RDCMUCk7SjrXVXAj8m8BLgzh6dGA&amp;start_radio=1&amp;ab_channel=Inte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emf"/><Relationship Id="rId10" Type="http://schemas.openxmlformats.org/officeDocument/2006/relationships/image" Target="../media/image18.jp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image" Target="../media/image21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wmf"/><Relationship Id="rId11" Type="http://schemas.openxmlformats.org/officeDocument/2006/relationships/image" Target="../media/image25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24.jpeg"/><Relationship Id="rId4" Type="http://schemas.openxmlformats.org/officeDocument/2006/relationships/image" Target="../media/image22.jp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62C86F2-E060-422A-8DCF-2F4EEB9FCE1E}"/>
              </a:ext>
            </a:extLst>
          </p:cNvPr>
          <p:cNvSpPr/>
          <p:nvPr/>
        </p:nvSpPr>
        <p:spPr>
          <a:xfrm>
            <a:off x="5762970" y="6788582"/>
            <a:ext cx="6245225" cy="632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endParaRPr lang="zh-CN" altLang="en-US" strike="noStrike" noProof="1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373ACEC-F7B2-49C9-BCD1-0B0FBDEC5B46}"/>
              </a:ext>
            </a:extLst>
          </p:cNvPr>
          <p:cNvSpPr txBox="1"/>
          <p:nvPr/>
        </p:nvSpPr>
        <p:spPr>
          <a:xfrm>
            <a:off x="2152995" y="1576116"/>
            <a:ext cx="7971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芯片设计流程</a:t>
            </a:r>
            <a:endParaRPr lang="zh-CN" altLang="en-US" sz="115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429829-A9C8-4CD0-91D8-1A81A1B02F2D}"/>
              </a:ext>
            </a:extLst>
          </p:cNvPr>
          <p:cNvSpPr txBox="1"/>
          <p:nvPr/>
        </p:nvSpPr>
        <p:spPr>
          <a:xfrm>
            <a:off x="4950350" y="3766851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iEDA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课题组</a:t>
            </a:r>
          </a:p>
        </p:txBody>
      </p:sp>
    </p:spTree>
    <p:extLst>
      <p:ext uri="{BB962C8B-B14F-4D97-AF65-F5344CB8AC3E}">
        <p14:creationId xmlns:p14="http://schemas.microsoft.com/office/powerpoint/2010/main" val="123548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79151-AF43-C54D-AF04-ADF83572A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EDA</a:t>
            </a:r>
            <a:r>
              <a:rPr lang="zh-CN" altLang="en-US" dirty="0">
                <a:latin typeface="微软雅黑" panose="020B0503020204020204" pitchFamily="34" charset="-122"/>
              </a:rPr>
              <a:t>工具链组成</a:t>
            </a:r>
            <a:endParaRPr kumimoji="1"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F093277-2BC6-441F-A25F-BC71315A71F2}"/>
              </a:ext>
            </a:extLst>
          </p:cNvPr>
          <p:cNvGrpSpPr/>
          <p:nvPr/>
        </p:nvGrpSpPr>
        <p:grpSpPr>
          <a:xfrm>
            <a:off x="56200" y="1027144"/>
            <a:ext cx="11982650" cy="5605475"/>
            <a:chOff x="33339" y="851390"/>
            <a:chExt cx="12050505" cy="5739319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0DE49FD-E674-48F5-B503-8AE91099FEC1}"/>
                </a:ext>
              </a:extLst>
            </p:cNvPr>
            <p:cNvGrpSpPr/>
            <p:nvPr/>
          </p:nvGrpSpPr>
          <p:grpSpPr>
            <a:xfrm>
              <a:off x="5020937" y="2262727"/>
              <a:ext cx="1914904" cy="1715442"/>
              <a:chOff x="6955741" y="2218839"/>
              <a:chExt cx="2336478" cy="1715442"/>
            </a:xfrm>
          </p:grpSpPr>
          <p:sp>
            <p:nvSpPr>
              <p:cNvPr id="94" name="Rectangle 45">
                <a:extLst>
                  <a:ext uri="{FF2B5EF4-FFF2-40B4-BE49-F238E27FC236}">
                    <a16:creationId xmlns:a16="http://schemas.microsoft.com/office/drawing/2014/main" id="{714DE035-1AF6-48CC-A9A7-658E04ED33F7}"/>
                  </a:ext>
                </a:extLst>
              </p:cNvPr>
              <p:cNvSpPr/>
              <p:nvPr/>
            </p:nvSpPr>
            <p:spPr bwMode="auto">
              <a:xfrm>
                <a:off x="6955741" y="2218839"/>
                <a:ext cx="2336478" cy="171544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t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Logic Synthesis</a:t>
                </a:r>
              </a:p>
            </p:txBody>
          </p:sp>
          <p:sp>
            <p:nvSpPr>
              <p:cNvPr id="95" name="Rectangle 46">
                <a:extLst>
                  <a:ext uri="{FF2B5EF4-FFF2-40B4-BE49-F238E27FC236}">
                    <a16:creationId xmlns:a16="http://schemas.microsoft.com/office/drawing/2014/main" id="{4702ACEC-7183-4D90-8608-DC7A96354897}"/>
                  </a:ext>
                </a:extLst>
              </p:cNvPr>
              <p:cNvSpPr/>
              <p:nvPr/>
            </p:nvSpPr>
            <p:spPr bwMode="auto">
              <a:xfrm>
                <a:off x="7082724" y="2503357"/>
                <a:ext cx="2086994" cy="225956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Logic Compiling</a:t>
                </a:r>
                <a:endParaRPr kumimoji="0" lang="en-US" sz="1200" kern="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6" name="Rectangle 47">
                <a:extLst>
                  <a:ext uri="{FF2B5EF4-FFF2-40B4-BE49-F238E27FC236}">
                    <a16:creationId xmlns:a16="http://schemas.microsoft.com/office/drawing/2014/main" id="{32AA9DF2-A381-494B-8700-9566F6530A8E}"/>
                  </a:ext>
                </a:extLst>
              </p:cNvPr>
              <p:cNvSpPr/>
              <p:nvPr/>
            </p:nvSpPr>
            <p:spPr bwMode="auto">
              <a:xfrm>
                <a:off x="7082724" y="2872341"/>
                <a:ext cx="2086994" cy="227582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Logic Optimization</a:t>
                </a:r>
              </a:p>
            </p:txBody>
          </p:sp>
          <p:sp>
            <p:nvSpPr>
              <p:cNvPr id="97" name="Rectangle 55">
                <a:extLst>
                  <a:ext uri="{FF2B5EF4-FFF2-40B4-BE49-F238E27FC236}">
                    <a16:creationId xmlns:a16="http://schemas.microsoft.com/office/drawing/2014/main" id="{95AC70B0-A996-4087-9E48-5D0EADF85254}"/>
                  </a:ext>
                </a:extLst>
              </p:cNvPr>
              <p:cNvSpPr/>
              <p:nvPr/>
            </p:nvSpPr>
            <p:spPr bwMode="auto">
              <a:xfrm>
                <a:off x="7082724" y="3242952"/>
                <a:ext cx="2086994" cy="22758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Tech Mapping</a:t>
                </a:r>
              </a:p>
            </p:txBody>
          </p:sp>
          <p:cxnSp>
            <p:nvCxnSpPr>
              <p:cNvPr id="98" name="Straight Arrow Connector 57">
                <a:extLst>
                  <a:ext uri="{FF2B5EF4-FFF2-40B4-BE49-F238E27FC236}">
                    <a16:creationId xmlns:a16="http://schemas.microsoft.com/office/drawing/2014/main" id="{7CA0A360-CA54-4AD8-98D3-56877F0B9C67}"/>
                  </a:ext>
                </a:extLst>
              </p:cNvPr>
              <p:cNvCxnSpPr>
                <a:cxnSpLocks noChangeShapeType="1"/>
                <a:stCxn id="95" idx="2"/>
                <a:endCxn id="96" idx="0"/>
              </p:cNvCxnSpPr>
              <p:nvPr/>
            </p:nvCxnSpPr>
            <p:spPr bwMode="auto">
              <a:xfrm>
                <a:off x="8126221" y="2729313"/>
                <a:ext cx="0" cy="143028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9" name="Straight Arrow Connector 62">
                <a:extLst>
                  <a:ext uri="{FF2B5EF4-FFF2-40B4-BE49-F238E27FC236}">
                    <a16:creationId xmlns:a16="http://schemas.microsoft.com/office/drawing/2014/main" id="{A99C9EDE-FEA9-4876-88EA-4D0C0F3F195E}"/>
                  </a:ext>
                </a:extLst>
              </p:cNvPr>
              <p:cNvCxnSpPr>
                <a:cxnSpLocks noChangeShapeType="1"/>
                <a:stCxn id="96" idx="2"/>
                <a:endCxn id="97" idx="0"/>
              </p:cNvCxnSpPr>
              <p:nvPr/>
            </p:nvCxnSpPr>
            <p:spPr bwMode="auto">
              <a:xfrm>
                <a:off x="8126221" y="3099924"/>
                <a:ext cx="0" cy="143028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15215AD4-B2E8-4AC2-966F-55B9B78274A1}"/>
                  </a:ext>
                </a:extLst>
              </p:cNvPr>
              <p:cNvSpPr/>
              <p:nvPr/>
            </p:nvSpPr>
            <p:spPr bwMode="auto">
              <a:xfrm>
                <a:off x="7085065" y="3613561"/>
                <a:ext cx="2086994" cy="2275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kern="0" dirty="0">
                    <a:latin typeface="Helvetica Neue" charset="0"/>
                  </a:rPr>
                  <a:t>ATPG/BIST</a:t>
                </a:r>
              </a:p>
            </p:txBody>
          </p:sp>
          <p:cxnSp>
            <p:nvCxnSpPr>
              <p:cNvPr id="101" name="Straight Arrow Connector 62">
                <a:extLst>
                  <a:ext uri="{FF2B5EF4-FFF2-40B4-BE49-F238E27FC236}">
                    <a16:creationId xmlns:a16="http://schemas.microsoft.com/office/drawing/2014/main" id="{158D8B79-EB3C-407B-B01F-1B9C3045D028}"/>
                  </a:ext>
                </a:extLst>
              </p:cNvPr>
              <p:cNvCxnSpPr>
                <a:cxnSpLocks noChangeShapeType="1"/>
                <a:stCxn id="97" idx="2"/>
                <a:endCxn id="100" idx="0"/>
              </p:cNvCxnSpPr>
              <p:nvPr/>
            </p:nvCxnSpPr>
            <p:spPr bwMode="auto">
              <a:xfrm>
                <a:off x="8126221" y="3470534"/>
                <a:ext cx="2341" cy="143027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26BB35A6-523B-44DE-88B6-475F1819FC2A}"/>
                </a:ext>
              </a:extLst>
            </p:cNvPr>
            <p:cNvGrpSpPr/>
            <p:nvPr/>
          </p:nvGrpSpPr>
          <p:grpSpPr>
            <a:xfrm>
              <a:off x="7104759" y="2777201"/>
              <a:ext cx="1762928" cy="1316575"/>
              <a:chOff x="7701338" y="3004496"/>
              <a:chExt cx="2482850" cy="1391338"/>
            </a:xfrm>
          </p:grpSpPr>
          <p:sp>
            <p:nvSpPr>
              <p:cNvPr id="87" name="Rectangle 74">
                <a:extLst>
                  <a:ext uri="{FF2B5EF4-FFF2-40B4-BE49-F238E27FC236}">
                    <a16:creationId xmlns:a16="http://schemas.microsoft.com/office/drawing/2014/main" id="{A3DB239F-AC07-4FD9-8234-BB5EC4A27272}"/>
                  </a:ext>
                </a:extLst>
              </p:cNvPr>
              <p:cNvSpPr/>
              <p:nvPr/>
            </p:nvSpPr>
            <p:spPr bwMode="auto">
              <a:xfrm>
                <a:off x="7701338" y="3371644"/>
                <a:ext cx="2482850" cy="102419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t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Layout Processing</a:t>
                </a:r>
              </a:p>
            </p:txBody>
          </p:sp>
          <p:sp>
            <p:nvSpPr>
              <p:cNvPr id="88" name="Rectangle 76">
                <a:extLst>
                  <a:ext uri="{FF2B5EF4-FFF2-40B4-BE49-F238E27FC236}">
                    <a16:creationId xmlns:a16="http://schemas.microsoft.com/office/drawing/2014/main" id="{4A5DB6F6-BC56-4EE7-AA5E-8A0FD210820F}"/>
                  </a:ext>
                </a:extLst>
              </p:cNvPr>
              <p:cNvSpPr/>
              <p:nvPr/>
            </p:nvSpPr>
            <p:spPr bwMode="auto">
              <a:xfrm>
                <a:off x="7833101" y="4103755"/>
                <a:ext cx="2219325" cy="220662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RET/OPC</a:t>
                </a:r>
                <a:r>
                  <a:rPr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/</a:t>
                </a: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ILT</a:t>
                </a:r>
              </a:p>
            </p:txBody>
          </p:sp>
          <p:cxnSp>
            <p:nvCxnSpPr>
              <p:cNvPr id="89" name="Straight Arrow Connector 59">
                <a:extLst>
                  <a:ext uri="{FF2B5EF4-FFF2-40B4-BE49-F238E27FC236}">
                    <a16:creationId xmlns:a16="http://schemas.microsoft.com/office/drawing/2014/main" id="{95CC5FD7-5E6C-4914-9DAC-2AD745DF62C1}"/>
                  </a:ext>
                </a:extLst>
              </p:cNvPr>
              <p:cNvCxnSpPr>
                <a:cxnSpLocks/>
                <a:stCxn id="88" idx="0"/>
                <a:endCxn id="93" idx="2"/>
              </p:cNvCxnSpPr>
              <p:nvPr/>
            </p:nvCxnSpPr>
            <p:spPr bwMode="auto">
              <a:xfrm flipV="1">
                <a:off x="8942763" y="3942944"/>
                <a:ext cx="0" cy="160811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" name="Straight Arrow Connector 59">
                <a:extLst>
                  <a:ext uri="{FF2B5EF4-FFF2-40B4-BE49-F238E27FC236}">
                    <a16:creationId xmlns:a16="http://schemas.microsoft.com/office/drawing/2014/main" id="{0818D1F1-F82A-4944-9749-366497225A00}"/>
                  </a:ext>
                </a:extLst>
              </p:cNvPr>
              <p:cNvCxnSpPr>
                <a:cxnSpLocks/>
                <a:stCxn id="87" idx="0"/>
                <a:endCxn id="63" idx="2"/>
              </p:cNvCxnSpPr>
              <p:nvPr/>
            </p:nvCxnSpPr>
            <p:spPr bwMode="auto">
              <a:xfrm flipV="1">
                <a:off x="8942763" y="3004496"/>
                <a:ext cx="3520" cy="367148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3" name="Rectangle 76">
                <a:extLst>
                  <a:ext uri="{FF2B5EF4-FFF2-40B4-BE49-F238E27FC236}">
                    <a16:creationId xmlns:a16="http://schemas.microsoft.com/office/drawing/2014/main" id="{3B379A8D-454E-4872-A019-1C13B0871DAD}"/>
                  </a:ext>
                </a:extLst>
              </p:cNvPr>
              <p:cNvSpPr/>
              <p:nvPr/>
            </p:nvSpPr>
            <p:spPr bwMode="auto">
              <a:xfrm>
                <a:off x="7833100" y="3722281"/>
                <a:ext cx="2219325" cy="22066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Mask Generation</a:t>
                </a:r>
                <a:endParaRPr kumimoji="0" lang="en-US" sz="1200" kern="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29" name="Straight Arrow Connector 62">
              <a:extLst>
                <a:ext uri="{FF2B5EF4-FFF2-40B4-BE49-F238E27FC236}">
                  <a16:creationId xmlns:a16="http://schemas.microsoft.com/office/drawing/2014/main" id="{37BB8E6D-F502-45BC-89FF-2F9AA199C22B}"/>
                </a:ext>
              </a:extLst>
            </p:cNvPr>
            <p:cNvCxnSpPr>
              <a:cxnSpLocks noChangeShapeType="1"/>
              <a:stCxn id="81" idx="2"/>
              <a:endCxn id="94" idx="0"/>
            </p:cNvCxnSpPr>
            <p:nvPr/>
          </p:nvCxnSpPr>
          <p:spPr bwMode="auto">
            <a:xfrm>
              <a:off x="5973056" y="2050516"/>
              <a:ext cx="5333" cy="21221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Elbow Connector 131">
              <a:extLst>
                <a:ext uri="{FF2B5EF4-FFF2-40B4-BE49-F238E27FC236}">
                  <a16:creationId xmlns:a16="http://schemas.microsoft.com/office/drawing/2014/main" id="{EDDD4B2E-2E92-4A85-9CD8-2A4F7570A348}"/>
                </a:ext>
              </a:extLst>
            </p:cNvPr>
            <p:cNvCxnSpPr>
              <a:cxnSpLocks/>
              <a:stCxn id="33" idx="2"/>
              <a:endCxn id="43" idx="2"/>
            </p:cNvCxnSpPr>
            <p:nvPr/>
          </p:nvCxnSpPr>
          <p:spPr bwMode="auto">
            <a:xfrm rot="5400000" flipH="1" flipV="1">
              <a:off x="6975969" y="5567733"/>
              <a:ext cx="27696" cy="2010744"/>
            </a:xfrm>
            <a:prstGeom prst="bentConnector3">
              <a:avLst>
                <a:gd name="adj1" fmla="val -534973"/>
              </a:avLst>
            </a:prstGeom>
            <a:noFill/>
            <a:ln w="9525" algn="ctr">
              <a:solidFill>
                <a:srgbClr val="000000"/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Elbow Connector 131">
              <a:extLst>
                <a:ext uri="{FF2B5EF4-FFF2-40B4-BE49-F238E27FC236}">
                  <a16:creationId xmlns:a16="http://schemas.microsoft.com/office/drawing/2014/main" id="{9BA4D78E-9FEA-4545-9FD5-9460F3EE4858}"/>
                </a:ext>
              </a:extLst>
            </p:cNvPr>
            <p:cNvCxnSpPr>
              <a:cxnSpLocks/>
              <a:stCxn id="72" idx="3"/>
              <a:endCxn id="94" idx="1"/>
            </p:cNvCxnSpPr>
            <p:nvPr/>
          </p:nvCxnSpPr>
          <p:spPr bwMode="auto">
            <a:xfrm flipV="1">
              <a:off x="4756217" y="3120448"/>
              <a:ext cx="264720" cy="2474807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prstDash val="sys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Elbow Connector 131">
              <a:extLst>
                <a:ext uri="{FF2B5EF4-FFF2-40B4-BE49-F238E27FC236}">
                  <a16:creationId xmlns:a16="http://schemas.microsoft.com/office/drawing/2014/main" id="{117253FF-1E9B-4158-B1A3-DBE02088BE2C}"/>
                </a:ext>
              </a:extLst>
            </p:cNvPr>
            <p:cNvCxnSpPr>
              <a:cxnSpLocks/>
              <a:stCxn id="72" idx="3"/>
              <a:endCxn id="33" idx="1"/>
            </p:cNvCxnSpPr>
            <p:nvPr/>
          </p:nvCxnSpPr>
          <p:spPr bwMode="auto">
            <a:xfrm flipV="1">
              <a:off x="4756217" y="5395895"/>
              <a:ext cx="270776" cy="199360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prstDash val="sys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" name="Rectangle 65">
              <a:extLst>
                <a:ext uri="{FF2B5EF4-FFF2-40B4-BE49-F238E27FC236}">
                  <a16:creationId xmlns:a16="http://schemas.microsoft.com/office/drawing/2014/main" id="{3D61C8F9-E2A9-402C-8C1F-0DCDB3FB4FF9}"/>
                </a:ext>
              </a:extLst>
            </p:cNvPr>
            <p:cNvSpPr/>
            <p:nvPr/>
          </p:nvSpPr>
          <p:spPr bwMode="auto">
            <a:xfrm>
              <a:off x="5026993" y="4204837"/>
              <a:ext cx="1914904" cy="238211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t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200" b="1" dirty="0">
                  <a:latin typeface="Helvetica Neue" panose="02000503000000020004" pitchFamily="2" charset="0"/>
                </a:rPr>
                <a:t>Physical Design</a:t>
              </a:r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9B5BBC4E-16BD-477F-8107-08F2BB6FC69C}"/>
                </a:ext>
              </a:extLst>
            </p:cNvPr>
            <p:cNvSpPr/>
            <p:nvPr/>
          </p:nvSpPr>
          <p:spPr bwMode="auto">
            <a:xfrm>
              <a:off x="5147612" y="4519320"/>
              <a:ext cx="1710435" cy="20880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latin typeface="Helvetica Neue" charset="0"/>
                  <a:ea typeface="Helvetica Neue" charset="0"/>
                  <a:cs typeface="Helvetica Neue" charset="0"/>
                </a:rPr>
                <a:t>Floorplan</a:t>
              </a:r>
            </a:p>
          </p:txBody>
        </p:sp>
        <p:sp>
          <p:nvSpPr>
            <p:cNvPr id="35" name="Rectangle 67">
              <a:extLst>
                <a:ext uri="{FF2B5EF4-FFF2-40B4-BE49-F238E27FC236}">
                  <a16:creationId xmlns:a16="http://schemas.microsoft.com/office/drawing/2014/main" id="{B6C62C21-E9F1-4282-B07D-74ED702EF075}"/>
                </a:ext>
              </a:extLst>
            </p:cNvPr>
            <p:cNvSpPr/>
            <p:nvPr/>
          </p:nvSpPr>
          <p:spPr bwMode="auto">
            <a:xfrm>
              <a:off x="5147613" y="4866255"/>
              <a:ext cx="1710434" cy="20880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kern="0" dirty="0">
                  <a:latin typeface="Helvetica Neue" charset="0"/>
                </a:rPr>
                <a:t>Placement</a:t>
              </a:r>
            </a:p>
          </p:txBody>
        </p:sp>
        <p:cxnSp>
          <p:nvCxnSpPr>
            <p:cNvPr id="36" name="Straight Arrow Connector 70">
              <a:extLst>
                <a:ext uri="{FF2B5EF4-FFF2-40B4-BE49-F238E27FC236}">
                  <a16:creationId xmlns:a16="http://schemas.microsoft.com/office/drawing/2014/main" id="{A110687D-2CAA-46ED-B715-E8452AF786B9}"/>
                </a:ext>
              </a:extLst>
            </p:cNvPr>
            <p:cNvCxnSpPr>
              <a:cxnSpLocks noChangeShapeType="1"/>
              <a:stCxn id="34" idx="2"/>
              <a:endCxn id="35" idx="0"/>
            </p:cNvCxnSpPr>
            <p:nvPr/>
          </p:nvCxnSpPr>
          <p:spPr bwMode="auto">
            <a:xfrm>
              <a:off x="6002830" y="4728126"/>
              <a:ext cx="0" cy="13812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Rectangle 84">
              <a:extLst>
                <a:ext uri="{FF2B5EF4-FFF2-40B4-BE49-F238E27FC236}">
                  <a16:creationId xmlns:a16="http://schemas.microsoft.com/office/drawing/2014/main" id="{A02A2C74-5A9A-4BBB-AEE3-612E9C3A8867}"/>
                </a:ext>
              </a:extLst>
            </p:cNvPr>
            <p:cNvSpPr/>
            <p:nvPr/>
          </p:nvSpPr>
          <p:spPr bwMode="auto">
            <a:xfrm>
              <a:off x="5147613" y="5560124"/>
              <a:ext cx="1711660" cy="208806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kern="0" dirty="0">
                  <a:latin typeface="Helvetica Neue" charset="0"/>
                  <a:ea typeface="Helvetica Neue" charset="0"/>
                  <a:cs typeface="Helvetica Neue" charset="0"/>
                </a:rPr>
                <a:t>Clock Tree Synthesis</a:t>
              </a:r>
            </a:p>
          </p:txBody>
        </p:sp>
        <p:sp>
          <p:nvSpPr>
            <p:cNvPr id="38" name="Rectangle 76">
              <a:extLst>
                <a:ext uri="{FF2B5EF4-FFF2-40B4-BE49-F238E27FC236}">
                  <a16:creationId xmlns:a16="http://schemas.microsoft.com/office/drawing/2014/main" id="{7A3A3637-E696-4C7A-BD96-35190E3DCBBE}"/>
                </a:ext>
              </a:extLst>
            </p:cNvPr>
            <p:cNvSpPr/>
            <p:nvPr/>
          </p:nvSpPr>
          <p:spPr bwMode="auto">
            <a:xfrm>
              <a:off x="5147613" y="5907059"/>
              <a:ext cx="1711660" cy="20880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kern="0" dirty="0">
                  <a:latin typeface="Helvetica Neue" charset="0"/>
                </a:rPr>
                <a:t>Routing</a:t>
              </a:r>
            </a:p>
          </p:txBody>
        </p:sp>
        <p:cxnSp>
          <p:nvCxnSpPr>
            <p:cNvPr id="39" name="Straight Arrow Connector 192">
              <a:extLst>
                <a:ext uri="{FF2B5EF4-FFF2-40B4-BE49-F238E27FC236}">
                  <a16:creationId xmlns:a16="http://schemas.microsoft.com/office/drawing/2014/main" id="{BE49ABD7-B834-499F-A760-B847C75C75D2}"/>
                </a:ext>
              </a:extLst>
            </p:cNvPr>
            <p:cNvCxnSpPr>
              <a:cxnSpLocks/>
              <a:stCxn id="35" idx="2"/>
              <a:endCxn id="54" idx="0"/>
            </p:cNvCxnSpPr>
            <p:nvPr/>
          </p:nvCxnSpPr>
          <p:spPr bwMode="auto">
            <a:xfrm>
              <a:off x="6002830" y="5075060"/>
              <a:ext cx="641" cy="13812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Straight Arrow Connector 192">
              <a:extLst>
                <a:ext uri="{FF2B5EF4-FFF2-40B4-BE49-F238E27FC236}">
                  <a16:creationId xmlns:a16="http://schemas.microsoft.com/office/drawing/2014/main" id="{918C3DF6-6E24-4312-8DE2-349F52142B07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 bwMode="auto">
            <a:xfrm>
              <a:off x="6003443" y="5768930"/>
              <a:ext cx="0" cy="13812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" name="Rectangle 76">
              <a:extLst>
                <a:ext uri="{FF2B5EF4-FFF2-40B4-BE49-F238E27FC236}">
                  <a16:creationId xmlns:a16="http://schemas.microsoft.com/office/drawing/2014/main" id="{E02B897F-EF9B-4338-9E5F-078D99542F28}"/>
                </a:ext>
              </a:extLst>
            </p:cNvPr>
            <p:cNvSpPr/>
            <p:nvPr/>
          </p:nvSpPr>
          <p:spPr bwMode="auto">
            <a:xfrm>
              <a:off x="5147613" y="6253992"/>
              <a:ext cx="1711660" cy="20880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1" kern="0" dirty="0">
                  <a:latin typeface="Helvetica Neue" charset="0"/>
                </a:rPr>
                <a:t>ECO</a:t>
              </a:r>
            </a:p>
          </p:txBody>
        </p:sp>
        <p:cxnSp>
          <p:nvCxnSpPr>
            <p:cNvPr id="42" name="Straight Arrow Connector 59">
              <a:extLst>
                <a:ext uri="{FF2B5EF4-FFF2-40B4-BE49-F238E27FC236}">
                  <a16:creationId xmlns:a16="http://schemas.microsoft.com/office/drawing/2014/main" id="{FF92F9B7-5EE8-4A11-B1C2-E7B39DBF5A44}"/>
                </a:ext>
              </a:extLst>
            </p:cNvPr>
            <p:cNvCxnSpPr>
              <a:cxnSpLocks/>
              <a:stCxn id="38" idx="2"/>
              <a:endCxn id="41" idx="0"/>
            </p:cNvCxnSpPr>
            <p:nvPr/>
          </p:nvCxnSpPr>
          <p:spPr bwMode="auto">
            <a:xfrm>
              <a:off x="6003443" y="6115865"/>
              <a:ext cx="0" cy="138127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" name="Rectangle 74">
              <a:extLst>
                <a:ext uri="{FF2B5EF4-FFF2-40B4-BE49-F238E27FC236}">
                  <a16:creationId xmlns:a16="http://schemas.microsoft.com/office/drawing/2014/main" id="{5014B9AD-F6FD-44C1-865C-4A618C793EDE}"/>
                </a:ext>
              </a:extLst>
            </p:cNvPr>
            <p:cNvSpPr/>
            <p:nvPr/>
          </p:nvSpPr>
          <p:spPr bwMode="auto">
            <a:xfrm>
              <a:off x="7113725" y="4866467"/>
              <a:ext cx="1762928" cy="1692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t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200" b="1" dirty="0">
                  <a:latin typeface="Helvetica Neue" panose="02000503000000020004" pitchFamily="2" charset="0"/>
                </a:rPr>
                <a:t>Physical Verification</a:t>
              </a:r>
            </a:p>
          </p:txBody>
        </p:sp>
        <p:sp>
          <p:nvSpPr>
            <p:cNvPr id="44" name="Rectangle 55">
              <a:extLst>
                <a:ext uri="{FF2B5EF4-FFF2-40B4-BE49-F238E27FC236}">
                  <a16:creationId xmlns:a16="http://schemas.microsoft.com/office/drawing/2014/main" id="{6873C8D7-8AB6-40CD-A1A5-708B638243EA}"/>
                </a:ext>
              </a:extLst>
            </p:cNvPr>
            <p:cNvSpPr/>
            <p:nvPr/>
          </p:nvSpPr>
          <p:spPr bwMode="auto">
            <a:xfrm>
              <a:off x="7240788" y="5890567"/>
              <a:ext cx="1533342" cy="198345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latin typeface="Helvetica Neue" charset="0"/>
                  <a:ea typeface="Helvetica Neue" charset="0"/>
                  <a:cs typeface="Helvetica Neue" charset="0"/>
                </a:rPr>
                <a:t>ERC</a:t>
              </a:r>
            </a:p>
          </p:txBody>
        </p:sp>
        <p:sp>
          <p:nvSpPr>
            <p:cNvPr id="45" name="Rectangle 55">
              <a:extLst>
                <a:ext uri="{FF2B5EF4-FFF2-40B4-BE49-F238E27FC236}">
                  <a16:creationId xmlns:a16="http://schemas.microsoft.com/office/drawing/2014/main" id="{E9545DEC-EFE3-40DF-9037-6E472B2038E8}"/>
                </a:ext>
              </a:extLst>
            </p:cNvPr>
            <p:cNvSpPr/>
            <p:nvPr/>
          </p:nvSpPr>
          <p:spPr bwMode="auto">
            <a:xfrm>
              <a:off x="7240788" y="6246895"/>
              <a:ext cx="1533342" cy="198345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1" kern="0" dirty="0">
                  <a:latin typeface="Helvetica Neue" charset="0"/>
                </a:rPr>
                <a:t>DRC (MP)</a:t>
              </a:r>
              <a:endParaRPr lang="en-US" sz="1200" b="1" kern="0" dirty="0">
                <a:latin typeface="Helvetica Neue" charset="0"/>
              </a:endParaRPr>
            </a:p>
          </p:txBody>
        </p:sp>
        <p:cxnSp>
          <p:nvCxnSpPr>
            <p:cNvPr id="46" name="Straight Arrow Connector 59">
              <a:extLst>
                <a:ext uri="{FF2B5EF4-FFF2-40B4-BE49-F238E27FC236}">
                  <a16:creationId xmlns:a16="http://schemas.microsoft.com/office/drawing/2014/main" id="{75CC7569-8536-4E6F-A9E7-8A8F1EAFA0B1}"/>
                </a:ext>
              </a:extLst>
            </p:cNvPr>
            <p:cNvCxnSpPr>
              <a:cxnSpLocks/>
              <a:stCxn id="44" idx="0"/>
              <a:endCxn id="48" idx="2"/>
            </p:cNvCxnSpPr>
            <p:nvPr/>
          </p:nvCxnSpPr>
          <p:spPr bwMode="auto">
            <a:xfrm flipV="1">
              <a:off x="8007459" y="5732584"/>
              <a:ext cx="0" cy="157983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Straight Arrow Connector 59">
              <a:extLst>
                <a:ext uri="{FF2B5EF4-FFF2-40B4-BE49-F238E27FC236}">
                  <a16:creationId xmlns:a16="http://schemas.microsoft.com/office/drawing/2014/main" id="{34FE056A-45C2-4FAF-8282-B6EF7E440861}"/>
                </a:ext>
              </a:extLst>
            </p:cNvPr>
            <p:cNvCxnSpPr>
              <a:cxnSpLocks/>
              <a:stCxn id="45" idx="0"/>
              <a:endCxn id="44" idx="2"/>
            </p:cNvCxnSpPr>
            <p:nvPr/>
          </p:nvCxnSpPr>
          <p:spPr bwMode="auto">
            <a:xfrm flipV="1">
              <a:off x="8007459" y="6088912"/>
              <a:ext cx="0" cy="157983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" name="Rectangle 76">
              <a:extLst>
                <a:ext uri="{FF2B5EF4-FFF2-40B4-BE49-F238E27FC236}">
                  <a16:creationId xmlns:a16="http://schemas.microsoft.com/office/drawing/2014/main" id="{372547C5-7F6D-4F74-8919-4C718EAC7888}"/>
                </a:ext>
              </a:extLst>
            </p:cNvPr>
            <p:cNvSpPr/>
            <p:nvPr/>
          </p:nvSpPr>
          <p:spPr bwMode="auto">
            <a:xfrm>
              <a:off x="7240788" y="5535655"/>
              <a:ext cx="1533342" cy="19692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200" kern="0" dirty="0">
                  <a:latin typeface="Helvetica Neue" charset="0"/>
                  <a:ea typeface="Helvetica Neue" charset="0"/>
                  <a:cs typeface="Helvetica Neue" charset="0"/>
                </a:rPr>
                <a:t>LVS</a:t>
              </a:r>
            </a:p>
          </p:txBody>
        </p:sp>
        <p:cxnSp>
          <p:nvCxnSpPr>
            <p:cNvPr id="49" name="Straight Arrow Connector 59">
              <a:extLst>
                <a:ext uri="{FF2B5EF4-FFF2-40B4-BE49-F238E27FC236}">
                  <a16:creationId xmlns:a16="http://schemas.microsoft.com/office/drawing/2014/main" id="{A959A377-CEBE-4DB8-A97A-B92F19F6268A}"/>
                </a:ext>
              </a:extLst>
            </p:cNvPr>
            <p:cNvCxnSpPr>
              <a:cxnSpLocks/>
              <a:stCxn id="299" idx="0"/>
              <a:endCxn id="87" idx="2"/>
            </p:cNvCxnSpPr>
            <p:nvPr/>
          </p:nvCxnSpPr>
          <p:spPr bwMode="auto">
            <a:xfrm flipH="1" flipV="1">
              <a:off x="7986223" y="4093776"/>
              <a:ext cx="6764" cy="301237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5F19B8D3-AB6B-4E55-A11D-3A26BE1E6C31}"/>
                </a:ext>
              </a:extLst>
            </p:cNvPr>
            <p:cNvGrpSpPr/>
            <p:nvPr/>
          </p:nvGrpSpPr>
          <p:grpSpPr>
            <a:xfrm>
              <a:off x="2930157" y="3126419"/>
              <a:ext cx="1823275" cy="1288609"/>
              <a:chOff x="1705223" y="2038695"/>
              <a:chExt cx="2158435" cy="1361786"/>
            </a:xfrm>
          </p:grpSpPr>
          <p:sp>
            <p:nvSpPr>
              <p:cNvPr id="83" name="Rectangle 79">
                <a:extLst>
                  <a:ext uri="{FF2B5EF4-FFF2-40B4-BE49-F238E27FC236}">
                    <a16:creationId xmlns:a16="http://schemas.microsoft.com/office/drawing/2014/main" id="{570E6075-65D9-4912-BDD2-DB3DB85606BF}"/>
                  </a:ext>
                </a:extLst>
              </p:cNvPr>
              <p:cNvSpPr/>
              <p:nvPr/>
            </p:nvSpPr>
            <p:spPr bwMode="auto">
              <a:xfrm>
                <a:off x="1705223" y="2038695"/>
                <a:ext cx="2158435" cy="136178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t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Std Cell Lib</a:t>
                </a:r>
              </a:p>
            </p:txBody>
          </p:sp>
          <p:sp>
            <p:nvSpPr>
              <p:cNvPr id="84" name="Rectangle 189">
                <a:extLst>
                  <a:ext uri="{FF2B5EF4-FFF2-40B4-BE49-F238E27FC236}">
                    <a16:creationId xmlns:a16="http://schemas.microsoft.com/office/drawing/2014/main" id="{CEB6FDEF-5EDC-4A55-8E33-02E1BCF1604D}"/>
                  </a:ext>
                </a:extLst>
              </p:cNvPr>
              <p:cNvSpPr/>
              <p:nvPr/>
            </p:nvSpPr>
            <p:spPr bwMode="auto">
              <a:xfrm>
                <a:off x="1823980" y="2346842"/>
                <a:ext cx="1927962" cy="22225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b="1" kern="0" dirty="0">
                    <a:latin typeface="Helvetica Neue" charset="0"/>
                  </a:rPr>
                  <a:t>Device</a:t>
                </a:r>
                <a:r>
                  <a:rPr kumimoji="0" lang="en-US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sz="1200" b="1" kern="0" dirty="0">
                    <a:latin typeface="Helvetica Neue" charset="0"/>
                  </a:rPr>
                  <a:t>Modeling</a:t>
                </a:r>
              </a:p>
            </p:txBody>
          </p:sp>
          <p:sp>
            <p:nvSpPr>
              <p:cNvPr id="85" name="Rectangle 189">
                <a:extLst>
                  <a:ext uri="{FF2B5EF4-FFF2-40B4-BE49-F238E27FC236}">
                    <a16:creationId xmlns:a16="http://schemas.microsoft.com/office/drawing/2014/main" id="{C0661571-2C1B-4D6D-BD50-201BB11767CC}"/>
                  </a:ext>
                </a:extLst>
              </p:cNvPr>
              <p:cNvSpPr/>
              <p:nvPr/>
            </p:nvSpPr>
            <p:spPr bwMode="auto">
              <a:xfrm>
                <a:off x="1823980" y="2708744"/>
                <a:ext cx="1927962" cy="22225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b="1" kern="0" dirty="0">
                    <a:latin typeface="Helvetica Neue" charset="0"/>
                    <a:ea typeface="Helvetica Neue" charset="0"/>
                    <a:cs typeface="Helvetica Neue" charset="0"/>
                  </a:rPr>
                  <a:t>Parasitic Extraction</a:t>
                </a:r>
              </a:p>
            </p:txBody>
          </p:sp>
          <p:sp>
            <p:nvSpPr>
              <p:cNvPr id="86" name="Rectangle 189">
                <a:extLst>
                  <a:ext uri="{FF2B5EF4-FFF2-40B4-BE49-F238E27FC236}">
                    <a16:creationId xmlns:a16="http://schemas.microsoft.com/office/drawing/2014/main" id="{5EF2EE89-2C27-4532-A0DA-BB8CD5716B51}"/>
                  </a:ext>
                </a:extLst>
              </p:cNvPr>
              <p:cNvSpPr/>
              <p:nvPr/>
            </p:nvSpPr>
            <p:spPr bwMode="auto">
              <a:xfrm>
                <a:off x="1823980" y="3068310"/>
                <a:ext cx="1927962" cy="22225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DRC/LVS</a:t>
                </a:r>
              </a:p>
            </p:txBody>
          </p:sp>
        </p:grpSp>
        <p:cxnSp>
          <p:nvCxnSpPr>
            <p:cNvPr id="51" name="Elbow Connector 131">
              <a:extLst>
                <a:ext uri="{FF2B5EF4-FFF2-40B4-BE49-F238E27FC236}">
                  <a16:creationId xmlns:a16="http://schemas.microsoft.com/office/drawing/2014/main" id="{59F59665-A249-462C-BF0C-536D3C8D9830}"/>
                </a:ext>
              </a:extLst>
            </p:cNvPr>
            <p:cNvCxnSpPr>
              <a:cxnSpLocks/>
              <a:stCxn id="83" idx="3"/>
              <a:endCxn id="97" idx="1"/>
            </p:cNvCxnSpPr>
            <p:nvPr/>
          </p:nvCxnSpPr>
          <p:spPr bwMode="auto">
            <a:xfrm flipV="1">
              <a:off x="4753432" y="3400631"/>
              <a:ext cx="371576" cy="370093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prstDash val="sys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E33F8CE-AF69-4B65-A824-AB7DAFAE977B}"/>
                </a:ext>
              </a:extLst>
            </p:cNvPr>
            <p:cNvGrpSpPr/>
            <p:nvPr/>
          </p:nvGrpSpPr>
          <p:grpSpPr>
            <a:xfrm>
              <a:off x="5117224" y="1112642"/>
              <a:ext cx="1722855" cy="937874"/>
              <a:chOff x="7081209" y="1278707"/>
              <a:chExt cx="2102148" cy="937874"/>
            </a:xfrm>
          </p:grpSpPr>
          <p:sp>
            <p:nvSpPr>
              <p:cNvPr id="78" name="Rectangle 46">
                <a:extLst>
                  <a:ext uri="{FF2B5EF4-FFF2-40B4-BE49-F238E27FC236}">
                    <a16:creationId xmlns:a16="http://schemas.microsoft.com/office/drawing/2014/main" id="{F6A172B8-55A8-4DDC-ACDA-1E5CB58E7318}"/>
                  </a:ext>
                </a:extLst>
              </p:cNvPr>
              <p:cNvSpPr/>
              <p:nvPr/>
            </p:nvSpPr>
            <p:spPr bwMode="auto">
              <a:xfrm>
                <a:off x="7081209" y="1278707"/>
                <a:ext cx="2102148" cy="220347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b="1" kern="0" dirty="0">
                    <a:latin typeface="Helvetica Neue" charset="0"/>
                    <a:ea typeface="Helvetica Neue" charset="0"/>
                    <a:cs typeface="Helvetica Neue" charset="0"/>
                  </a:rPr>
                  <a:t>Specifications</a:t>
                </a:r>
              </a:p>
            </p:txBody>
          </p:sp>
          <p:sp>
            <p:nvSpPr>
              <p:cNvPr id="79" name="Rectangle 46">
                <a:extLst>
                  <a:ext uri="{FF2B5EF4-FFF2-40B4-BE49-F238E27FC236}">
                    <a16:creationId xmlns:a16="http://schemas.microsoft.com/office/drawing/2014/main" id="{07C54C0F-89A2-41E1-A51E-59335CF2DCA3}"/>
                  </a:ext>
                </a:extLst>
              </p:cNvPr>
              <p:cNvSpPr/>
              <p:nvPr/>
            </p:nvSpPr>
            <p:spPr bwMode="auto">
              <a:xfrm>
                <a:off x="7083561" y="1637472"/>
                <a:ext cx="2088489" cy="220346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b="1" kern="0" dirty="0">
                    <a:latin typeface="Helvetica Neue" charset="0"/>
                    <a:ea typeface="Helvetica Neue" charset="0"/>
                    <a:cs typeface="Helvetica Neue" charset="0"/>
                  </a:rPr>
                  <a:t>Architectural Design</a:t>
                </a:r>
              </a:p>
            </p:txBody>
          </p:sp>
          <p:cxnSp>
            <p:nvCxnSpPr>
              <p:cNvPr id="80" name="Straight Arrow Connector 62">
                <a:extLst>
                  <a:ext uri="{FF2B5EF4-FFF2-40B4-BE49-F238E27FC236}">
                    <a16:creationId xmlns:a16="http://schemas.microsoft.com/office/drawing/2014/main" id="{877E3492-54CA-4295-BCB3-F2AB86D5498B}"/>
                  </a:ext>
                </a:extLst>
              </p:cNvPr>
              <p:cNvCxnSpPr>
                <a:cxnSpLocks noChangeShapeType="1"/>
                <a:stCxn id="78" idx="2"/>
                <a:endCxn id="79" idx="0"/>
              </p:cNvCxnSpPr>
              <p:nvPr/>
            </p:nvCxnSpPr>
            <p:spPr bwMode="auto">
              <a:xfrm flipH="1">
                <a:off x="8127806" y="1499054"/>
                <a:ext cx="4477" cy="138418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1" name="Rectangle 46">
                <a:extLst>
                  <a:ext uri="{FF2B5EF4-FFF2-40B4-BE49-F238E27FC236}">
                    <a16:creationId xmlns:a16="http://schemas.microsoft.com/office/drawing/2014/main" id="{45EC1830-397A-41D6-8DD6-6A117699A00F}"/>
                  </a:ext>
                </a:extLst>
              </p:cNvPr>
              <p:cNvSpPr/>
              <p:nvPr/>
            </p:nvSpPr>
            <p:spPr bwMode="auto">
              <a:xfrm>
                <a:off x="7081210" y="1996235"/>
                <a:ext cx="2088489" cy="220346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b="1" kern="0" dirty="0">
                    <a:latin typeface="Helvetica Neue" charset="0"/>
                    <a:ea typeface="Helvetica Neue" charset="0"/>
                    <a:cs typeface="Helvetica Neue" charset="0"/>
                  </a:rPr>
                  <a:t>Functional Design</a:t>
                </a:r>
              </a:p>
            </p:txBody>
          </p:sp>
          <p:cxnSp>
            <p:nvCxnSpPr>
              <p:cNvPr id="82" name="Straight Arrow Connector 62">
                <a:extLst>
                  <a:ext uri="{FF2B5EF4-FFF2-40B4-BE49-F238E27FC236}">
                    <a16:creationId xmlns:a16="http://schemas.microsoft.com/office/drawing/2014/main" id="{11FEF6B4-3459-4E29-9739-E0B14250332A}"/>
                  </a:ext>
                </a:extLst>
              </p:cNvPr>
              <p:cNvCxnSpPr>
                <a:cxnSpLocks noChangeShapeType="1"/>
                <a:stCxn id="79" idx="2"/>
                <a:endCxn id="81" idx="0"/>
              </p:cNvCxnSpPr>
              <p:nvPr/>
            </p:nvCxnSpPr>
            <p:spPr bwMode="auto">
              <a:xfrm flipH="1">
                <a:off x="8125455" y="1857818"/>
                <a:ext cx="2351" cy="138417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53" name="Straight Arrow Connector 86">
              <a:extLst>
                <a:ext uri="{FF2B5EF4-FFF2-40B4-BE49-F238E27FC236}">
                  <a16:creationId xmlns:a16="http://schemas.microsoft.com/office/drawing/2014/main" id="{BC7138E8-68DC-45F8-BF5B-F8C85AA496B3}"/>
                </a:ext>
              </a:extLst>
            </p:cNvPr>
            <p:cNvCxnSpPr>
              <a:cxnSpLocks/>
              <a:stCxn id="94" idx="2"/>
              <a:endCxn id="33" idx="0"/>
            </p:cNvCxnSpPr>
            <p:nvPr/>
          </p:nvCxnSpPr>
          <p:spPr bwMode="auto">
            <a:xfrm>
              <a:off x="5978389" y="3978169"/>
              <a:ext cx="6056" cy="226668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4" name="Rectangle 84">
              <a:extLst>
                <a:ext uri="{FF2B5EF4-FFF2-40B4-BE49-F238E27FC236}">
                  <a16:creationId xmlns:a16="http://schemas.microsoft.com/office/drawing/2014/main" id="{333E33F6-F020-44FD-BAF3-237E52CF6EF8}"/>
                </a:ext>
              </a:extLst>
            </p:cNvPr>
            <p:cNvSpPr/>
            <p:nvPr/>
          </p:nvSpPr>
          <p:spPr bwMode="auto">
            <a:xfrm>
              <a:off x="5147612" y="5213189"/>
              <a:ext cx="1711717" cy="208806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200" b="1" kern="0" dirty="0">
                  <a:latin typeface="Helvetica Neue" charset="0"/>
                </a:rPr>
                <a:t>Timing Optimization</a:t>
              </a:r>
            </a:p>
          </p:txBody>
        </p:sp>
        <p:sp>
          <p:nvSpPr>
            <p:cNvPr id="55" name="Rectangle 84">
              <a:extLst>
                <a:ext uri="{FF2B5EF4-FFF2-40B4-BE49-F238E27FC236}">
                  <a16:creationId xmlns:a16="http://schemas.microsoft.com/office/drawing/2014/main" id="{71BFE943-23B8-459C-BEA3-E0BE66D756ED}"/>
                </a:ext>
              </a:extLst>
            </p:cNvPr>
            <p:cNvSpPr/>
            <p:nvPr/>
          </p:nvSpPr>
          <p:spPr bwMode="auto">
            <a:xfrm>
              <a:off x="7240787" y="5180829"/>
              <a:ext cx="1533393" cy="196929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200" b="1" kern="0" dirty="0">
                  <a:latin typeface="Helvetica Neue" charset="0"/>
                </a:rPr>
                <a:t>ESD/CD</a:t>
              </a:r>
            </a:p>
          </p:txBody>
        </p:sp>
        <p:cxnSp>
          <p:nvCxnSpPr>
            <p:cNvPr id="56" name="Straight Arrow Connector 192">
              <a:extLst>
                <a:ext uri="{FF2B5EF4-FFF2-40B4-BE49-F238E27FC236}">
                  <a16:creationId xmlns:a16="http://schemas.microsoft.com/office/drawing/2014/main" id="{2BD41712-1A9B-4AC9-8765-E80CB91F5CB7}"/>
                </a:ext>
              </a:extLst>
            </p:cNvPr>
            <p:cNvCxnSpPr>
              <a:cxnSpLocks/>
              <a:stCxn id="54" idx="2"/>
              <a:endCxn id="37" idx="0"/>
            </p:cNvCxnSpPr>
            <p:nvPr/>
          </p:nvCxnSpPr>
          <p:spPr bwMode="auto">
            <a:xfrm flipH="1">
              <a:off x="6003443" y="5421995"/>
              <a:ext cx="28" cy="13812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Arrow Connector 59">
              <a:extLst>
                <a:ext uri="{FF2B5EF4-FFF2-40B4-BE49-F238E27FC236}">
                  <a16:creationId xmlns:a16="http://schemas.microsoft.com/office/drawing/2014/main" id="{14CEA89E-F3D6-401D-80BE-13A9277C8355}"/>
                </a:ext>
              </a:extLst>
            </p:cNvPr>
            <p:cNvCxnSpPr>
              <a:cxnSpLocks/>
              <a:stCxn id="48" idx="0"/>
              <a:endCxn id="55" idx="2"/>
            </p:cNvCxnSpPr>
            <p:nvPr/>
          </p:nvCxnSpPr>
          <p:spPr bwMode="auto">
            <a:xfrm flipV="1">
              <a:off x="8007459" y="5377758"/>
              <a:ext cx="25" cy="157897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3FE5A983-C958-4239-82DD-6B6BE275A13A}"/>
                </a:ext>
              </a:extLst>
            </p:cNvPr>
            <p:cNvGrpSpPr/>
            <p:nvPr/>
          </p:nvGrpSpPr>
          <p:grpSpPr>
            <a:xfrm>
              <a:off x="2932942" y="4606009"/>
              <a:ext cx="1823275" cy="1978492"/>
              <a:chOff x="4612985" y="3721061"/>
              <a:chExt cx="2031188" cy="1978492"/>
            </a:xfrm>
          </p:grpSpPr>
          <p:sp>
            <p:nvSpPr>
              <p:cNvPr id="72" name="Rectangle 79">
                <a:extLst>
                  <a:ext uri="{FF2B5EF4-FFF2-40B4-BE49-F238E27FC236}">
                    <a16:creationId xmlns:a16="http://schemas.microsoft.com/office/drawing/2014/main" id="{7F18ED3F-61FE-4C5E-917F-2148E8F7C6BE}"/>
                  </a:ext>
                </a:extLst>
              </p:cNvPr>
              <p:cNvSpPr/>
              <p:nvPr/>
            </p:nvSpPr>
            <p:spPr bwMode="auto">
              <a:xfrm>
                <a:off x="4612985" y="3721061"/>
                <a:ext cx="2031188" cy="19784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t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Analysis</a:t>
                </a:r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F5E4AFE8-D6B7-4ED5-A5C7-D9E3CCE22781}"/>
                  </a:ext>
                </a:extLst>
              </p:cNvPr>
              <p:cNvSpPr/>
              <p:nvPr/>
            </p:nvSpPr>
            <p:spPr bwMode="auto">
              <a:xfrm>
                <a:off x="4717776" y="4343359"/>
                <a:ext cx="1814303" cy="210307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b="1" kern="0" dirty="0">
                    <a:latin typeface="Helvetica Neue" charset="0"/>
                  </a:rPr>
                  <a:t>Timing</a:t>
                </a:r>
                <a:r>
                  <a:rPr kumimoji="0" lang="en-US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sz="1200" b="1" kern="0" dirty="0">
                    <a:latin typeface="Helvetica Neue" charset="0"/>
                  </a:rPr>
                  <a:t>Analysis</a:t>
                </a:r>
              </a:p>
            </p:txBody>
          </p:sp>
          <p:sp>
            <p:nvSpPr>
              <p:cNvPr id="74" name="Rectangle 189">
                <a:extLst>
                  <a:ext uri="{FF2B5EF4-FFF2-40B4-BE49-F238E27FC236}">
                    <a16:creationId xmlns:a16="http://schemas.microsoft.com/office/drawing/2014/main" id="{1F996B16-B229-4E9E-8B5B-5F791BE2FA17}"/>
                  </a:ext>
                </a:extLst>
              </p:cNvPr>
              <p:cNvSpPr/>
              <p:nvPr/>
            </p:nvSpPr>
            <p:spPr bwMode="auto">
              <a:xfrm>
                <a:off x="4730195" y="3998526"/>
                <a:ext cx="1814302" cy="210307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b="1" kern="0" dirty="0">
                    <a:latin typeface="Helvetica Neue" charset="0"/>
                  </a:rPr>
                  <a:t>RC Extraction</a:t>
                </a:r>
              </a:p>
            </p:txBody>
          </p:sp>
          <p:sp>
            <p:nvSpPr>
              <p:cNvPr id="75" name="Rectangle 81">
                <a:extLst>
                  <a:ext uri="{FF2B5EF4-FFF2-40B4-BE49-F238E27FC236}">
                    <a16:creationId xmlns:a16="http://schemas.microsoft.com/office/drawing/2014/main" id="{0DE11ADC-AA6A-4679-93B5-8B07D9E438F5}"/>
                  </a:ext>
                </a:extLst>
              </p:cNvPr>
              <p:cNvSpPr/>
              <p:nvPr/>
            </p:nvSpPr>
            <p:spPr bwMode="auto">
              <a:xfrm>
                <a:off x="4717776" y="4688192"/>
                <a:ext cx="1814303" cy="210307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Power</a:t>
                </a:r>
                <a:endParaRPr lang="en-US" sz="1200" kern="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6" name="Rectangle 81">
                <a:extLst>
                  <a:ext uri="{FF2B5EF4-FFF2-40B4-BE49-F238E27FC236}">
                    <a16:creationId xmlns:a16="http://schemas.microsoft.com/office/drawing/2014/main" id="{65972A55-D114-4FA6-B7C3-C0025E6652EF}"/>
                  </a:ext>
                </a:extLst>
              </p:cNvPr>
              <p:cNvSpPr/>
              <p:nvPr/>
            </p:nvSpPr>
            <p:spPr bwMode="auto">
              <a:xfrm>
                <a:off x="4713647" y="5033025"/>
                <a:ext cx="1814303" cy="210307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Noise</a:t>
                </a:r>
                <a:endParaRPr kumimoji="0" lang="en-US" sz="1200" kern="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7" name="Rectangle 81">
                <a:extLst>
                  <a:ext uri="{FF2B5EF4-FFF2-40B4-BE49-F238E27FC236}">
                    <a16:creationId xmlns:a16="http://schemas.microsoft.com/office/drawing/2014/main" id="{7CB8DD55-A6E4-4B0B-8F0B-5C477F8EAC19}"/>
                  </a:ext>
                </a:extLst>
              </p:cNvPr>
              <p:cNvSpPr/>
              <p:nvPr/>
            </p:nvSpPr>
            <p:spPr bwMode="auto">
              <a:xfrm>
                <a:off x="4718974" y="5377857"/>
                <a:ext cx="1814303" cy="210307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b="1" kern="0" dirty="0">
                    <a:latin typeface="Helvetica Neue" charset="0"/>
                  </a:rPr>
                  <a:t>IR Drop</a:t>
                </a:r>
                <a:endParaRPr lang="en-US" sz="1200" b="1" kern="0" dirty="0">
                  <a:latin typeface="Helvetica Neue" charset="0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93656C39-D29C-45D0-95A9-AFD98A3FED52}"/>
                </a:ext>
              </a:extLst>
            </p:cNvPr>
            <p:cNvGrpSpPr/>
            <p:nvPr/>
          </p:nvGrpSpPr>
          <p:grpSpPr>
            <a:xfrm>
              <a:off x="2932942" y="2098089"/>
              <a:ext cx="1823275" cy="891138"/>
              <a:chOff x="1705223" y="2080651"/>
              <a:chExt cx="2158435" cy="930329"/>
            </a:xfrm>
          </p:grpSpPr>
          <p:sp>
            <p:nvSpPr>
              <p:cNvPr id="69" name="Rectangle 79">
                <a:extLst>
                  <a:ext uri="{FF2B5EF4-FFF2-40B4-BE49-F238E27FC236}">
                    <a16:creationId xmlns:a16="http://schemas.microsoft.com/office/drawing/2014/main" id="{434B4677-9109-44F9-A768-F040CB01B4B7}"/>
                  </a:ext>
                </a:extLst>
              </p:cNvPr>
              <p:cNvSpPr/>
              <p:nvPr/>
            </p:nvSpPr>
            <p:spPr bwMode="auto">
              <a:xfrm>
                <a:off x="1705223" y="2080651"/>
                <a:ext cx="2158435" cy="93032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t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Simulation</a:t>
                </a:r>
              </a:p>
            </p:txBody>
          </p:sp>
          <p:sp>
            <p:nvSpPr>
              <p:cNvPr id="70" name="Rectangle 189">
                <a:extLst>
                  <a:ext uri="{FF2B5EF4-FFF2-40B4-BE49-F238E27FC236}">
                    <a16:creationId xmlns:a16="http://schemas.microsoft.com/office/drawing/2014/main" id="{161720E6-BE4D-4EE5-9EE2-47A72D16B644}"/>
                  </a:ext>
                </a:extLst>
              </p:cNvPr>
              <p:cNvSpPr/>
              <p:nvPr/>
            </p:nvSpPr>
            <p:spPr bwMode="auto">
              <a:xfrm>
                <a:off x="1823980" y="2358698"/>
                <a:ext cx="1927962" cy="22225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kern="0" dirty="0">
                    <a:latin typeface="Helvetica Neue" charset="0"/>
                  </a:rPr>
                  <a:t>Simulation</a:t>
                </a:r>
                <a:r>
                  <a:rPr lang="en-US" altLang="zh-CN" sz="1200" b="1" kern="0" dirty="0">
                    <a:latin typeface="Helvetica Neue" charset="0"/>
                  </a:rPr>
                  <a:t> </a:t>
                </a:r>
                <a:r>
                  <a:rPr lang="en-US" altLang="zh-CN" sz="1200" kern="0" dirty="0">
                    <a:latin typeface="Helvetica Neue" charset="0"/>
                  </a:rPr>
                  <a:t>(Circuit)</a:t>
                </a:r>
                <a:endParaRPr lang="en-US" sz="1200" kern="0" dirty="0">
                  <a:latin typeface="Helvetica Neue" charset="0"/>
                </a:endParaRPr>
              </a:p>
            </p:txBody>
          </p:sp>
          <p:sp>
            <p:nvSpPr>
              <p:cNvPr id="71" name="Rectangle 189">
                <a:extLst>
                  <a:ext uri="{FF2B5EF4-FFF2-40B4-BE49-F238E27FC236}">
                    <a16:creationId xmlns:a16="http://schemas.microsoft.com/office/drawing/2014/main" id="{9C65C4C6-CA63-4450-B0FB-5E6B0E696BAC}"/>
                  </a:ext>
                </a:extLst>
              </p:cNvPr>
              <p:cNvSpPr/>
              <p:nvPr/>
            </p:nvSpPr>
            <p:spPr bwMode="auto">
              <a:xfrm>
                <a:off x="1823981" y="2697950"/>
                <a:ext cx="1927962" cy="22225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kern="0" dirty="0">
                    <a:latin typeface="Helvetica Neue" charset="0"/>
                  </a:rPr>
                  <a:t>Emulation</a:t>
                </a:r>
                <a:r>
                  <a:rPr lang="en-US" sz="1200" b="1" kern="0" dirty="0"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sz="1200" kern="0" dirty="0">
                    <a:latin typeface="Helvetica Neue" charset="0"/>
                  </a:rPr>
                  <a:t>(System)</a:t>
                </a:r>
              </a:p>
            </p:txBody>
          </p:sp>
        </p:grpSp>
        <p:cxnSp>
          <p:nvCxnSpPr>
            <p:cNvPr id="60" name="Elbow Connector 131">
              <a:extLst>
                <a:ext uri="{FF2B5EF4-FFF2-40B4-BE49-F238E27FC236}">
                  <a16:creationId xmlns:a16="http://schemas.microsoft.com/office/drawing/2014/main" id="{BE8546E1-489C-4527-BE49-305596EF5300}"/>
                </a:ext>
              </a:extLst>
            </p:cNvPr>
            <p:cNvCxnSpPr>
              <a:cxnSpLocks/>
              <a:stCxn id="69" idx="3"/>
              <a:endCxn id="81" idx="1"/>
            </p:cNvCxnSpPr>
            <p:nvPr/>
          </p:nvCxnSpPr>
          <p:spPr bwMode="auto">
            <a:xfrm flipV="1">
              <a:off x="4756217" y="1940343"/>
              <a:ext cx="361008" cy="603315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prstDash val="sys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" name="Elbow Connector 131">
              <a:extLst>
                <a:ext uri="{FF2B5EF4-FFF2-40B4-BE49-F238E27FC236}">
                  <a16:creationId xmlns:a16="http://schemas.microsoft.com/office/drawing/2014/main" id="{CBB01B61-97A3-40EE-9898-ED5E3E33B1C3}"/>
                </a:ext>
              </a:extLst>
            </p:cNvPr>
            <p:cNvCxnSpPr>
              <a:cxnSpLocks/>
              <a:stCxn id="69" idx="3"/>
              <a:endCxn id="95" idx="1"/>
            </p:cNvCxnSpPr>
            <p:nvPr/>
          </p:nvCxnSpPr>
          <p:spPr bwMode="auto">
            <a:xfrm>
              <a:off x="4756217" y="2543658"/>
              <a:ext cx="368791" cy="116565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prstDash val="sys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52B94C66-E137-445B-B9B6-68A8283FED3D}"/>
                </a:ext>
              </a:extLst>
            </p:cNvPr>
            <p:cNvGrpSpPr/>
            <p:nvPr/>
          </p:nvGrpSpPr>
          <p:grpSpPr>
            <a:xfrm>
              <a:off x="7200175" y="1188045"/>
              <a:ext cx="1619653" cy="1589156"/>
              <a:chOff x="9696458" y="1222093"/>
              <a:chExt cx="2146589" cy="1589156"/>
            </a:xfrm>
          </p:grpSpPr>
          <p:sp>
            <p:nvSpPr>
              <p:cNvPr id="63" name="Rectangle 47">
                <a:extLst>
                  <a:ext uri="{FF2B5EF4-FFF2-40B4-BE49-F238E27FC236}">
                    <a16:creationId xmlns:a16="http://schemas.microsoft.com/office/drawing/2014/main" id="{1DE2835D-F09C-486D-BA8D-D60AAD07BB05}"/>
                  </a:ext>
                </a:extLst>
              </p:cNvPr>
              <p:cNvSpPr/>
              <p:nvPr/>
            </p:nvSpPr>
            <p:spPr bwMode="auto">
              <a:xfrm>
                <a:off x="9698157" y="2573154"/>
                <a:ext cx="2086785" cy="238095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b="1" kern="0" dirty="0">
                    <a:latin typeface="Helvetica Neue" charset="0"/>
                    <a:ea typeface="Helvetica Neue" charset="0"/>
                    <a:cs typeface="Helvetica Neue" charset="0"/>
                  </a:rPr>
                  <a:t>Fabrication</a:t>
                </a:r>
                <a:endParaRPr kumimoji="0" lang="en-US" sz="1200" kern="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4" name="Rectangle 55">
                <a:extLst>
                  <a:ext uri="{FF2B5EF4-FFF2-40B4-BE49-F238E27FC236}">
                    <a16:creationId xmlns:a16="http://schemas.microsoft.com/office/drawing/2014/main" id="{71418B0E-83C9-4176-B157-215C3D25C3A3}"/>
                  </a:ext>
                </a:extLst>
              </p:cNvPr>
              <p:cNvSpPr/>
              <p:nvPr/>
            </p:nvSpPr>
            <p:spPr bwMode="auto">
              <a:xfrm>
                <a:off x="9696458" y="2061722"/>
                <a:ext cx="2086785" cy="234971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b="1" kern="0" dirty="0">
                    <a:latin typeface="Helvetica Neue" charset="0"/>
                    <a:ea typeface="Helvetica Neue" charset="0"/>
                    <a:cs typeface="Helvetica Neue" charset="0"/>
                  </a:rPr>
                  <a:t>Package and </a:t>
                </a:r>
                <a:r>
                  <a:rPr kumimoji="0" lang="en-US" altLang="zh-CN" sz="1200" b="1" kern="0" dirty="0">
                    <a:latin typeface="Helvetica Neue" charset="0"/>
                    <a:ea typeface="Helvetica Neue" charset="0"/>
                    <a:cs typeface="Helvetica Neue" charset="0"/>
                  </a:rPr>
                  <a:t>Test</a:t>
                </a:r>
                <a:endParaRPr kumimoji="0" lang="en-US" sz="1200" b="1" kern="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58453D76-4E2A-4A7C-8390-DE309710DC5E}"/>
                  </a:ext>
                </a:extLst>
              </p:cNvPr>
              <p:cNvSpPr txBox="1"/>
              <p:nvPr/>
            </p:nvSpPr>
            <p:spPr bwMode="auto">
              <a:xfrm>
                <a:off x="11094790" y="1379260"/>
                <a:ext cx="748257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altLang="zh-CN" sz="1600" b="1" dirty="0">
                    <a:ea typeface="PMingLiU" panose="02020500000000000000" charset="-120"/>
                  </a:rPr>
                  <a:t>Chip</a:t>
                </a:r>
                <a:endParaRPr lang="zh-CN" altLang="en-US" sz="1600" b="1" dirty="0">
                  <a:ea typeface="PMingLiU" panose="02020500000000000000" charset="-120"/>
                </a:endParaRPr>
              </a:p>
            </p:txBody>
          </p:sp>
          <p:cxnSp>
            <p:nvCxnSpPr>
              <p:cNvPr id="66" name="Straight Arrow Connector 59">
                <a:extLst>
                  <a:ext uri="{FF2B5EF4-FFF2-40B4-BE49-F238E27FC236}">
                    <a16:creationId xmlns:a16="http://schemas.microsoft.com/office/drawing/2014/main" id="{59F03B6A-41C4-4ED4-9A6C-BE7601B05C18}"/>
                  </a:ext>
                </a:extLst>
              </p:cNvPr>
              <p:cNvCxnSpPr>
                <a:cxnSpLocks/>
                <a:stCxn id="63" idx="0"/>
                <a:endCxn id="64" idx="2"/>
              </p:cNvCxnSpPr>
              <p:nvPr/>
            </p:nvCxnSpPr>
            <p:spPr bwMode="auto">
              <a:xfrm flipH="1" flipV="1">
                <a:off x="10739851" y="2296694"/>
                <a:ext cx="1699" cy="276460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" name="Straight Arrow Connector 59">
                <a:extLst>
                  <a:ext uri="{FF2B5EF4-FFF2-40B4-BE49-F238E27FC236}">
                    <a16:creationId xmlns:a16="http://schemas.microsoft.com/office/drawing/2014/main" id="{5A61D37D-FE72-464E-A8AA-3D8EB1D5631A}"/>
                  </a:ext>
                </a:extLst>
              </p:cNvPr>
              <p:cNvCxnSpPr>
                <a:cxnSpLocks/>
                <a:stCxn id="64" idx="0"/>
              </p:cNvCxnSpPr>
              <p:nvPr/>
            </p:nvCxnSpPr>
            <p:spPr bwMode="auto">
              <a:xfrm flipV="1">
                <a:off x="10739851" y="1841376"/>
                <a:ext cx="0" cy="220348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DF4CBD26-349D-4EE7-BC7E-F7C9772A3B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07" r="7704" b="2232"/>
              <a:stretch/>
            </p:blipFill>
            <p:spPr>
              <a:xfrm>
                <a:off x="10243354" y="1222093"/>
                <a:ext cx="958933" cy="619660"/>
              </a:xfrm>
              <a:prstGeom prst="rect">
                <a:avLst/>
              </a:prstGeom>
            </p:spPr>
          </p:pic>
        </p:grpSp>
        <p:sp>
          <p:nvSpPr>
            <p:cNvPr id="102" name="Text Box 4">
              <a:extLst>
                <a:ext uri="{FF2B5EF4-FFF2-40B4-BE49-F238E27FC236}">
                  <a16:creationId xmlns:a16="http://schemas.microsoft.com/office/drawing/2014/main" id="{AD700141-5B69-498E-9006-F6A4CF6BC1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631" y="1103038"/>
              <a:ext cx="2397172" cy="1446550"/>
            </a:xfrm>
            <a:prstGeom prst="rect">
              <a:avLst/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l"/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module </a:t>
              </a:r>
              <a:r>
                <a:rPr lang="en-US" altLang="zh-CN" sz="8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conv</a:t>
              </a:r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;</a:t>
              </a:r>
            </a:p>
            <a:p>
              <a:pPr algn="l"/>
              <a:r>
                <a:rPr lang="en-US" altLang="zh-CN" sz="8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reg</a:t>
              </a:r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[31:0] m[0:8192];</a:t>
              </a:r>
            </a:p>
            <a:p>
              <a:pPr algn="l"/>
              <a:r>
                <a:rPr lang="en-US" altLang="zh-CN" sz="8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reg</a:t>
              </a:r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[12:0] pc;</a:t>
              </a:r>
            </a:p>
            <a:p>
              <a:pPr algn="l"/>
              <a:r>
                <a:rPr lang="en-US" altLang="zh-CN" sz="8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reg</a:t>
              </a:r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[31:0] </a:t>
              </a:r>
              <a:r>
                <a:rPr lang="en-US" altLang="zh-CN" sz="8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acc</a:t>
              </a:r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;</a:t>
              </a:r>
            </a:p>
            <a:p>
              <a:pPr algn="l"/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reg[15:0] </a:t>
              </a:r>
              <a:r>
                <a:rPr lang="en-US" altLang="zh-CN" sz="8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ir</a:t>
              </a:r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;</a:t>
              </a:r>
            </a:p>
            <a:p>
              <a:pPr algn="l"/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always</a:t>
              </a:r>
            </a:p>
            <a:p>
              <a:pPr algn="l"/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  begin</a:t>
              </a:r>
            </a:p>
            <a:p>
              <a:pPr algn="l"/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    </a:t>
              </a:r>
              <a:r>
                <a:rPr lang="en-US" altLang="zh-CN" sz="8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ir</a:t>
              </a:r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= m[pc];</a:t>
              </a:r>
            </a:p>
            <a:p>
              <a:pPr algn="l"/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    if(</a:t>
              </a:r>
              <a:r>
                <a:rPr lang="en-US" altLang="zh-CN" sz="8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ir</a:t>
              </a:r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[15:13] == 3b’000)</a:t>
              </a:r>
            </a:p>
            <a:p>
              <a:pPr algn="l"/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       pc = m[</a:t>
              </a:r>
              <a:r>
                <a:rPr lang="en-US" altLang="zh-CN" sz="8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ir</a:t>
              </a:r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[12:0]];</a:t>
              </a:r>
            </a:p>
            <a:p>
              <a:pPr algn="l"/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    else if (</a:t>
              </a:r>
              <a:r>
                <a:rPr lang="en-US" altLang="zh-CN" sz="8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ir</a:t>
              </a:r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[15:13] == 3’b010)</a:t>
              </a:r>
            </a:p>
          </p:txBody>
        </p:sp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53123D38-DA8C-4DD3-83CA-1003AB3BF1BC}"/>
                </a:ext>
              </a:extLst>
            </p:cNvPr>
            <p:cNvGrpSpPr/>
            <p:nvPr/>
          </p:nvGrpSpPr>
          <p:grpSpPr>
            <a:xfrm>
              <a:off x="640140" y="2539106"/>
              <a:ext cx="1236725" cy="2650875"/>
              <a:chOff x="9921984" y="1371861"/>
              <a:chExt cx="1785931" cy="3525685"/>
            </a:xfrm>
          </p:grpSpPr>
          <p:grpSp>
            <p:nvGrpSpPr>
              <p:cNvPr id="182" name="组合 181">
                <a:extLst>
                  <a:ext uri="{FF2B5EF4-FFF2-40B4-BE49-F238E27FC236}">
                    <a16:creationId xmlns:a16="http://schemas.microsoft.com/office/drawing/2014/main" id="{0760B52A-9B68-4722-8012-2EF1B9B182A5}"/>
                  </a:ext>
                </a:extLst>
              </p:cNvPr>
              <p:cNvGrpSpPr/>
              <p:nvPr/>
            </p:nvGrpSpPr>
            <p:grpSpPr>
              <a:xfrm>
                <a:off x="9921984" y="1574366"/>
                <a:ext cx="1785931" cy="3323180"/>
                <a:chOff x="5272094" y="1612521"/>
                <a:chExt cx="1835049" cy="3323180"/>
              </a:xfrm>
            </p:grpSpPr>
            <p:grpSp>
              <p:nvGrpSpPr>
                <p:cNvPr id="184" name="组合 183">
                  <a:extLst>
                    <a:ext uri="{FF2B5EF4-FFF2-40B4-BE49-F238E27FC236}">
                      <a16:creationId xmlns:a16="http://schemas.microsoft.com/office/drawing/2014/main" id="{F119022A-FDE2-431A-BE62-DA6EF5B47780}"/>
                    </a:ext>
                  </a:extLst>
                </p:cNvPr>
                <p:cNvGrpSpPr/>
                <p:nvPr/>
              </p:nvGrpSpPr>
              <p:grpSpPr>
                <a:xfrm>
                  <a:off x="5273674" y="3412999"/>
                  <a:ext cx="1833469" cy="1522702"/>
                  <a:chOff x="4623713" y="4999888"/>
                  <a:chExt cx="1386736" cy="1243016"/>
                </a:xfrm>
                <a:scene3d>
                  <a:camera prst="isometricBottomDown"/>
                  <a:lightRig rig="threePt" dir="t"/>
                </a:scene3d>
              </p:grpSpPr>
              <p:sp>
                <p:nvSpPr>
                  <p:cNvPr id="215" name="Rectangle 4">
                    <a:extLst>
                      <a:ext uri="{FF2B5EF4-FFF2-40B4-BE49-F238E27FC236}">
                        <a16:creationId xmlns:a16="http://schemas.microsoft.com/office/drawing/2014/main" id="{3CE340D7-15FA-43EA-B640-291C7D9EA6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93127" y="5067302"/>
                    <a:ext cx="1243387" cy="1109543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16" name="Rectangle 5">
                    <a:extLst>
                      <a:ext uri="{FF2B5EF4-FFF2-40B4-BE49-F238E27FC236}">
                        <a16:creationId xmlns:a16="http://schemas.microsoft.com/office/drawing/2014/main" id="{EA147009-5FC6-495F-8B69-7C9647ADB92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68575" y="6176844"/>
                    <a:ext cx="49796" cy="6606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17" name="Rectangle 6">
                    <a:extLst>
                      <a:ext uri="{FF2B5EF4-FFF2-40B4-BE49-F238E27FC236}">
                        <a16:creationId xmlns:a16="http://schemas.microsoft.com/office/drawing/2014/main" id="{44051CDD-5EC9-46D9-8313-9CFA973216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17963" y="6176842"/>
                    <a:ext cx="51305" cy="6606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18" name="Rectangle 7">
                    <a:extLst>
                      <a:ext uri="{FF2B5EF4-FFF2-40B4-BE49-F238E27FC236}">
                        <a16:creationId xmlns:a16="http://schemas.microsoft.com/office/drawing/2014/main" id="{0FAF1780-D517-4247-AA52-FF85DC084F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8859" y="6176841"/>
                    <a:ext cx="49796" cy="6606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19" name="Rectangle 8">
                    <a:extLst>
                      <a:ext uri="{FF2B5EF4-FFF2-40B4-BE49-F238E27FC236}">
                        <a16:creationId xmlns:a16="http://schemas.microsoft.com/office/drawing/2014/main" id="{FFD52D28-8BDB-4B0C-9959-6992FAB72B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18247" y="6176840"/>
                    <a:ext cx="46779" cy="6606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20" name="Rectangle 9">
                    <a:extLst>
                      <a:ext uri="{FF2B5EF4-FFF2-40B4-BE49-F238E27FC236}">
                        <a16:creationId xmlns:a16="http://schemas.microsoft.com/office/drawing/2014/main" id="{560A0B43-8FEE-4DE3-BFE0-E57D3B1AD5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64617" y="6176839"/>
                    <a:ext cx="49796" cy="6606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21" name="Rectangle 10">
                    <a:extLst>
                      <a:ext uri="{FF2B5EF4-FFF2-40B4-BE49-F238E27FC236}">
                        <a16:creationId xmlns:a16="http://schemas.microsoft.com/office/drawing/2014/main" id="{3BC04234-B594-4B95-A40F-E8719B9F67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4003" y="6176838"/>
                    <a:ext cx="49796" cy="6606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22" name="Rectangle 11">
                    <a:extLst>
                      <a:ext uri="{FF2B5EF4-FFF2-40B4-BE49-F238E27FC236}">
                        <a16:creationId xmlns:a16="http://schemas.microsoft.com/office/drawing/2014/main" id="{5C13D274-0318-4DAC-8BEE-3DE0662ACB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64900" y="6176837"/>
                    <a:ext cx="49796" cy="6606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23" name="Rectangle 12">
                    <a:extLst>
                      <a:ext uri="{FF2B5EF4-FFF2-40B4-BE49-F238E27FC236}">
                        <a16:creationId xmlns:a16="http://schemas.microsoft.com/office/drawing/2014/main" id="{5141CD31-76F7-48F8-8087-B6939EE90E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14286" y="6176836"/>
                    <a:ext cx="49796" cy="6606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24" name="Rectangle 13">
                    <a:extLst>
                      <a:ext uri="{FF2B5EF4-FFF2-40B4-BE49-F238E27FC236}">
                        <a16:creationId xmlns:a16="http://schemas.microsoft.com/office/drawing/2014/main" id="{8D998AE0-0B51-4724-BF71-C94543E521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68575" y="4999889"/>
                    <a:ext cx="49796" cy="67408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25" name="Rectangle 14">
                    <a:extLst>
                      <a:ext uri="{FF2B5EF4-FFF2-40B4-BE49-F238E27FC236}">
                        <a16:creationId xmlns:a16="http://schemas.microsoft.com/office/drawing/2014/main" id="{894A1948-073A-4218-8004-48B5059F02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17963" y="4999889"/>
                    <a:ext cx="51305" cy="67408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26" name="Rectangle 15">
                    <a:extLst>
                      <a:ext uri="{FF2B5EF4-FFF2-40B4-BE49-F238E27FC236}">
                        <a16:creationId xmlns:a16="http://schemas.microsoft.com/office/drawing/2014/main" id="{8BBC49F6-DC67-48DA-AFF3-6D862AAEB3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8859" y="4999889"/>
                    <a:ext cx="49796" cy="67408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27" name="Rectangle 16">
                    <a:extLst>
                      <a:ext uri="{FF2B5EF4-FFF2-40B4-BE49-F238E27FC236}">
                        <a16:creationId xmlns:a16="http://schemas.microsoft.com/office/drawing/2014/main" id="{E5D7151C-1262-4CBE-8CD2-3C09A9F62B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18247" y="4999889"/>
                    <a:ext cx="46779" cy="67408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28" name="Rectangle 17">
                    <a:extLst>
                      <a:ext uri="{FF2B5EF4-FFF2-40B4-BE49-F238E27FC236}">
                        <a16:creationId xmlns:a16="http://schemas.microsoft.com/office/drawing/2014/main" id="{A1DF121A-61D1-403E-936F-84A05F4A14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64617" y="4999889"/>
                    <a:ext cx="49796" cy="67408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29" name="Rectangle 18">
                    <a:extLst>
                      <a:ext uri="{FF2B5EF4-FFF2-40B4-BE49-F238E27FC236}">
                        <a16:creationId xmlns:a16="http://schemas.microsoft.com/office/drawing/2014/main" id="{EA22EBD9-6723-4DBE-9775-F0CE6503F5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4003" y="4999889"/>
                    <a:ext cx="49796" cy="67408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30" name="Rectangle 19">
                    <a:extLst>
                      <a:ext uri="{FF2B5EF4-FFF2-40B4-BE49-F238E27FC236}">
                        <a16:creationId xmlns:a16="http://schemas.microsoft.com/office/drawing/2014/main" id="{E54603E9-56A9-41D3-8487-96CAFC901B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64900" y="4999888"/>
                    <a:ext cx="49796" cy="67408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31" name="Rectangle 20">
                    <a:extLst>
                      <a:ext uri="{FF2B5EF4-FFF2-40B4-BE49-F238E27FC236}">
                        <a16:creationId xmlns:a16="http://schemas.microsoft.com/office/drawing/2014/main" id="{80999675-D9D3-4DFF-8917-C566B6B813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814286" y="4999889"/>
                    <a:ext cx="49796" cy="67408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32" name="Rectangle 22">
                    <a:extLst>
                      <a:ext uri="{FF2B5EF4-FFF2-40B4-BE49-F238E27FC236}">
                        <a16:creationId xmlns:a16="http://schemas.microsoft.com/office/drawing/2014/main" id="{6B44BE9C-D5DE-42F3-9F65-B7633D0F35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4638469" y="6051594"/>
                    <a:ext cx="44428" cy="73938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33" name="Rectangle 23">
                    <a:extLst>
                      <a:ext uri="{FF2B5EF4-FFF2-40B4-BE49-F238E27FC236}">
                        <a16:creationId xmlns:a16="http://schemas.microsoft.com/office/drawing/2014/main" id="{0A202E12-C06D-4115-A130-47A8B5DA65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4638469" y="5918309"/>
                    <a:ext cx="44428" cy="73938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34" name="Rectangle 24">
                    <a:extLst>
                      <a:ext uri="{FF2B5EF4-FFF2-40B4-BE49-F238E27FC236}">
                        <a16:creationId xmlns:a16="http://schemas.microsoft.com/office/drawing/2014/main" id="{4178BE7A-E660-46D3-8BFC-0A2883D283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4638469" y="5785025"/>
                    <a:ext cx="44428" cy="73938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35" name="Rectangle 25">
                    <a:extLst>
                      <a:ext uri="{FF2B5EF4-FFF2-40B4-BE49-F238E27FC236}">
                        <a16:creationId xmlns:a16="http://schemas.microsoft.com/office/drawing/2014/main" id="{D6D527F6-13D6-418E-A519-78900FA07D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4638469" y="5651740"/>
                    <a:ext cx="44428" cy="73938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36" name="Rectangle 26">
                    <a:extLst>
                      <a:ext uri="{FF2B5EF4-FFF2-40B4-BE49-F238E27FC236}">
                        <a16:creationId xmlns:a16="http://schemas.microsoft.com/office/drawing/2014/main" id="{427BC7F7-C5B9-4216-B8B3-F387DB45A7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4638469" y="5518456"/>
                    <a:ext cx="44428" cy="73938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37" name="Rectangle 27">
                    <a:extLst>
                      <a:ext uri="{FF2B5EF4-FFF2-40B4-BE49-F238E27FC236}">
                        <a16:creationId xmlns:a16="http://schemas.microsoft.com/office/drawing/2014/main" id="{1A5B3186-11FB-42E0-AD73-792957A524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4638469" y="5385171"/>
                    <a:ext cx="44428" cy="73938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38" name="Rectangle 28">
                    <a:extLst>
                      <a:ext uri="{FF2B5EF4-FFF2-40B4-BE49-F238E27FC236}">
                        <a16:creationId xmlns:a16="http://schemas.microsoft.com/office/drawing/2014/main" id="{64D27FBB-09D2-4A2D-B3A7-65A18C4370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4638469" y="5251886"/>
                    <a:ext cx="44428" cy="73938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39" name="Rectangle 29">
                    <a:extLst>
                      <a:ext uri="{FF2B5EF4-FFF2-40B4-BE49-F238E27FC236}">
                        <a16:creationId xmlns:a16="http://schemas.microsoft.com/office/drawing/2014/main" id="{507ED11A-22E8-4998-BEDC-83B09DB20F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4638468" y="5118602"/>
                    <a:ext cx="44428" cy="73938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40" name="Rectangle 31">
                    <a:extLst>
                      <a:ext uri="{FF2B5EF4-FFF2-40B4-BE49-F238E27FC236}">
                        <a16:creationId xmlns:a16="http://schemas.microsoft.com/office/drawing/2014/main" id="{D4DBE0A4-7DC2-411C-9DA4-72DD23CA80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5950273" y="6051121"/>
                    <a:ext cx="44388" cy="74928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41" name="Rectangle 32">
                    <a:extLst>
                      <a:ext uri="{FF2B5EF4-FFF2-40B4-BE49-F238E27FC236}">
                        <a16:creationId xmlns:a16="http://schemas.microsoft.com/office/drawing/2014/main" id="{A7D171E5-023C-4E9C-B607-A88C760723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5950273" y="5917957"/>
                    <a:ext cx="44388" cy="74928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42" name="Rectangle 33">
                    <a:extLst>
                      <a:ext uri="{FF2B5EF4-FFF2-40B4-BE49-F238E27FC236}">
                        <a16:creationId xmlns:a16="http://schemas.microsoft.com/office/drawing/2014/main" id="{710026B6-EF62-44AC-A359-DCFD30C73C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5950273" y="5784793"/>
                    <a:ext cx="44388" cy="74928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43" name="Rectangle 34">
                    <a:extLst>
                      <a:ext uri="{FF2B5EF4-FFF2-40B4-BE49-F238E27FC236}">
                        <a16:creationId xmlns:a16="http://schemas.microsoft.com/office/drawing/2014/main" id="{0ECD562D-4D1F-478B-A359-15E22EDFA0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5950273" y="5651167"/>
                    <a:ext cx="44388" cy="74928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44" name="Rectangle 35">
                    <a:extLst>
                      <a:ext uri="{FF2B5EF4-FFF2-40B4-BE49-F238E27FC236}">
                        <a16:creationId xmlns:a16="http://schemas.microsoft.com/office/drawing/2014/main" id="{662D8DCB-B504-4434-AFA1-551ABF979F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5950273" y="5518003"/>
                    <a:ext cx="44388" cy="74928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45" name="Rectangle 36">
                    <a:extLst>
                      <a:ext uri="{FF2B5EF4-FFF2-40B4-BE49-F238E27FC236}">
                        <a16:creationId xmlns:a16="http://schemas.microsoft.com/office/drawing/2014/main" id="{D281ED25-CA90-4D67-8224-3A4D6FEE53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5950273" y="5384839"/>
                    <a:ext cx="44388" cy="74928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46" name="Rectangle 37">
                    <a:extLst>
                      <a:ext uri="{FF2B5EF4-FFF2-40B4-BE49-F238E27FC236}">
                        <a16:creationId xmlns:a16="http://schemas.microsoft.com/office/drawing/2014/main" id="{EA2D6B8F-F809-45AE-8C24-C87E725775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5950273" y="5251214"/>
                    <a:ext cx="44388" cy="74928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47" name="Rectangle 38">
                    <a:extLst>
                      <a:ext uri="{FF2B5EF4-FFF2-40B4-BE49-F238E27FC236}">
                        <a16:creationId xmlns:a16="http://schemas.microsoft.com/office/drawing/2014/main" id="{31739F1F-5DF0-433B-BC94-4B5A1C8D08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5950791" y="5119436"/>
                    <a:ext cx="44388" cy="74928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48" name="Rectangle 40">
                    <a:extLst>
                      <a:ext uri="{FF2B5EF4-FFF2-40B4-BE49-F238E27FC236}">
                        <a16:creationId xmlns:a16="http://schemas.microsoft.com/office/drawing/2014/main" id="{311126DF-B318-4382-8B84-CC44D37F02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40923" y="5103698"/>
                    <a:ext cx="114682" cy="11055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49" name="Rectangle 41">
                    <a:extLst>
                      <a:ext uri="{FF2B5EF4-FFF2-40B4-BE49-F238E27FC236}">
                        <a16:creationId xmlns:a16="http://schemas.microsoft.com/office/drawing/2014/main" id="{D359DEB6-6E3C-4003-BC49-F493F81D48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61100" y="5101000"/>
                    <a:ext cx="149387" cy="11055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50" name="Rectangle 42">
                    <a:extLst>
                      <a:ext uri="{FF2B5EF4-FFF2-40B4-BE49-F238E27FC236}">
                        <a16:creationId xmlns:a16="http://schemas.microsoft.com/office/drawing/2014/main" id="{B9716BC0-BBB0-4DC0-AD5A-E70A2EDADB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10486" y="5103697"/>
                    <a:ext cx="81484" cy="11055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51" name="Rectangle 43">
                    <a:extLst>
                      <a:ext uri="{FF2B5EF4-FFF2-40B4-BE49-F238E27FC236}">
                        <a16:creationId xmlns:a16="http://schemas.microsoft.com/office/drawing/2014/main" id="{07DFFB4D-6C61-4DCA-91BE-234E2C5A3C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12501" y="5103697"/>
                    <a:ext cx="590005" cy="451635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52" name="Rectangle 45">
                    <a:extLst>
                      <a:ext uri="{FF2B5EF4-FFF2-40B4-BE49-F238E27FC236}">
                        <a16:creationId xmlns:a16="http://schemas.microsoft.com/office/drawing/2014/main" id="{AFD59AD1-A8D0-453D-BF43-0EA84E5BE5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75301" y="5214245"/>
                    <a:ext cx="116190" cy="111897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53" name="Rectangle 46">
                    <a:extLst>
                      <a:ext uri="{FF2B5EF4-FFF2-40B4-BE49-F238E27FC236}">
                        <a16:creationId xmlns:a16="http://schemas.microsoft.com/office/drawing/2014/main" id="{FD82E1FF-ED9F-41D8-9796-C400405B97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30439" y="5214245"/>
                    <a:ext cx="149387" cy="111897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54" name="Rectangle 47">
                    <a:extLst>
                      <a:ext uri="{FF2B5EF4-FFF2-40B4-BE49-F238E27FC236}">
                        <a16:creationId xmlns:a16="http://schemas.microsoft.com/office/drawing/2014/main" id="{DB0E99FF-B7FB-4891-A042-21C898F47C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00544" y="5214245"/>
                    <a:ext cx="81484" cy="111897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55" name="Rectangle 50">
                    <a:extLst>
                      <a:ext uri="{FF2B5EF4-FFF2-40B4-BE49-F238E27FC236}">
                        <a16:creationId xmlns:a16="http://schemas.microsoft.com/office/drawing/2014/main" id="{7DAA89DD-5360-4D63-8BDE-F969A823DE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74484" y="5328840"/>
                    <a:ext cx="81484" cy="11055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56" name="Rectangle 51">
                    <a:extLst>
                      <a:ext uri="{FF2B5EF4-FFF2-40B4-BE49-F238E27FC236}">
                        <a16:creationId xmlns:a16="http://schemas.microsoft.com/office/drawing/2014/main" id="{3BA749C7-E3BA-4D57-954F-C927AB0DA7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03261" y="5328840"/>
                    <a:ext cx="81484" cy="110550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 dirty="0"/>
                  </a:p>
                </p:txBody>
              </p:sp>
              <p:sp>
                <p:nvSpPr>
                  <p:cNvPr id="257" name="Rectangle 52">
                    <a:extLst>
                      <a:ext uri="{FF2B5EF4-FFF2-40B4-BE49-F238E27FC236}">
                        <a16:creationId xmlns:a16="http://schemas.microsoft.com/office/drawing/2014/main" id="{9EB7831F-0C97-45CB-AED3-14DF04BDAC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48955" y="5436694"/>
                    <a:ext cx="81484" cy="11055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58" name="Rectangle 53">
                    <a:extLst>
                      <a:ext uri="{FF2B5EF4-FFF2-40B4-BE49-F238E27FC236}">
                        <a16:creationId xmlns:a16="http://schemas.microsoft.com/office/drawing/2014/main" id="{2288C656-B2FE-48B1-A5A5-3119707272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47039" y="5436694"/>
                    <a:ext cx="81484" cy="11055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 dirty="0"/>
                  </a:p>
                </p:txBody>
              </p:sp>
              <p:sp>
                <p:nvSpPr>
                  <p:cNvPr id="259" name="Rectangle 55">
                    <a:extLst>
                      <a:ext uri="{FF2B5EF4-FFF2-40B4-BE49-F238E27FC236}">
                        <a16:creationId xmlns:a16="http://schemas.microsoft.com/office/drawing/2014/main" id="{B11E5230-FAA6-4E79-8776-5F2F990057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47421" y="5436694"/>
                    <a:ext cx="147878" cy="11055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60" name="Rectangle 56">
                    <a:extLst>
                      <a:ext uri="{FF2B5EF4-FFF2-40B4-BE49-F238E27FC236}">
                        <a16:creationId xmlns:a16="http://schemas.microsoft.com/office/drawing/2014/main" id="{2D120929-FBCD-47D7-B2D5-FC54903432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59519" y="5549939"/>
                    <a:ext cx="81484" cy="11055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 dirty="0"/>
                  </a:p>
                </p:txBody>
              </p:sp>
              <p:sp>
                <p:nvSpPr>
                  <p:cNvPr id="261" name="Rectangle 58">
                    <a:extLst>
                      <a:ext uri="{FF2B5EF4-FFF2-40B4-BE49-F238E27FC236}">
                        <a16:creationId xmlns:a16="http://schemas.microsoft.com/office/drawing/2014/main" id="{636326D8-F150-4772-83C3-6147F63E30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48547" y="5549939"/>
                    <a:ext cx="149387" cy="11055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62" name="Rectangle 59">
                    <a:extLst>
                      <a:ext uri="{FF2B5EF4-FFF2-40B4-BE49-F238E27FC236}">
                        <a16:creationId xmlns:a16="http://schemas.microsoft.com/office/drawing/2014/main" id="{AAA43E09-960D-4D6D-9E67-25D7DEDDE2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88506" y="5549939"/>
                    <a:ext cx="81484" cy="11055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63" name="Rectangle 60">
                    <a:extLst>
                      <a:ext uri="{FF2B5EF4-FFF2-40B4-BE49-F238E27FC236}">
                        <a16:creationId xmlns:a16="http://schemas.microsoft.com/office/drawing/2014/main" id="{F4D3BA52-3749-46DF-B905-A49993EB9B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06648" y="5557099"/>
                    <a:ext cx="81484" cy="11055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64" name="Rectangle 61">
                    <a:extLst>
                      <a:ext uri="{FF2B5EF4-FFF2-40B4-BE49-F238E27FC236}">
                        <a16:creationId xmlns:a16="http://schemas.microsoft.com/office/drawing/2014/main" id="{7D323244-6D0C-461D-BB9F-BCD9FAC7BB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21076" y="5664533"/>
                    <a:ext cx="116190" cy="111897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65" name="Rectangle 63">
                    <a:extLst>
                      <a:ext uri="{FF2B5EF4-FFF2-40B4-BE49-F238E27FC236}">
                        <a16:creationId xmlns:a16="http://schemas.microsoft.com/office/drawing/2014/main" id="{EB93AE0E-D09A-4E74-96B0-50ED911659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26393" y="5664533"/>
                    <a:ext cx="184094" cy="11189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66" name="Rectangle 64">
                    <a:extLst>
                      <a:ext uri="{FF2B5EF4-FFF2-40B4-BE49-F238E27FC236}">
                        <a16:creationId xmlns:a16="http://schemas.microsoft.com/office/drawing/2014/main" id="{FF4A4A0C-8D37-414B-BE1B-E09CEBC743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8139" y="5664533"/>
                    <a:ext cx="81484" cy="111897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67" name="Rectangle 65">
                    <a:extLst>
                      <a:ext uri="{FF2B5EF4-FFF2-40B4-BE49-F238E27FC236}">
                        <a16:creationId xmlns:a16="http://schemas.microsoft.com/office/drawing/2014/main" id="{A734D5C0-CC52-4FDF-837B-60D136518F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16642" y="5664533"/>
                    <a:ext cx="81484" cy="111897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68" name="Rectangle 66">
                    <a:extLst>
                      <a:ext uri="{FF2B5EF4-FFF2-40B4-BE49-F238E27FC236}">
                        <a16:creationId xmlns:a16="http://schemas.microsoft.com/office/drawing/2014/main" id="{822F9843-988D-4F6B-B7A9-578818C537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96595" y="5555332"/>
                    <a:ext cx="404403" cy="221099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69" name="Rectangle 67">
                    <a:extLst>
                      <a:ext uri="{FF2B5EF4-FFF2-40B4-BE49-F238E27FC236}">
                        <a16:creationId xmlns:a16="http://schemas.microsoft.com/office/drawing/2014/main" id="{F91C2046-8148-47B5-9C60-EE72BA04EC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55617" y="5780476"/>
                    <a:ext cx="81484" cy="10920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70" name="Rectangle 69">
                    <a:extLst>
                      <a:ext uri="{FF2B5EF4-FFF2-40B4-BE49-F238E27FC236}">
                        <a16:creationId xmlns:a16="http://schemas.microsoft.com/office/drawing/2014/main" id="{BB95B962-0C17-4A45-9D9B-8FB5651066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39085" y="5780476"/>
                    <a:ext cx="149387" cy="109202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71" name="Rectangle 70">
                    <a:extLst>
                      <a:ext uri="{FF2B5EF4-FFF2-40B4-BE49-F238E27FC236}">
                        <a16:creationId xmlns:a16="http://schemas.microsoft.com/office/drawing/2014/main" id="{F3FC2326-9484-42B6-8A4D-D8FC64EA75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1207" y="5780476"/>
                    <a:ext cx="81484" cy="109202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72" name="Rectangle 71">
                    <a:extLst>
                      <a:ext uri="{FF2B5EF4-FFF2-40B4-BE49-F238E27FC236}">
                        <a16:creationId xmlns:a16="http://schemas.microsoft.com/office/drawing/2014/main" id="{7ACFE94B-0E9D-4DA1-90E2-7E69467648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57068" y="5780476"/>
                    <a:ext cx="81484" cy="109202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73" name="Rectangle 72">
                    <a:extLst>
                      <a:ext uri="{FF2B5EF4-FFF2-40B4-BE49-F238E27FC236}">
                        <a16:creationId xmlns:a16="http://schemas.microsoft.com/office/drawing/2014/main" id="{D3428C44-8AF7-47F0-AF84-751ACF24FC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4000" y="5780476"/>
                    <a:ext cx="116190" cy="109202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74" name="Rectangle 74">
                    <a:extLst>
                      <a:ext uri="{FF2B5EF4-FFF2-40B4-BE49-F238E27FC236}">
                        <a16:creationId xmlns:a16="http://schemas.microsoft.com/office/drawing/2014/main" id="{00F86F56-CB6B-442B-8289-4EB6025091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30190" y="5780476"/>
                    <a:ext cx="84503" cy="109202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75" name="Rectangle 75">
                    <a:extLst>
                      <a:ext uri="{FF2B5EF4-FFF2-40B4-BE49-F238E27FC236}">
                        <a16:creationId xmlns:a16="http://schemas.microsoft.com/office/drawing/2014/main" id="{F4E294E5-0E3D-432D-90D5-7FB9C3B85C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61027" y="5893721"/>
                    <a:ext cx="81484" cy="11055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76" name="Rectangle 77">
                    <a:extLst>
                      <a:ext uri="{FF2B5EF4-FFF2-40B4-BE49-F238E27FC236}">
                        <a16:creationId xmlns:a16="http://schemas.microsoft.com/office/drawing/2014/main" id="{71B84E53-F87B-4148-A8B0-3C26256730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06989" y="5893721"/>
                    <a:ext cx="149387" cy="11055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77" name="Rectangle 78">
                    <a:extLst>
                      <a:ext uri="{FF2B5EF4-FFF2-40B4-BE49-F238E27FC236}">
                        <a16:creationId xmlns:a16="http://schemas.microsoft.com/office/drawing/2014/main" id="{6C5D2CBE-81E5-4CEC-B2BD-9FCCBA7ADF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13717" y="5893721"/>
                    <a:ext cx="81484" cy="110550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78" name="Rectangle 79">
                    <a:extLst>
                      <a:ext uri="{FF2B5EF4-FFF2-40B4-BE49-F238E27FC236}">
                        <a16:creationId xmlns:a16="http://schemas.microsoft.com/office/drawing/2014/main" id="{90CAA201-0C65-468E-BE29-05C7DFD24F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95201" y="5893721"/>
                    <a:ext cx="191637" cy="11055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79" name="Rectangle 80">
                    <a:extLst>
                      <a:ext uri="{FF2B5EF4-FFF2-40B4-BE49-F238E27FC236}">
                        <a16:creationId xmlns:a16="http://schemas.microsoft.com/office/drawing/2014/main" id="{280E320C-56D5-497E-BBEE-756CBDB94F6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62287" y="5893721"/>
                    <a:ext cx="116190" cy="11055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80" name="Rectangle 81">
                    <a:extLst>
                      <a:ext uri="{FF2B5EF4-FFF2-40B4-BE49-F238E27FC236}">
                        <a16:creationId xmlns:a16="http://schemas.microsoft.com/office/drawing/2014/main" id="{274519A4-2A9B-459C-8ADE-D50972C37C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728274" y="5893721"/>
                    <a:ext cx="81484" cy="11055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81" name="Rectangle 83">
                    <a:extLst>
                      <a:ext uri="{FF2B5EF4-FFF2-40B4-BE49-F238E27FC236}">
                        <a16:creationId xmlns:a16="http://schemas.microsoft.com/office/drawing/2014/main" id="{0983A6B4-36CF-4FCE-A914-F9174E0CA5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62537" y="6008316"/>
                    <a:ext cx="82992" cy="11055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82" name="Rectangle 84">
                    <a:extLst>
                      <a:ext uri="{FF2B5EF4-FFF2-40B4-BE49-F238E27FC236}">
                        <a16:creationId xmlns:a16="http://schemas.microsoft.com/office/drawing/2014/main" id="{590DEF70-C38C-4AD3-BE49-3AE7CC2ED0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31133" y="6008316"/>
                    <a:ext cx="114682" cy="11055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83" name="Rectangle 86">
                    <a:extLst>
                      <a:ext uri="{FF2B5EF4-FFF2-40B4-BE49-F238E27FC236}">
                        <a16:creationId xmlns:a16="http://schemas.microsoft.com/office/drawing/2014/main" id="{40D9D3EF-1E32-4EE4-9AB4-689F7CBBA8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63921" y="6008316"/>
                    <a:ext cx="81484" cy="11055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84" name="Rectangle 87">
                    <a:extLst>
                      <a:ext uri="{FF2B5EF4-FFF2-40B4-BE49-F238E27FC236}">
                        <a16:creationId xmlns:a16="http://schemas.microsoft.com/office/drawing/2014/main" id="{4CD5FD49-7E01-44A1-925F-9F9A21C0A8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3896" y="6008316"/>
                    <a:ext cx="81484" cy="11055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85" name="Rectangle 88">
                    <a:extLst>
                      <a:ext uri="{FF2B5EF4-FFF2-40B4-BE49-F238E27FC236}">
                        <a16:creationId xmlns:a16="http://schemas.microsoft.com/office/drawing/2014/main" id="{3F0A1091-8CF7-4B53-99AF-3F250FB863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20853" y="6008316"/>
                    <a:ext cx="116190" cy="11055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86" name="Rectangle 90">
                    <a:extLst>
                      <a:ext uri="{FF2B5EF4-FFF2-40B4-BE49-F238E27FC236}">
                        <a16:creationId xmlns:a16="http://schemas.microsoft.com/office/drawing/2014/main" id="{D2E32DD5-7733-4FD8-B22B-F079654EAF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89041" y="6008316"/>
                    <a:ext cx="82992" cy="11055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TW" altLang="en-US"/>
                  </a:p>
                </p:txBody>
              </p:sp>
              <p:sp>
                <p:nvSpPr>
                  <p:cNvPr id="287" name="矩形 286">
                    <a:extLst>
                      <a:ext uri="{FF2B5EF4-FFF2-40B4-BE49-F238E27FC236}">
                        <a16:creationId xmlns:a16="http://schemas.microsoft.com/office/drawing/2014/main" id="{282FD76D-A451-4991-AEAF-99EDB8AEA8A0}"/>
                      </a:ext>
                    </a:extLst>
                  </p:cNvPr>
                  <p:cNvSpPr/>
                  <p:nvPr/>
                </p:nvSpPr>
                <p:spPr>
                  <a:xfrm>
                    <a:off x="5814285" y="5779801"/>
                    <a:ext cx="88759" cy="33839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txBody>
                  <a:bodyPr vert="horz" wrap="none" lIns="91440" tIns="45720" rIns="91440" bIns="45720" numCol="1" rtlCol="0" anchor="t" anchorCtr="0" compatLnSpc="1"/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kumimoji="1" lang="zh-CN" altLang="en-US" sz="240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anose="020B0604030504040204" pitchFamily="34" charset="0"/>
                      <a:ea typeface="PMingLiU" panose="02020500000000000000" charset="-120"/>
                    </a:endParaRPr>
                  </a:p>
                </p:txBody>
              </p:sp>
              <p:sp>
                <p:nvSpPr>
                  <p:cNvPr id="288" name="矩形 287">
                    <a:extLst>
                      <a:ext uri="{FF2B5EF4-FFF2-40B4-BE49-F238E27FC236}">
                        <a16:creationId xmlns:a16="http://schemas.microsoft.com/office/drawing/2014/main" id="{B3FF62CE-6E77-48B9-BFC5-9E1487CAAAE3}"/>
                      </a:ext>
                    </a:extLst>
                  </p:cNvPr>
                  <p:cNvSpPr/>
                  <p:nvPr/>
                </p:nvSpPr>
                <p:spPr>
                  <a:xfrm>
                    <a:off x="5401712" y="5554601"/>
                    <a:ext cx="88503" cy="229188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txBody>
                  <a:bodyPr vert="horz" wrap="none" lIns="91440" tIns="45720" rIns="91440" bIns="45720" numCol="1" rtlCol="0" anchor="t" anchorCtr="0" compatLnSpc="1"/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kumimoji="1" lang="zh-CN" altLang="en-US" sz="240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anose="020B0604030504040204" pitchFamily="34" charset="0"/>
                      <a:ea typeface="PMingLiU" panose="02020500000000000000" charset="-120"/>
                    </a:endParaRPr>
                  </a:p>
                </p:txBody>
              </p:sp>
              <p:sp>
                <p:nvSpPr>
                  <p:cNvPr id="289" name="矩形 288">
                    <a:extLst>
                      <a:ext uri="{FF2B5EF4-FFF2-40B4-BE49-F238E27FC236}">
                        <a16:creationId xmlns:a16="http://schemas.microsoft.com/office/drawing/2014/main" id="{2F21F727-3CD8-45EF-A60F-7CB16A37ACA5}"/>
                      </a:ext>
                    </a:extLst>
                  </p:cNvPr>
                  <p:cNvSpPr/>
                  <p:nvPr/>
                </p:nvSpPr>
                <p:spPr>
                  <a:xfrm>
                    <a:off x="4841070" y="5664255"/>
                    <a:ext cx="88503" cy="229188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txBody>
                  <a:bodyPr vert="horz" wrap="none" lIns="91440" tIns="45720" rIns="91440" bIns="45720" numCol="1" rtlCol="0" anchor="t" anchorCtr="0" compatLnSpc="1"/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kumimoji="1" lang="zh-CN" altLang="en-US" sz="240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anose="020B0604030504040204" pitchFamily="34" charset="0"/>
                      <a:ea typeface="PMingLiU" panose="02020500000000000000" charset="-120"/>
                    </a:endParaRPr>
                  </a:p>
                </p:txBody>
              </p:sp>
              <p:sp>
                <p:nvSpPr>
                  <p:cNvPr id="290" name="矩形 289">
                    <a:extLst>
                      <a:ext uri="{FF2B5EF4-FFF2-40B4-BE49-F238E27FC236}">
                        <a16:creationId xmlns:a16="http://schemas.microsoft.com/office/drawing/2014/main" id="{FE471E99-ED72-4AA5-B2BA-A8399DBFD376}"/>
                      </a:ext>
                    </a:extLst>
                  </p:cNvPr>
                  <p:cNvSpPr/>
                  <p:nvPr/>
                </p:nvSpPr>
                <p:spPr>
                  <a:xfrm>
                    <a:off x="4852630" y="5891947"/>
                    <a:ext cx="150897" cy="229188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txBody>
                  <a:bodyPr vert="horz" wrap="none" lIns="91440" tIns="45720" rIns="91440" bIns="45720" numCol="1" rtlCol="0" anchor="t" anchorCtr="0" compatLnSpc="1"/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kumimoji="1" lang="zh-CN" altLang="en-US" sz="240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anose="020B0604030504040204" pitchFamily="34" charset="0"/>
                      <a:ea typeface="PMingLiU" panose="02020500000000000000" charset="-120"/>
                    </a:endParaRPr>
                  </a:p>
                </p:txBody>
              </p:sp>
              <p:sp>
                <p:nvSpPr>
                  <p:cNvPr id="291" name="矩形 290">
                    <a:extLst>
                      <a:ext uri="{FF2B5EF4-FFF2-40B4-BE49-F238E27FC236}">
                        <a16:creationId xmlns:a16="http://schemas.microsoft.com/office/drawing/2014/main" id="{DF6EBF92-D82A-4A05-9FBC-59585F25AE2D}"/>
                      </a:ext>
                    </a:extLst>
                  </p:cNvPr>
                  <p:cNvSpPr/>
                  <p:nvPr/>
                </p:nvSpPr>
                <p:spPr>
                  <a:xfrm>
                    <a:off x="4738695" y="5103695"/>
                    <a:ext cx="88759" cy="33839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txBody>
                  <a:bodyPr vert="horz" wrap="none" lIns="91440" tIns="45720" rIns="91440" bIns="45720" numCol="1" rtlCol="0" anchor="t" anchorCtr="0" compatLnSpc="1"/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kumimoji="1" lang="zh-CN" altLang="en-US" sz="240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anose="020B0604030504040204" pitchFamily="34" charset="0"/>
                      <a:ea typeface="PMingLiU" panose="02020500000000000000" charset="-120"/>
                    </a:endParaRPr>
                  </a:p>
                </p:txBody>
              </p:sp>
              <p:sp>
                <p:nvSpPr>
                  <p:cNvPr id="292" name="矩形 291">
                    <a:extLst>
                      <a:ext uri="{FF2B5EF4-FFF2-40B4-BE49-F238E27FC236}">
                        <a16:creationId xmlns:a16="http://schemas.microsoft.com/office/drawing/2014/main" id="{76BDE917-6DBF-4BEF-ACB7-15CC190A013F}"/>
                      </a:ext>
                    </a:extLst>
                  </p:cNvPr>
                  <p:cNvSpPr/>
                  <p:nvPr/>
                </p:nvSpPr>
                <p:spPr>
                  <a:xfrm>
                    <a:off x="4999851" y="5326142"/>
                    <a:ext cx="146338" cy="334346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txBody>
                  <a:bodyPr vert="horz" wrap="none" lIns="91440" tIns="45720" rIns="91440" bIns="45720" numCol="1" rtlCol="0" anchor="t" anchorCtr="0" compatLnSpc="1"/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kumimoji="1" lang="zh-CN" altLang="en-US" sz="240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anose="020B0604030504040204" pitchFamily="34" charset="0"/>
                      <a:ea typeface="PMingLiU" panose="02020500000000000000" charset="-120"/>
                    </a:endParaRPr>
                  </a:p>
                </p:txBody>
              </p:sp>
              <p:sp>
                <p:nvSpPr>
                  <p:cNvPr id="293" name="矩形 292">
                    <a:extLst>
                      <a:ext uri="{FF2B5EF4-FFF2-40B4-BE49-F238E27FC236}">
                        <a16:creationId xmlns:a16="http://schemas.microsoft.com/office/drawing/2014/main" id="{E121185A-3F05-4D9D-BF23-E05BA1828ACC}"/>
                      </a:ext>
                    </a:extLst>
                  </p:cNvPr>
                  <p:cNvSpPr/>
                  <p:nvPr/>
                </p:nvSpPr>
                <p:spPr>
                  <a:xfrm>
                    <a:off x="5110466" y="5660490"/>
                    <a:ext cx="118914" cy="225423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txBody>
                  <a:bodyPr vert="horz" wrap="none" lIns="91440" tIns="45720" rIns="91440" bIns="45720" numCol="1" rtlCol="0" anchor="t" anchorCtr="0" compatLnSpc="1"/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endParaRPr kumimoji="1" lang="zh-CN" altLang="en-US" sz="240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anose="020B0604030504040204" pitchFamily="34" charset="0"/>
                      <a:ea typeface="PMingLiU" panose="02020500000000000000" charset="-120"/>
                    </a:endParaRPr>
                  </a:p>
                </p:txBody>
              </p:sp>
            </p:grpSp>
            <p:grpSp>
              <p:nvGrpSpPr>
                <p:cNvPr id="185" name="组合 184">
                  <a:extLst>
                    <a:ext uri="{FF2B5EF4-FFF2-40B4-BE49-F238E27FC236}">
                      <a16:creationId xmlns:a16="http://schemas.microsoft.com/office/drawing/2014/main" id="{1145A99D-E2CC-4A1F-B312-490F6CA59E40}"/>
                    </a:ext>
                  </a:extLst>
                </p:cNvPr>
                <p:cNvGrpSpPr/>
                <p:nvPr/>
              </p:nvGrpSpPr>
              <p:grpSpPr>
                <a:xfrm>
                  <a:off x="5328296" y="1612521"/>
                  <a:ext cx="1580269" cy="1413810"/>
                  <a:chOff x="7956997" y="3828038"/>
                  <a:chExt cx="2006870" cy="1506715"/>
                </a:xfrm>
                <a:solidFill>
                  <a:schemeClr val="accent6">
                    <a:lumMod val="40000"/>
                    <a:lumOff val="60000"/>
                    <a:alpha val="70000"/>
                  </a:schemeClr>
                </a:solidFill>
                <a:scene3d>
                  <a:camera prst="isometricBottomDown"/>
                  <a:lightRig rig="threePt" dir="t"/>
                </a:scene3d>
              </p:grpSpPr>
              <p:sp>
                <p:nvSpPr>
                  <p:cNvPr id="209" name="矩形 208">
                    <a:extLst>
                      <a:ext uri="{FF2B5EF4-FFF2-40B4-BE49-F238E27FC236}">
                        <a16:creationId xmlns:a16="http://schemas.microsoft.com/office/drawing/2014/main" id="{224C997A-9DE9-457B-9917-8B3223531DF1}"/>
                      </a:ext>
                    </a:extLst>
                  </p:cNvPr>
                  <p:cNvSpPr/>
                  <p:nvPr/>
                </p:nvSpPr>
                <p:spPr>
                  <a:xfrm>
                    <a:off x="7956997" y="3840720"/>
                    <a:ext cx="2006870" cy="1481351"/>
                  </a:xfrm>
                  <a:prstGeom prst="rect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210" name="直接连接符 312">
                    <a:extLst>
                      <a:ext uri="{FF2B5EF4-FFF2-40B4-BE49-F238E27FC236}">
                        <a16:creationId xmlns:a16="http://schemas.microsoft.com/office/drawing/2014/main" id="{EB102307-DA69-4FD6-BCCC-8DC04309A4E6}"/>
                      </a:ext>
                    </a:extLst>
                  </p:cNvPr>
                  <p:cNvCxnSpPr>
                    <a:cxnSpLocks/>
                    <a:stCxn id="209" idx="0"/>
                    <a:endCxn id="209" idx="2"/>
                  </p:cNvCxnSpPr>
                  <p:nvPr/>
                </p:nvCxnSpPr>
                <p:spPr>
                  <a:xfrm>
                    <a:off x="8960432" y="3840720"/>
                    <a:ext cx="0" cy="1481351"/>
                  </a:xfrm>
                  <a:prstGeom prst="line">
                    <a:avLst/>
                  </a:prstGeom>
                  <a:grpFill/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直接连接符 313">
                    <a:extLst>
                      <a:ext uri="{FF2B5EF4-FFF2-40B4-BE49-F238E27FC236}">
                        <a16:creationId xmlns:a16="http://schemas.microsoft.com/office/drawing/2014/main" id="{BECFA63F-82FE-445F-91DF-FC79CE3AA0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268970" y="3840720"/>
                    <a:ext cx="7852" cy="1487595"/>
                  </a:xfrm>
                  <a:prstGeom prst="line">
                    <a:avLst/>
                  </a:prstGeom>
                  <a:grpFill/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直接连接符 314">
                    <a:extLst>
                      <a:ext uri="{FF2B5EF4-FFF2-40B4-BE49-F238E27FC236}">
                        <a16:creationId xmlns:a16="http://schemas.microsoft.com/office/drawing/2014/main" id="{0B17AE10-5E46-4D2A-A67B-A62C3C8C64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610262" y="3847158"/>
                    <a:ext cx="7852" cy="1487595"/>
                  </a:xfrm>
                  <a:prstGeom prst="line">
                    <a:avLst/>
                  </a:prstGeom>
                  <a:grpFill/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直接连接符 315">
                    <a:extLst>
                      <a:ext uri="{FF2B5EF4-FFF2-40B4-BE49-F238E27FC236}">
                        <a16:creationId xmlns:a16="http://schemas.microsoft.com/office/drawing/2014/main" id="{D36E5EA6-CBC8-4F06-AC27-B3DA3CC0E0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271686" y="3828038"/>
                    <a:ext cx="7852" cy="1487595"/>
                  </a:xfrm>
                  <a:prstGeom prst="line">
                    <a:avLst/>
                  </a:prstGeom>
                  <a:grpFill/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直接连接符 316">
                    <a:extLst>
                      <a:ext uri="{FF2B5EF4-FFF2-40B4-BE49-F238E27FC236}">
                        <a16:creationId xmlns:a16="http://schemas.microsoft.com/office/drawing/2014/main" id="{7E40E809-EE91-4943-A225-6D529E6F68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12978" y="3834476"/>
                    <a:ext cx="7852" cy="1487595"/>
                  </a:xfrm>
                  <a:prstGeom prst="line">
                    <a:avLst/>
                  </a:prstGeom>
                  <a:grpFill/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6" name="组合 185">
                  <a:extLst>
                    <a:ext uri="{FF2B5EF4-FFF2-40B4-BE49-F238E27FC236}">
                      <a16:creationId xmlns:a16="http://schemas.microsoft.com/office/drawing/2014/main" id="{4E09EB51-EAC8-4D19-9FFE-DA07F1C61513}"/>
                    </a:ext>
                  </a:extLst>
                </p:cNvPr>
                <p:cNvGrpSpPr/>
                <p:nvPr/>
              </p:nvGrpSpPr>
              <p:grpSpPr>
                <a:xfrm>
                  <a:off x="5336094" y="2506555"/>
                  <a:ext cx="1599513" cy="1390010"/>
                  <a:chOff x="4062212" y="3440494"/>
                  <a:chExt cx="2031310" cy="1481351"/>
                </a:xfrm>
                <a:solidFill>
                  <a:schemeClr val="accent4">
                    <a:lumMod val="40000"/>
                    <a:lumOff val="60000"/>
                    <a:alpha val="70000"/>
                  </a:schemeClr>
                </a:solidFill>
                <a:scene3d>
                  <a:camera prst="isometricBottomDown"/>
                  <a:lightRig rig="threePt" dir="t"/>
                </a:scene3d>
              </p:grpSpPr>
              <p:sp>
                <p:nvSpPr>
                  <p:cNvPr id="203" name="矩形 202">
                    <a:extLst>
                      <a:ext uri="{FF2B5EF4-FFF2-40B4-BE49-F238E27FC236}">
                        <a16:creationId xmlns:a16="http://schemas.microsoft.com/office/drawing/2014/main" id="{AC06A2AE-07B8-4DDF-A6F1-6466FBEE8D09}"/>
                      </a:ext>
                    </a:extLst>
                  </p:cNvPr>
                  <p:cNvSpPr/>
                  <p:nvPr/>
                </p:nvSpPr>
                <p:spPr>
                  <a:xfrm>
                    <a:off x="4074596" y="3440494"/>
                    <a:ext cx="2006870" cy="1481351"/>
                  </a:xfrm>
                  <a:prstGeom prst="rect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204" name="直接连接符 306">
                    <a:extLst>
                      <a:ext uri="{FF2B5EF4-FFF2-40B4-BE49-F238E27FC236}">
                        <a16:creationId xmlns:a16="http://schemas.microsoft.com/office/drawing/2014/main" id="{439667BC-05D0-4E0B-9DE1-B78A1F65DA28}"/>
                      </a:ext>
                    </a:extLst>
                  </p:cNvPr>
                  <p:cNvCxnSpPr>
                    <a:cxnSpLocks/>
                    <a:stCxn id="203" idx="3"/>
                    <a:endCxn id="203" idx="1"/>
                  </p:cNvCxnSpPr>
                  <p:nvPr/>
                </p:nvCxnSpPr>
                <p:spPr>
                  <a:xfrm flipH="1">
                    <a:off x="4074596" y="4181170"/>
                    <a:ext cx="2006870" cy="0"/>
                  </a:xfrm>
                  <a:prstGeom prst="line">
                    <a:avLst/>
                  </a:prstGeom>
                  <a:grpFill/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直接连接符 307">
                    <a:extLst>
                      <a:ext uri="{FF2B5EF4-FFF2-40B4-BE49-F238E27FC236}">
                        <a16:creationId xmlns:a16="http://schemas.microsoft.com/office/drawing/2014/main" id="{5310DF76-E78B-42FD-BBAD-C6E128EFC2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062212" y="4672714"/>
                    <a:ext cx="2006870" cy="0"/>
                  </a:xfrm>
                  <a:prstGeom prst="line">
                    <a:avLst/>
                  </a:prstGeom>
                  <a:grpFill/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直接连接符 308">
                    <a:extLst>
                      <a:ext uri="{FF2B5EF4-FFF2-40B4-BE49-F238E27FC236}">
                        <a16:creationId xmlns:a16="http://schemas.microsoft.com/office/drawing/2014/main" id="{90342906-5732-4560-80D0-FA6374FC40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070303" y="4427859"/>
                    <a:ext cx="2006870" cy="0"/>
                  </a:xfrm>
                  <a:prstGeom prst="line">
                    <a:avLst/>
                  </a:prstGeom>
                  <a:grpFill/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直接连接符 309">
                    <a:extLst>
                      <a:ext uri="{FF2B5EF4-FFF2-40B4-BE49-F238E27FC236}">
                        <a16:creationId xmlns:a16="http://schemas.microsoft.com/office/drawing/2014/main" id="{BF2F2D7D-2B10-4140-A028-3C6A7DA95D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069975" y="3927886"/>
                    <a:ext cx="2006870" cy="0"/>
                  </a:xfrm>
                  <a:prstGeom prst="line">
                    <a:avLst/>
                  </a:prstGeom>
                  <a:grpFill/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直接连接符 310">
                    <a:extLst>
                      <a:ext uri="{FF2B5EF4-FFF2-40B4-BE49-F238E27FC236}">
                        <a16:creationId xmlns:a16="http://schemas.microsoft.com/office/drawing/2014/main" id="{63E0E080-E07B-41E0-9E99-7FF08C1558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086652" y="3683031"/>
                    <a:ext cx="2006870" cy="0"/>
                  </a:xfrm>
                  <a:prstGeom prst="line">
                    <a:avLst/>
                  </a:prstGeom>
                  <a:grpFill/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7" name="圆柱体 186">
                  <a:extLst>
                    <a:ext uri="{FF2B5EF4-FFF2-40B4-BE49-F238E27FC236}">
                      <a16:creationId xmlns:a16="http://schemas.microsoft.com/office/drawing/2014/main" id="{67FEFF74-6DA4-4200-A255-1A25EBA57C06}"/>
                    </a:ext>
                  </a:extLst>
                </p:cNvPr>
                <p:cNvSpPr/>
                <p:nvPr/>
              </p:nvSpPr>
              <p:spPr>
                <a:xfrm>
                  <a:off x="6212505" y="2438889"/>
                  <a:ext cx="18000" cy="831442"/>
                </a:xfrm>
                <a:prstGeom prst="can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8" name="圆柱体 187">
                  <a:extLst>
                    <a:ext uri="{FF2B5EF4-FFF2-40B4-BE49-F238E27FC236}">
                      <a16:creationId xmlns:a16="http://schemas.microsoft.com/office/drawing/2014/main" id="{FD72C697-0282-4C9D-9A20-437D2B0C709F}"/>
                    </a:ext>
                  </a:extLst>
                </p:cNvPr>
                <p:cNvSpPr/>
                <p:nvPr/>
              </p:nvSpPr>
              <p:spPr>
                <a:xfrm>
                  <a:off x="5726030" y="2952972"/>
                  <a:ext cx="18000" cy="938078"/>
                </a:xfrm>
                <a:prstGeom prst="can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9" name="圆柱体 188">
                  <a:extLst>
                    <a:ext uri="{FF2B5EF4-FFF2-40B4-BE49-F238E27FC236}">
                      <a16:creationId xmlns:a16="http://schemas.microsoft.com/office/drawing/2014/main" id="{5E8C3BE6-7346-46FF-A7DF-F2CC115E8377}"/>
                    </a:ext>
                  </a:extLst>
                </p:cNvPr>
                <p:cNvSpPr/>
                <p:nvPr/>
              </p:nvSpPr>
              <p:spPr>
                <a:xfrm>
                  <a:off x="6345368" y="3315930"/>
                  <a:ext cx="18000" cy="962508"/>
                </a:xfrm>
                <a:prstGeom prst="can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0" name="圆柱体 189">
                  <a:extLst>
                    <a:ext uri="{FF2B5EF4-FFF2-40B4-BE49-F238E27FC236}">
                      <a16:creationId xmlns:a16="http://schemas.microsoft.com/office/drawing/2014/main" id="{0F26E81A-A0D3-452F-BE4A-83CDB56C9817}"/>
                    </a:ext>
                  </a:extLst>
                </p:cNvPr>
                <p:cNvSpPr/>
                <p:nvPr/>
              </p:nvSpPr>
              <p:spPr>
                <a:xfrm>
                  <a:off x="6487106" y="2276481"/>
                  <a:ext cx="18000" cy="1713298"/>
                </a:xfrm>
                <a:prstGeom prst="can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1" name="矩形 190">
                  <a:extLst>
                    <a:ext uri="{FF2B5EF4-FFF2-40B4-BE49-F238E27FC236}">
                      <a16:creationId xmlns:a16="http://schemas.microsoft.com/office/drawing/2014/main" id="{5EB85B8C-5CB7-4C9C-A15B-3C985473AB2E}"/>
                    </a:ext>
                  </a:extLst>
                </p:cNvPr>
                <p:cNvSpPr/>
                <p:nvPr/>
              </p:nvSpPr>
              <p:spPr>
                <a:xfrm>
                  <a:off x="6341935" y="2133969"/>
                  <a:ext cx="45719" cy="470997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scene3d>
                  <a:camera prst="isometricBottom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E0CBAC3D-4F83-46DC-9432-10EEDAB24BAF}"/>
                    </a:ext>
                  </a:extLst>
                </p:cNvPr>
                <p:cNvSpPr/>
                <p:nvPr/>
              </p:nvSpPr>
              <p:spPr>
                <a:xfrm>
                  <a:off x="5571754" y="3121766"/>
                  <a:ext cx="953859" cy="4571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scene3d>
                  <a:camera prst="isometricBottom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3" name="圆柱体 192">
                  <a:extLst>
                    <a:ext uri="{FF2B5EF4-FFF2-40B4-BE49-F238E27FC236}">
                      <a16:creationId xmlns:a16="http://schemas.microsoft.com/office/drawing/2014/main" id="{CE21E7C1-F852-4C5B-845C-F887194C7E4F}"/>
                    </a:ext>
                  </a:extLst>
                </p:cNvPr>
                <p:cNvSpPr/>
                <p:nvPr/>
              </p:nvSpPr>
              <p:spPr>
                <a:xfrm>
                  <a:off x="5435703" y="2979353"/>
                  <a:ext cx="18000" cy="1044000"/>
                </a:xfrm>
                <a:prstGeom prst="can">
                  <a:avLst/>
                </a:prstGeom>
                <a:solidFill>
                  <a:schemeClr val="bg2">
                    <a:lumMod val="50000"/>
                    <a:alpha val="7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" name="圆柱体 193">
                  <a:extLst>
                    <a:ext uri="{FF2B5EF4-FFF2-40B4-BE49-F238E27FC236}">
                      <a16:creationId xmlns:a16="http://schemas.microsoft.com/office/drawing/2014/main" id="{441C4F41-E9E3-4910-88CA-46FCF824DB91}"/>
                    </a:ext>
                  </a:extLst>
                </p:cNvPr>
                <p:cNvSpPr/>
                <p:nvPr/>
              </p:nvSpPr>
              <p:spPr>
                <a:xfrm flipH="1">
                  <a:off x="5904469" y="2614140"/>
                  <a:ext cx="18000" cy="1693269"/>
                </a:xfrm>
                <a:prstGeom prst="can">
                  <a:avLst/>
                </a:prstGeom>
                <a:solidFill>
                  <a:schemeClr val="bg2">
                    <a:lumMod val="50000"/>
                    <a:alpha val="7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5" name="圆柱体 194">
                  <a:extLst>
                    <a:ext uri="{FF2B5EF4-FFF2-40B4-BE49-F238E27FC236}">
                      <a16:creationId xmlns:a16="http://schemas.microsoft.com/office/drawing/2014/main" id="{018B709C-FF4B-4B80-A3AC-5F355A7F75B2}"/>
                    </a:ext>
                  </a:extLst>
                </p:cNvPr>
                <p:cNvSpPr/>
                <p:nvPr/>
              </p:nvSpPr>
              <p:spPr>
                <a:xfrm>
                  <a:off x="6053785" y="2955199"/>
                  <a:ext cx="18000" cy="938078"/>
                </a:xfrm>
                <a:prstGeom prst="can">
                  <a:avLst/>
                </a:prstGeom>
                <a:solidFill>
                  <a:schemeClr val="bg2">
                    <a:lumMod val="50000"/>
                    <a:alpha val="7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6" name="矩形 195">
                  <a:extLst>
                    <a:ext uri="{FF2B5EF4-FFF2-40B4-BE49-F238E27FC236}">
                      <a16:creationId xmlns:a16="http://schemas.microsoft.com/office/drawing/2014/main" id="{1F0B7245-F2D6-4C78-A564-4A99F7D4C2FF}"/>
                    </a:ext>
                  </a:extLst>
                </p:cNvPr>
                <p:cNvSpPr/>
                <p:nvPr/>
              </p:nvSpPr>
              <p:spPr>
                <a:xfrm>
                  <a:off x="5272094" y="3171285"/>
                  <a:ext cx="1037472" cy="45719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isometricBottom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7" name="圆柱体 196">
                  <a:extLst>
                    <a:ext uri="{FF2B5EF4-FFF2-40B4-BE49-F238E27FC236}">
                      <a16:creationId xmlns:a16="http://schemas.microsoft.com/office/drawing/2014/main" id="{F73C7855-30B7-489F-9FC1-B3C11CA4257E}"/>
                    </a:ext>
                  </a:extLst>
                </p:cNvPr>
                <p:cNvSpPr/>
                <p:nvPr/>
              </p:nvSpPr>
              <p:spPr>
                <a:xfrm>
                  <a:off x="5758941" y="2295150"/>
                  <a:ext cx="18000" cy="895992"/>
                </a:xfrm>
                <a:prstGeom prst="can">
                  <a:avLst/>
                </a:prstGeom>
                <a:solidFill>
                  <a:schemeClr val="bg2">
                    <a:lumMod val="50000"/>
                    <a:alpha val="7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8" name="矩形 197">
                  <a:extLst>
                    <a:ext uri="{FF2B5EF4-FFF2-40B4-BE49-F238E27FC236}">
                      <a16:creationId xmlns:a16="http://schemas.microsoft.com/office/drawing/2014/main" id="{C68D97BA-8F1E-4449-8753-FFEFF5F85D53}"/>
                    </a:ext>
                  </a:extLst>
                </p:cNvPr>
                <p:cNvSpPr/>
                <p:nvPr/>
              </p:nvSpPr>
              <p:spPr>
                <a:xfrm>
                  <a:off x="5884720" y="1970972"/>
                  <a:ext cx="45719" cy="470997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isometricBottom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9" name="圆柱体 198">
                  <a:extLst>
                    <a:ext uri="{FF2B5EF4-FFF2-40B4-BE49-F238E27FC236}">
                      <a16:creationId xmlns:a16="http://schemas.microsoft.com/office/drawing/2014/main" id="{8F8449C7-7F04-4AEC-89A0-BD88A8AD5CC8}"/>
                    </a:ext>
                  </a:extLst>
                </p:cNvPr>
                <p:cNvSpPr/>
                <p:nvPr/>
              </p:nvSpPr>
              <p:spPr>
                <a:xfrm>
                  <a:off x="6052273" y="2119563"/>
                  <a:ext cx="18000" cy="895992"/>
                </a:xfrm>
                <a:prstGeom prst="can">
                  <a:avLst/>
                </a:prstGeom>
                <a:solidFill>
                  <a:schemeClr val="bg2">
                    <a:lumMod val="50000"/>
                    <a:alpha val="7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0" name="圆柱体 199">
                  <a:extLst>
                    <a:ext uri="{FF2B5EF4-FFF2-40B4-BE49-F238E27FC236}">
                      <a16:creationId xmlns:a16="http://schemas.microsoft.com/office/drawing/2014/main" id="{DB1E18E0-A6F0-4587-9E35-5E457C89BFC2}"/>
                    </a:ext>
                  </a:extLst>
                </p:cNvPr>
                <p:cNvSpPr/>
                <p:nvPr/>
              </p:nvSpPr>
              <p:spPr>
                <a:xfrm>
                  <a:off x="6130497" y="2500073"/>
                  <a:ext cx="18000" cy="895992"/>
                </a:xfrm>
                <a:prstGeom prst="can">
                  <a:avLst/>
                </a:prstGeom>
                <a:solidFill>
                  <a:schemeClr val="bg2">
                    <a:lumMod val="50000"/>
                    <a:alpha val="7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1" name="矩形 200">
                  <a:extLst>
                    <a:ext uri="{FF2B5EF4-FFF2-40B4-BE49-F238E27FC236}">
                      <a16:creationId xmlns:a16="http://schemas.microsoft.com/office/drawing/2014/main" id="{410CE183-BAED-4EDE-A32A-2885A4800216}"/>
                    </a:ext>
                  </a:extLst>
                </p:cNvPr>
                <p:cNvSpPr/>
                <p:nvPr/>
              </p:nvSpPr>
              <p:spPr>
                <a:xfrm>
                  <a:off x="6004693" y="2407513"/>
                  <a:ext cx="45719" cy="32040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isometricBottomDown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2" name="椭圆 201">
                  <a:extLst>
                    <a:ext uri="{FF2B5EF4-FFF2-40B4-BE49-F238E27FC236}">
                      <a16:creationId xmlns:a16="http://schemas.microsoft.com/office/drawing/2014/main" id="{77F65031-5D8B-4BF7-86EB-1E34EA5D8B55}"/>
                    </a:ext>
                  </a:extLst>
                </p:cNvPr>
                <p:cNvSpPr/>
                <p:nvPr/>
              </p:nvSpPr>
              <p:spPr>
                <a:xfrm>
                  <a:off x="5735820" y="2249757"/>
                  <a:ext cx="57150" cy="599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49CA598E-7101-41ED-AFB0-3409FD5B45C2}"/>
                  </a:ext>
                </a:extLst>
              </p:cNvPr>
              <p:cNvSpPr/>
              <p:nvPr/>
            </p:nvSpPr>
            <p:spPr>
              <a:xfrm>
                <a:off x="10365360" y="1371861"/>
                <a:ext cx="61298" cy="1374958"/>
              </a:xfrm>
              <a:prstGeom prst="rect">
                <a:avLst/>
              </a:prstGeom>
              <a:solidFill>
                <a:srgbClr val="002060">
                  <a:alpha val="38000"/>
                </a:srgbClr>
              </a:solidFill>
              <a:ln>
                <a:noFill/>
              </a:ln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294" name="图片 293">
              <a:extLst>
                <a:ext uri="{FF2B5EF4-FFF2-40B4-BE49-F238E27FC236}">
                  <a16:creationId xmlns:a16="http://schemas.microsoft.com/office/drawing/2014/main" id="{E526C15F-5CBC-48D8-99A7-D3977717F5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120" b="1720"/>
            <a:stretch/>
          </p:blipFill>
          <p:spPr>
            <a:xfrm>
              <a:off x="33339" y="5132479"/>
              <a:ext cx="2852748" cy="1330319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295" name="图片 294">
              <a:extLst>
                <a:ext uri="{FF2B5EF4-FFF2-40B4-BE49-F238E27FC236}">
                  <a16:creationId xmlns:a16="http://schemas.microsoft.com/office/drawing/2014/main" id="{5F4242F4-F9F2-424B-80BF-67CB3F6CB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6658"/>
            <a:stretch/>
          </p:blipFill>
          <p:spPr>
            <a:xfrm>
              <a:off x="8958183" y="4832867"/>
              <a:ext cx="3125661" cy="17578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00" name="图片 299">
              <a:extLst>
                <a:ext uri="{FF2B5EF4-FFF2-40B4-BE49-F238E27FC236}">
                  <a16:creationId xmlns:a16="http://schemas.microsoft.com/office/drawing/2014/main" id="{DD3C20CC-EE17-4B3F-9545-0FD2FADA5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590"/>
            <a:stretch/>
          </p:blipFill>
          <p:spPr>
            <a:xfrm>
              <a:off x="9729739" y="2579994"/>
              <a:ext cx="1715493" cy="2005933"/>
            </a:xfrm>
            <a:prstGeom prst="rect">
              <a:avLst/>
            </a:prstGeom>
          </p:spPr>
        </p:pic>
        <p:grpSp>
          <p:nvGrpSpPr>
            <p:cNvPr id="302" name="组合 301">
              <a:extLst>
                <a:ext uri="{FF2B5EF4-FFF2-40B4-BE49-F238E27FC236}">
                  <a16:creationId xmlns:a16="http://schemas.microsoft.com/office/drawing/2014/main" id="{2161F143-1692-46F8-8685-D630AFD95506}"/>
                </a:ext>
              </a:extLst>
            </p:cNvPr>
            <p:cNvGrpSpPr/>
            <p:nvPr/>
          </p:nvGrpSpPr>
          <p:grpSpPr>
            <a:xfrm>
              <a:off x="9317196" y="1177835"/>
              <a:ext cx="2531440" cy="1202245"/>
              <a:chOff x="9446078" y="1404938"/>
              <a:chExt cx="2531440" cy="1202245"/>
            </a:xfrm>
          </p:grpSpPr>
          <p:grpSp>
            <p:nvGrpSpPr>
              <p:cNvPr id="129" name="组合 128">
                <a:extLst>
                  <a:ext uri="{FF2B5EF4-FFF2-40B4-BE49-F238E27FC236}">
                    <a16:creationId xmlns:a16="http://schemas.microsoft.com/office/drawing/2014/main" id="{747013A4-48E0-4B8D-9103-1B83D0DA96B4}"/>
                  </a:ext>
                </a:extLst>
              </p:cNvPr>
              <p:cNvGrpSpPr/>
              <p:nvPr/>
            </p:nvGrpSpPr>
            <p:grpSpPr>
              <a:xfrm>
                <a:off x="9547578" y="1450611"/>
                <a:ext cx="2341303" cy="1104165"/>
                <a:chOff x="266700" y="4619625"/>
                <a:chExt cx="2874963" cy="1338263"/>
              </a:xfrm>
            </p:grpSpPr>
            <p:grpSp>
              <p:nvGrpSpPr>
                <p:cNvPr id="130" name="Group 33">
                  <a:extLst>
                    <a:ext uri="{FF2B5EF4-FFF2-40B4-BE49-F238E27FC236}">
                      <a16:creationId xmlns:a16="http://schemas.microsoft.com/office/drawing/2014/main" id="{320C8D92-A040-4240-AB44-15B9B71BD7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12850" y="4619625"/>
                  <a:ext cx="230188" cy="306388"/>
                  <a:chOff x="1344" y="1968"/>
                  <a:chExt cx="288" cy="384"/>
                </a:xfrm>
              </p:grpSpPr>
              <p:sp>
                <p:nvSpPr>
                  <p:cNvPr id="172" name="AutoShape 34">
                    <a:extLst>
                      <a:ext uri="{FF2B5EF4-FFF2-40B4-BE49-F238E27FC236}">
                        <a16:creationId xmlns:a16="http://schemas.microsoft.com/office/drawing/2014/main" id="{C744EAE2-BE67-4F76-851B-054297E8EB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968"/>
                    <a:ext cx="240" cy="384"/>
                  </a:xfrm>
                  <a:prstGeom prst="flowChartDelay">
                    <a:avLst/>
                  </a:prstGeom>
                  <a:solidFill>
                    <a:srgbClr val="FFCC66"/>
                  </a:solidFill>
                  <a:ln w="19050">
                    <a:solidFill>
                      <a:srgbClr val="00006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AutoShape 35">
                    <a:extLst>
                      <a:ext uri="{FF2B5EF4-FFF2-40B4-BE49-F238E27FC236}">
                        <a16:creationId xmlns:a16="http://schemas.microsoft.com/office/drawing/2014/main" id="{D6FA252B-6D25-478A-BF50-A85103C8F6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2139"/>
                    <a:ext cx="48" cy="48"/>
                  </a:xfrm>
                  <a:prstGeom prst="flowChartDelay">
                    <a:avLst/>
                  </a:prstGeom>
                  <a:noFill/>
                  <a:ln w="19050">
                    <a:solidFill>
                      <a:srgbClr val="000066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31" name="Group 36">
                  <a:extLst>
                    <a:ext uri="{FF2B5EF4-FFF2-40B4-BE49-F238E27FC236}">
                      <a16:creationId xmlns:a16="http://schemas.microsoft.com/office/drawing/2014/main" id="{356A0364-9A36-4515-9770-A155E7205D7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4688" y="4892675"/>
                  <a:ext cx="230187" cy="306388"/>
                  <a:chOff x="1344" y="1968"/>
                  <a:chExt cx="288" cy="384"/>
                </a:xfrm>
              </p:grpSpPr>
              <p:sp>
                <p:nvSpPr>
                  <p:cNvPr id="170" name="AutoShape 37">
                    <a:extLst>
                      <a:ext uri="{FF2B5EF4-FFF2-40B4-BE49-F238E27FC236}">
                        <a16:creationId xmlns:a16="http://schemas.microsoft.com/office/drawing/2014/main" id="{99E1B4DA-4D1A-4BE3-850F-C144BE09BB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968"/>
                    <a:ext cx="240" cy="384"/>
                  </a:xfrm>
                  <a:prstGeom prst="flowChartDelay">
                    <a:avLst/>
                  </a:prstGeom>
                  <a:solidFill>
                    <a:srgbClr val="FFCC66"/>
                  </a:solidFill>
                  <a:ln w="19050">
                    <a:solidFill>
                      <a:srgbClr val="00006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1" name="Oval 38">
                    <a:extLst>
                      <a:ext uri="{FF2B5EF4-FFF2-40B4-BE49-F238E27FC236}">
                        <a16:creationId xmlns:a16="http://schemas.microsoft.com/office/drawing/2014/main" id="{1B58034F-9B06-4103-BD40-ABE77BCB31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2139"/>
                    <a:ext cx="48" cy="48"/>
                  </a:xfrm>
                  <a:prstGeom prst="ellipse">
                    <a:avLst/>
                  </a:prstGeom>
                  <a:noFill/>
                  <a:ln w="19050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32" name="Group 39">
                  <a:extLst>
                    <a:ext uri="{FF2B5EF4-FFF2-40B4-BE49-F238E27FC236}">
                      <a16:creationId xmlns:a16="http://schemas.microsoft.com/office/drawing/2014/main" id="{EF9ACAC8-24EF-4C56-81A4-556E4B32CC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12850" y="5192713"/>
                  <a:ext cx="230188" cy="306387"/>
                  <a:chOff x="1344" y="1968"/>
                  <a:chExt cx="288" cy="384"/>
                </a:xfrm>
              </p:grpSpPr>
              <p:sp>
                <p:nvSpPr>
                  <p:cNvPr id="168" name="AutoShape 40">
                    <a:extLst>
                      <a:ext uri="{FF2B5EF4-FFF2-40B4-BE49-F238E27FC236}">
                        <a16:creationId xmlns:a16="http://schemas.microsoft.com/office/drawing/2014/main" id="{6CFAF4D9-9360-490A-97F3-7312AED6E94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968"/>
                    <a:ext cx="240" cy="384"/>
                  </a:xfrm>
                  <a:prstGeom prst="flowChartDelay">
                    <a:avLst/>
                  </a:prstGeom>
                  <a:solidFill>
                    <a:srgbClr val="FFCC66"/>
                  </a:solidFill>
                  <a:ln w="19050">
                    <a:solidFill>
                      <a:srgbClr val="000066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9" name="Oval 41">
                    <a:extLst>
                      <a:ext uri="{FF2B5EF4-FFF2-40B4-BE49-F238E27FC236}">
                        <a16:creationId xmlns:a16="http://schemas.microsoft.com/office/drawing/2014/main" id="{F806BB69-5CFB-4F21-960D-4573F21B60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2139"/>
                    <a:ext cx="48" cy="48"/>
                  </a:xfrm>
                  <a:prstGeom prst="ellipse">
                    <a:avLst/>
                  </a:prstGeom>
                  <a:noFill/>
                  <a:ln w="19050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33" name="Rectangle 42">
                  <a:extLst>
                    <a:ext uri="{FF2B5EF4-FFF2-40B4-BE49-F238E27FC236}">
                      <a16:creationId xmlns:a16="http://schemas.microsoft.com/office/drawing/2014/main" id="{39D01D02-56CE-4F2E-9113-ECD5816978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7600" y="4913313"/>
                  <a:ext cx="269875" cy="496887"/>
                </a:xfrm>
                <a:prstGeom prst="rect">
                  <a:avLst/>
                </a:prstGeom>
                <a:solidFill>
                  <a:srgbClr val="FFCC66"/>
                </a:solidFill>
                <a:ln w="19050">
                  <a:solidFill>
                    <a:srgbClr val="0000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4" name="Line 43">
                  <a:extLst>
                    <a:ext uri="{FF2B5EF4-FFF2-40B4-BE49-F238E27FC236}">
                      <a16:creationId xmlns:a16="http://schemas.microsoft.com/office/drawing/2014/main" id="{0DCBFDA7-21BA-44C1-8145-F63CD2D30F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87600" y="5253038"/>
                  <a:ext cx="0" cy="0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5" name="Line 44">
                  <a:extLst>
                    <a:ext uri="{FF2B5EF4-FFF2-40B4-BE49-F238E27FC236}">
                      <a16:creationId xmlns:a16="http://schemas.microsoft.com/office/drawing/2014/main" id="{0DD7D65B-6C29-4D88-A266-3ECA7A4606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87600" y="5214938"/>
                  <a:ext cx="77788" cy="38100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6" name="Line 45">
                  <a:extLst>
                    <a:ext uri="{FF2B5EF4-FFF2-40B4-BE49-F238E27FC236}">
                      <a16:creationId xmlns:a16="http://schemas.microsoft.com/office/drawing/2014/main" id="{41500D2C-B893-4176-9C27-D740298197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87600" y="5253038"/>
                  <a:ext cx="77788" cy="38100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7" name="AutoShape 46">
                  <a:extLst>
                    <a:ext uri="{FF2B5EF4-FFF2-40B4-BE49-F238E27FC236}">
                      <a16:creationId xmlns:a16="http://schemas.microsoft.com/office/drawing/2014/main" id="{8369EFA3-66FD-4279-B58A-A5E06C043D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9113" y="4892675"/>
                  <a:ext cx="192087" cy="306388"/>
                </a:xfrm>
                <a:prstGeom prst="flowChartDelay">
                  <a:avLst/>
                </a:prstGeom>
                <a:solidFill>
                  <a:srgbClr val="FFCC66"/>
                </a:solidFill>
                <a:ln w="19050">
                  <a:solidFill>
                    <a:srgbClr val="0000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8" name="Oval 47">
                  <a:extLst>
                    <a:ext uri="{FF2B5EF4-FFF2-40B4-BE49-F238E27FC236}">
                      <a16:creationId xmlns:a16="http://schemas.microsoft.com/office/drawing/2014/main" id="{7D0D2503-DF86-4253-B161-DC9188F1EC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1200" y="5029200"/>
                  <a:ext cx="38100" cy="38100"/>
                </a:xfrm>
                <a:prstGeom prst="ellips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zh-CN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9" name="Line 48">
                  <a:extLst>
                    <a:ext uri="{FF2B5EF4-FFF2-40B4-BE49-F238E27FC236}">
                      <a16:creationId xmlns:a16="http://schemas.microsoft.com/office/drawing/2014/main" id="{FFA3168D-2137-4405-B6D0-EB0D49FA49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4800" y="4691063"/>
                  <a:ext cx="908050" cy="0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0" name="Line 49">
                  <a:extLst>
                    <a:ext uri="{FF2B5EF4-FFF2-40B4-BE49-F238E27FC236}">
                      <a16:creationId xmlns:a16="http://schemas.microsoft.com/office/drawing/2014/main" id="{A263FE60-1C46-4BBA-8C48-5F10FD810E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23938" y="5253038"/>
                  <a:ext cx="188912" cy="0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1" name="Line 50">
                  <a:extLst>
                    <a:ext uri="{FF2B5EF4-FFF2-40B4-BE49-F238E27FC236}">
                      <a16:creationId xmlns:a16="http://schemas.microsoft.com/office/drawing/2014/main" id="{98F3B026-65A0-47DA-9449-397B69BF5D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5463" y="5432425"/>
                  <a:ext cx="687387" cy="0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2" name="Line 51">
                  <a:extLst>
                    <a:ext uri="{FF2B5EF4-FFF2-40B4-BE49-F238E27FC236}">
                      <a16:creationId xmlns:a16="http://schemas.microsoft.com/office/drawing/2014/main" id="{6331D667-79B0-4988-9CB8-75C5465F7E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5463" y="5154613"/>
                  <a:ext cx="0" cy="612775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3" name="Line 52">
                  <a:extLst>
                    <a:ext uri="{FF2B5EF4-FFF2-40B4-BE49-F238E27FC236}">
                      <a16:creationId xmlns:a16="http://schemas.microsoft.com/office/drawing/2014/main" id="{0481A1B4-F93D-4EB6-9D07-44BD42E1A4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5463" y="5149850"/>
                  <a:ext cx="149225" cy="0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4" name="Line 53">
                  <a:extLst>
                    <a:ext uri="{FF2B5EF4-FFF2-40B4-BE49-F238E27FC236}">
                      <a16:creationId xmlns:a16="http://schemas.microsoft.com/office/drawing/2014/main" id="{5C83D6F6-E87E-4407-A598-29CB10AC2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5463" y="4953000"/>
                  <a:ext cx="149225" cy="0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5" name="Line 54">
                  <a:extLst>
                    <a:ext uri="{FF2B5EF4-FFF2-40B4-BE49-F238E27FC236}">
                      <a16:creationId xmlns:a16="http://schemas.microsoft.com/office/drawing/2014/main" id="{74406775-C31D-4324-8366-A78FD6FAD0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30225" y="4691063"/>
                  <a:ext cx="0" cy="268287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6" name="Oval 55">
                  <a:extLst>
                    <a:ext uri="{FF2B5EF4-FFF2-40B4-BE49-F238E27FC236}">
                      <a16:creationId xmlns:a16="http://schemas.microsoft.com/office/drawing/2014/main" id="{134BCEEA-B59F-4DA1-ADF2-A6C4C7036E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8000" y="5410200"/>
                  <a:ext cx="39688" cy="38100"/>
                </a:xfrm>
                <a:prstGeom prst="ellipse">
                  <a:avLst/>
                </a:prstGeom>
                <a:solidFill>
                  <a:srgbClr val="000066"/>
                </a:solidFill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zh-CN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47" name="Oval 56">
                  <a:extLst>
                    <a:ext uri="{FF2B5EF4-FFF2-40B4-BE49-F238E27FC236}">
                      <a16:creationId xmlns:a16="http://schemas.microsoft.com/office/drawing/2014/main" id="{FD7738A3-2181-40FB-9BA1-EDCB9492BB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763" y="4672013"/>
                  <a:ext cx="38100" cy="39687"/>
                </a:xfrm>
                <a:prstGeom prst="ellipse">
                  <a:avLst/>
                </a:prstGeom>
                <a:solidFill>
                  <a:srgbClr val="000066"/>
                </a:solidFill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zh-CN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48" name="Line 57">
                  <a:extLst>
                    <a:ext uri="{FF2B5EF4-FFF2-40B4-BE49-F238E27FC236}">
                      <a16:creationId xmlns:a16="http://schemas.microsoft.com/office/drawing/2014/main" id="{D534BE86-8493-47F3-8FBD-90AC2D59FE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23938" y="4870450"/>
                  <a:ext cx="0" cy="382588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9" name="Line 58">
                  <a:extLst>
                    <a:ext uri="{FF2B5EF4-FFF2-40B4-BE49-F238E27FC236}">
                      <a16:creationId xmlns:a16="http://schemas.microsoft.com/office/drawing/2014/main" id="{5E26EE6C-727C-4219-9199-DC1D98B369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23938" y="4870450"/>
                  <a:ext cx="188912" cy="0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0" name="Line 59">
                  <a:extLst>
                    <a:ext uri="{FF2B5EF4-FFF2-40B4-BE49-F238E27FC236}">
                      <a16:creationId xmlns:a16="http://schemas.microsoft.com/office/drawing/2014/main" id="{4D28065C-5111-4671-B3C4-9F0FB3E98E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04875" y="5053013"/>
                  <a:ext cx="119063" cy="0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1" name="Oval 60">
                  <a:extLst>
                    <a:ext uri="{FF2B5EF4-FFF2-40B4-BE49-F238E27FC236}">
                      <a16:creationId xmlns:a16="http://schemas.microsoft.com/office/drawing/2014/main" id="{B9D3B772-C2FA-4408-AF60-4852708BC1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5363" y="5033963"/>
                  <a:ext cx="39687" cy="38100"/>
                </a:xfrm>
                <a:prstGeom prst="ellipse">
                  <a:avLst/>
                </a:prstGeom>
                <a:solidFill>
                  <a:srgbClr val="000066"/>
                </a:solidFill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zh-CN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2" name="Line 61">
                  <a:extLst>
                    <a:ext uri="{FF2B5EF4-FFF2-40B4-BE49-F238E27FC236}">
                      <a16:creationId xmlns:a16="http://schemas.microsoft.com/office/drawing/2014/main" id="{2D24DD2F-93A9-43CA-9028-F50F2CFCAE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3038" y="4772025"/>
                  <a:ext cx="192087" cy="0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3" name="Line 62">
                  <a:extLst>
                    <a:ext uri="{FF2B5EF4-FFF2-40B4-BE49-F238E27FC236}">
                      <a16:creationId xmlns:a16="http://schemas.microsoft.com/office/drawing/2014/main" id="{935C96BB-2C63-4DA5-B84A-7002DA9E37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3038" y="5346700"/>
                  <a:ext cx="192087" cy="0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4" name="Line 63">
                  <a:extLst>
                    <a:ext uri="{FF2B5EF4-FFF2-40B4-BE49-F238E27FC236}">
                      <a16:creationId xmlns:a16="http://schemas.microsoft.com/office/drawing/2014/main" id="{DBCE90DC-510B-4F9F-B068-5E96B20735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35125" y="4772025"/>
                  <a:ext cx="0" cy="187325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5" name="Line 64">
                  <a:extLst>
                    <a:ext uri="{FF2B5EF4-FFF2-40B4-BE49-F238E27FC236}">
                      <a16:creationId xmlns:a16="http://schemas.microsoft.com/office/drawing/2014/main" id="{FCEE03BF-239E-465C-858D-2CA4699EBE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35125" y="4959350"/>
                  <a:ext cx="153988" cy="0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6" name="Line 65">
                  <a:extLst>
                    <a:ext uri="{FF2B5EF4-FFF2-40B4-BE49-F238E27FC236}">
                      <a16:creationId xmlns:a16="http://schemas.microsoft.com/office/drawing/2014/main" id="{3F314070-052E-4730-96E6-222DCF0BF4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35125" y="5149850"/>
                  <a:ext cx="153988" cy="0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7" name="Line 66">
                  <a:extLst>
                    <a:ext uri="{FF2B5EF4-FFF2-40B4-BE49-F238E27FC236}">
                      <a16:creationId xmlns:a16="http://schemas.microsoft.com/office/drawing/2014/main" id="{10E3AB0C-722D-4838-915A-C7034E67CC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35125" y="5141913"/>
                  <a:ext cx="0" cy="204787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8" name="Line 67">
                  <a:extLst>
                    <a:ext uri="{FF2B5EF4-FFF2-40B4-BE49-F238E27FC236}">
                      <a16:creationId xmlns:a16="http://schemas.microsoft.com/office/drawing/2014/main" id="{E1156054-533A-4FF2-A808-7B43CFCA8D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19300" y="5045075"/>
                  <a:ext cx="368300" cy="0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9" name="Line 68">
                  <a:extLst>
                    <a:ext uri="{FF2B5EF4-FFF2-40B4-BE49-F238E27FC236}">
                      <a16:creationId xmlns:a16="http://schemas.microsoft.com/office/drawing/2014/main" id="{74C23C0F-A1EE-4939-A7A9-DA3430708A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57475" y="5154613"/>
                  <a:ext cx="446088" cy="0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0" name="Line 69">
                  <a:extLst>
                    <a:ext uri="{FF2B5EF4-FFF2-40B4-BE49-F238E27FC236}">
                      <a16:creationId xmlns:a16="http://schemas.microsoft.com/office/drawing/2014/main" id="{ECA86BF8-0C16-4EC2-AB60-1414716F41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2425" y="5149850"/>
                  <a:ext cx="0" cy="617538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1" name="Line 70">
                  <a:extLst>
                    <a:ext uri="{FF2B5EF4-FFF2-40B4-BE49-F238E27FC236}">
                      <a16:creationId xmlns:a16="http://schemas.microsoft.com/office/drawing/2014/main" id="{1FE9B8D4-06D7-4D3D-84ED-3DE6447C5D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5463" y="5767388"/>
                  <a:ext cx="2366962" cy="0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2" name="Oval 71">
                  <a:extLst>
                    <a:ext uri="{FF2B5EF4-FFF2-40B4-BE49-F238E27FC236}">
                      <a16:creationId xmlns:a16="http://schemas.microsoft.com/office/drawing/2014/main" id="{DCF57744-05D7-4E5E-B8A3-C49FDE7E49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700" y="4672013"/>
                  <a:ext cx="38100" cy="39687"/>
                </a:xfrm>
                <a:prstGeom prst="ellips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zh-CN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3" name="Oval 72">
                  <a:extLst>
                    <a:ext uri="{FF2B5EF4-FFF2-40B4-BE49-F238E27FC236}">
                      <a16:creationId xmlns:a16="http://schemas.microsoft.com/office/drawing/2014/main" id="{5996DB05-0108-42E0-B6FC-75A7BBE5D9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3563" y="5130800"/>
                  <a:ext cx="38100" cy="38100"/>
                </a:xfrm>
                <a:prstGeom prst="ellips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zh-CN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4" name="Oval 73">
                  <a:extLst>
                    <a:ext uri="{FF2B5EF4-FFF2-40B4-BE49-F238E27FC236}">
                      <a16:creationId xmlns:a16="http://schemas.microsoft.com/office/drawing/2014/main" id="{73E3FC2C-912C-4DF9-B031-959910D65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0200" y="5130800"/>
                  <a:ext cx="38100" cy="38100"/>
                </a:xfrm>
                <a:prstGeom prst="ellipse">
                  <a:avLst/>
                </a:prstGeom>
                <a:solidFill>
                  <a:srgbClr val="000066"/>
                </a:solidFill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zh-CN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5" name="Line 74">
                  <a:extLst>
                    <a:ext uri="{FF2B5EF4-FFF2-40B4-BE49-F238E27FC236}">
                      <a16:creationId xmlns:a16="http://schemas.microsoft.com/office/drawing/2014/main" id="{AB68EAA7-18A5-4329-BA08-B194972154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35200" y="5253038"/>
                  <a:ext cx="152400" cy="0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6" name="Line 75">
                  <a:extLst>
                    <a:ext uri="{FF2B5EF4-FFF2-40B4-BE49-F238E27FC236}">
                      <a16:creationId xmlns:a16="http://schemas.microsoft.com/office/drawing/2014/main" id="{CEFA17AB-D6B6-4E6C-AB70-B381FA6AF9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35200" y="5245100"/>
                  <a:ext cx="0" cy="674688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7" name="Oval 76">
                  <a:extLst>
                    <a:ext uri="{FF2B5EF4-FFF2-40B4-BE49-F238E27FC236}">
                      <a16:creationId xmlns:a16="http://schemas.microsoft.com/office/drawing/2014/main" id="{E346E6C7-2355-41C7-8C5D-C48DDBE197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2975" y="5919788"/>
                  <a:ext cx="39688" cy="38100"/>
                </a:xfrm>
                <a:prstGeom prst="ellips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zh-CN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01" name="矩形 300">
                <a:extLst>
                  <a:ext uri="{FF2B5EF4-FFF2-40B4-BE49-F238E27FC236}">
                    <a16:creationId xmlns:a16="http://schemas.microsoft.com/office/drawing/2014/main" id="{1BA8015B-E463-45D4-8521-50262A6227AD}"/>
                  </a:ext>
                </a:extLst>
              </p:cNvPr>
              <p:cNvSpPr/>
              <p:nvPr/>
            </p:nvSpPr>
            <p:spPr bwMode="auto">
              <a:xfrm>
                <a:off x="9446078" y="1404938"/>
                <a:ext cx="2531440" cy="1202245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kumimoji="0" lang="zh-CN" altLang="en-US" sz="1200" dirty="0">
                  <a:latin typeface="+mn-ea"/>
                  <a:ea typeface="+mn-ea"/>
                </a:endParaRPr>
              </a:p>
            </p:txBody>
          </p:sp>
        </p:grpSp>
        <p:cxnSp>
          <p:nvCxnSpPr>
            <p:cNvPr id="304" name="直接箭头连接符 303">
              <a:extLst>
                <a:ext uri="{FF2B5EF4-FFF2-40B4-BE49-F238E27FC236}">
                  <a16:creationId xmlns:a16="http://schemas.microsoft.com/office/drawing/2014/main" id="{4D51B392-5712-469E-8147-2316FDAB7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7450" y="4814114"/>
              <a:ext cx="564217" cy="366715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箭头连接符 307">
              <a:extLst>
                <a:ext uri="{FF2B5EF4-FFF2-40B4-BE49-F238E27FC236}">
                  <a16:creationId xmlns:a16="http://schemas.microsoft.com/office/drawing/2014/main" id="{AA353909-A86E-41C5-9DB1-248C024B8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11812" y="3978170"/>
              <a:ext cx="3173845" cy="40995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箭头连接符 310">
              <a:extLst>
                <a:ext uri="{FF2B5EF4-FFF2-40B4-BE49-F238E27FC236}">
                  <a16:creationId xmlns:a16="http://schemas.microsoft.com/office/drawing/2014/main" id="{C37B5BA1-03C8-4B94-B148-D337BB6D85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2566" y="1729310"/>
              <a:ext cx="3425918" cy="21653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箭头连接符 313">
              <a:extLst>
                <a:ext uri="{FF2B5EF4-FFF2-40B4-BE49-F238E27FC236}">
                  <a16:creationId xmlns:a16="http://schemas.microsoft.com/office/drawing/2014/main" id="{69772FAE-C023-4D9F-BB7C-6F37CEFA55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5487" y="2178222"/>
              <a:ext cx="2694237" cy="304769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箭头连接符 316">
              <a:extLst>
                <a:ext uri="{FF2B5EF4-FFF2-40B4-BE49-F238E27FC236}">
                  <a16:creationId xmlns:a16="http://schemas.microsoft.com/office/drawing/2014/main" id="{5B1CB6A3-2493-4283-BF9B-DBDC5798D4FC}"/>
                </a:ext>
              </a:extLst>
            </p:cNvPr>
            <p:cNvCxnSpPr>
              <a:cxnSpLocks/>
              <a:endCxn id="300" idx="1"/>
            </p:cNvCxnSpPr>
            <p:nvPr/>
          </p:nvCxnSpPr>
          <p:spPr>
            <a:xfrm>
              <a:off x="8697592" y="3350855"/>
              <a:ext cx="1032147" cy="232106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箭头连接符 319">
              <a:extLst>
                <a:ext uri="{FF2B5EF4-FFF2-40B4-BE49-F238E27FC236}">
                  <a16:creationId xmlns:a16="http://schemas.microsoft.com/office/drawing/2014/main" id="{FD07E3A7-79E9-49D9-AA05-3BB06CDBBF0E}"/>
                </a:ext>
              </a:extLst>
            </p:cNvPr>
            <p:cNvCxnSpPr>
              <a:cxnSpLocks/>
            </p:cNvCxnSpPr>
            <p:nvPr/>
          </p:nvCxnSpPr>
          <p:spPr>
            <a:xfrm>
              <a:off x="8855710" y="5015208"/>
              <a:ext cx="1082701" cy="165621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6" name="组合 295">
              <a:extLst>
                <a:ext uri="{FF2B5EF4-FFF2-40B4-BE49-F238E27FC236}">
                  <a16:creationId xmlns:a16="http://schemas.microsoft.com/office/drawing/2014/main" id="{0F9C9CD0-C986-47E3-9E1C-E6E530B3C2E2}"/>
                </a:ext>
              </a:extLst>
            </p:cNvPr>
            <p:cNvGrpSpPr/>
            <p:nvPr/>
          </p:nvGrpSpPr>
          <p:grpSpPr>
            <a:xfrm>
              <a:off x="2935336" y="851390"/>
              <a:ext cx="1823275" cy="1109507"/>
              <a:chOff x="1698742" y="2103513"/>
              <a:chExt cx="2158435" cy="1158302"/>
            </a:xfrm>
          </p:grpSpPr>
          <p:sp>
            <p:nvSpPr>
              <p:cNvPr id="297" name="Rectangle 79">
                <a:extLst>
                  <a:ext uri="{FF2B5EF4-FFF2-40B4-BE49-F238E27FC236}">
                    <a16:creationId xmlns:a16="http://schemas.microsoft.com/office/drawing/2014/main" id="{9126EF07-DE6B-4E1D-808F-571C1D7513F8}"/>
                  </a:ext>
                </a:extLst>
              </p:cNvPr>
              <p:cNvSpPr/>
              <p:nvPr/>
            </p:nvSpPr>
            <p:spPr bwMode="auto">
              <a:xfrm>
                <a:off x="1698742" y="2103513"/>
                <a:ext cx="2158435" cy="11583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t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Verification</a:t>
                </a:r>
              </a:p>
            </p:txBody>
          </p:sp>
          <p:sp>
            <p:nvSpPr>
              <p:cNvPr id="298" name="Rectangle 189">
                <a:extLst>
                  <a:ext uri="{FF2B5EF4-FFF2-40B4-BE49-F238E27FC236}">
                    <a16:creationId xmlns:a16="http://schemas.microsoft.com/office/drawing/2014/main" id="{9A9EA758-A454-4B92-AD23-5CDB6BC3DC18}"/>
                  </a:ext>
                </a:extLst>
              </p:cNvPr>
              <p:cNvSpPr/>
              <p:nvPr/>
            </p:nvSpPr>
            <p:spPr bwMode="auto">
              <a:xfrm>
                <a:off x="1785091" y="2366228"/>
                <a:ext cx="2014161" cy="214719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kern="0" dirty="0">
                    <a:latin typeface="Helvetica Neue" charset="0"/>
                  </a:rPr>
                  <a:t>Functional Verification</a:t>
                </a:r>
                <a:endParaRPr lang="en-US" sz="1200" kern="0" dirty="0">
                  <a:latin typeface="Helvetica Neue" charset="0"/>
                </a:endParaRPr>
              </a:p>
            </p:txBody>
          </p:sp>
          <p:sp>
            <p:nvSpPr>
              <p:cNvPr id="303" name="Rectangle 189">
                <a:extLst>
                  <a:ext uri="{FF2B5EF4-FFF2-40B4-BE49-F238E27FC236}">
                    <a16:creationId xmlns:a16="http://schemas.microsoft.com/office/drawing/2014/main" id="{B804371C-B263-4B1F-AD01-9E52403A4C0C}"/>
                  </a:ext>
                </a:extLst>
              </p:cNvPr>
              <p:cNvSpPr/>
              <p:nvPr/>
            </p:nvSpPr>
            <p:spPr bwMode="auto">
              <a:xfrm>
                <a:off x="1823981" y="2675086"/>
                <a:ext cx="1927962" cy="222249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kern="0" dirty="0">
                    <a:latin typeface="Helvetica Neue" charset="0"/>
                  </a:rPr>
                  <a:t>Formal Verification</a:t>
                </a:r>
              </a:p>
            </p:txBody>
          </p:sp>
        </p:grpSp>
        <p:sp>
          <p:nvSpPr>
            <p:cNvPr id="305" name="Rectangle 55">
              <a:extLst>
                <a:ext uri="{FF2B5EF4-FFF2-40B4-BE49-F238E27FC236}">
                  <a16:creationId xmlns:a16="http://schemas.microsoft.com/office/drawing/2014/main" id="{0FB94031-BA50-4B7C-AC56-D70385162FD4}"/>
                </a:ext>
              </a:extLst>
            </p:cNvPr>
            <p:cNvSpPr/>
            <p:nvPr/>
          </p:nvSpPr>
          <p:spPr bwMode="auto">
            <a:xfrm>
              <a:off x="7198316" y="854753"/>
              <a:ext cx="1564221" cy="211502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200" b="1" kern="0" dirty="0">
                  <a:latin typeface="Helvetica Neue" charset="0"/>
                  <a:ea typeface="Helvetica Neue" charset="0"/>
                  <a:cs typeface="Helvetica Neue" charset="0"/>
                </a:rPr>
                <a:t>PCB</a:t>
              </a:r>
            </a:p>
          </p:txBody>
        </p:sp>
        <p:cxnSp>
          <p:nvCxnSpPr>
            <p:cNvPr id="306" name="Straight Arrow Connector 59">
              <a:extLst>
                <a:ext uri="{FF2B5EF4-FFF2-40B4-BE49-F238E27FC236}">
                  <a16:creationId xmlns:a16="http://schemas.microsoft.com/office/drawing/2014/main" id="{D02C0B09-D745-451C-BD42-A1927EE97882}"/>
                </a:ext>
              </a:extLst>
            </p:cNvPr>
            <p:cNvCxnSpPr>
              <a:cxnSpLocks/>
              <a:stCxn id="68" idx="0"/>
              <a:endCxn id="305" idx="2"/>
            </p:cNvCxnSpPr>
            <p:nvPr/>
          </p:nvCxnSpPr>
          <p:spPr bwMode="auto">
            <a:xfrm flipV="1">
              <a:off x="7974590" y="1066255"/>
              <a:ext cx="5837" cy="12179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" name="Elbow Connector 131">
              <a:extLst>
                <a:ext uri="{FF2B5EF4-FFF2-40B4-BE49-F238E27FC236}">
                  <a16:creationId xmlns:a16="http://schemas.microsoft.com/office/drawing/2014/main" id="{301957E4-06B2-45B5-8A47-80615CB842C2}"/>
                </a:ext>
              </a:extLst>
            </p:cNvPr>
            <p:cNvCxnSpPr>
              <a:cxnSpLocks/>
              <a:stCxn id="297" idx="3"/>
              <a:endCxn id="81" idx="1"/>
            </p:cNvCxnSpPr>
            <p:nvPr/>
          </p:nvCxnSpPr>
          <p:spPr bwMode="auto">
            <a:xfrm>
              <a:off x="4758611" y="1406144"/>
              <a:ext cx="358614" cy="534199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prstDash val="sys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0" name="Rectangle 189">
              <a:extLst>
                <a:ext uri="{FF2B5EF4-FFF2-40B4-BE49-F238E27FC236}">
                  <a16:creationId xmlns:a16="http://schemas.microsoft.com/office/drawing/2014/main" id="{2A9F93F0-4D31-4634-BE3C-05487F5FC279}"/>
                </a:ext>
              </a:extLst>
            </p:cNvPr>
            <p:cNvSpPr/>
            <p:nvPr/>
          </p:nvSpPr>
          <p:spPr bwMode="auto">
            <a:xfrm>
              <a:off x="3044684" y="1688135"/>
              <a:ext cx="1628590" cy="212887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kern="0" dirty="0">
                  <a:latin typeface="Helvetica Neue" charset="0"/>
                </a:rPr>
                <a:t>Equivalence Check</a:t>
              </a:r>
              <a:endParaRPr lang="en-US" sz="1200" kern="0" dirty="0">
                <a:latin typeface="Helvetica Neue" charset="0"/>
              </a:endParaRPr>
            </a:p>
          </p:txBody>
        </p:sp>
        <p:sp>
          <p:nvSpPr>
            <p:cNvPr id="299" name="Rectangle 76">
              <a:extLst>
                <a:ext uri="{FF2B5EF4-FFF2-40B4-BE49-F238E27FC236}">
                  <a16:creationId xmlns:a16="http://schemas.microsoft.com/office/drawing/2014/main" id="{F9AB1A14-720E-44A2-9F0F-708F02B6BA22}"/>
                </a:ext>
              </a:extLst>
            </p:cNvPr>
            <p:cNvSpPr/>
            <p:nvPr/>
          </p:nvSpPr>
          <p:spPr bwMode="auto">
            <a:xfrm>
              <a:off x="7205080" y="4395013"/>
              <a:ext cx="1575814" cy="20880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1200" kern="0" dirty="0">
                  <a:latin typeface="Helvetica Neue" charset="0"/>
                  <a:ea typeface="Helvetica Neue" charset="0"/>
                  <a:cs typeface="Helvetica Neue" charset="0"/>
                </a:rPr>
                <a:t>Post Simulation</a:t>
              </a:r>
              <a:endParaRPr kumimoji="0" lang="en-US" sz="1200" kern="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309" name="Straight Arrow Connector 59">
              <a:extLst>
                <a:ext uri="{FF2B5EF4-FFF2-40B4-BE49-F238E27FC236}">
                  <a16:creationId xmlns:a16="http://schemas.microsoft.com/office/drawing/2014/main" id="{49933A74-AE5A-4C5F-8206-E09690F3E70C}"/>
                </a:ext>
              </a:extLst>
            </p:cNvPr>
            <p:cNvCxnSpPr>
              <a:cxnSpLocks/>
              <a:stCxn id="43" idx="0"/>
              <a:endCxn id="299" idx="2"/>
            </p:cNvCxnSpPr>
            <p:nvPr/>
          </p:nvCxnSpPr>
          <p:spPr bwMode="auto">
            <a:xfrm flipH="1" flipV="1">
              <a:off x="7992987" y="4603819"/>
              <a:ext cx="2202" cy="262648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50029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3F5E1-6861-4A4D-BCE8-5B7E9592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设计过程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0FFA82A-E7CC-B743-BC0F-0BCE9386BDC6}"/>
              </a:ext>
            </a:extLst>
          </p:cNvPr>
          <p:cNvGrpSpPr/>
          <p:nvPr/>
        </p:nvGrpSpPr>
        <p:grpSpPr>
          <a:xfrm>
            <a:off x="390747" y="1036171"/>
            <a:ext cx="2160000" cy="5740891"/>
            <a:chOff x="1315477" y="1061654"/>
            <a:chExt cx="2160000" cy="5740891"/>
          </a:xfrm>
        </p:grpSpPr>
        <p:cxnSp>
          <p:nvCxnSpPr>
            <p:cNvPr id="12" name="Straight Arrow Connector 86">
              <a:extLst>
                <a:ext uri="{FF2B5EF4-FFF2-40B4-BE49-F238E27FC236}">
                  <a16:creationId xmlns:a16="http://schemas.microsoft.com/office/drawing/2014/main" id="{8657F8A5-5A7B-3C4A-984C-D27FF76FD123}"/>
                </a:ext>
              </a:extLst>
            </p:cNvPr>
            <p:cNvCxnSpPr>
              <a:cxnSpLocks/>
              <a:stCxn id="48" idx="2"/>
              <a:endCxn id="36" idx="0"/>
            </p:cNvCxnSpPr>
            <p:nvPr/>
          </p:nvCxnSpPr>
          <p:spPr bwMode="auto">
            <a:xfrm>
              <a:off x="2395477" y="3582538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Rectangle 46">
              <a:extLst>
                <a:ext uri="{FF2B5EF4-FFF2-40B4-BE49-F238E27FC236}">
                  <a16:creationId xmlns:a16="http://schemas.microsoft.com/office/drawing/2014/main" id="{A1B05E46-7240-9A4B-9998-7AE5D367D329}"/>
                </a:ext>
              </a:extLst>
            </p:cNvPr>
            <p:cNvSpPr/>
            <p:nvPr/>
          </p:nvSpPr>
          <p:spPr bwMode="auto">
            <a:xfrm>
              <a:off x="1315477" y="1061654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b="1" kern="0" dirty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System Specifications</a:t>
              </a:r>
            </a:p>
          </p:txBody>
        </p:sp>
        <p:sp>
          <p:nvSpPr>
            <p:cNvPr id="46" name="Rectangle 46">
              <a:extLst>
                <a:ext uri="{FF2B5EF4-FFF2-40B4-BE49-F238E27FC236}">
                  <a16:creationId xmlns:a16="http://schemas.microsoft.com/office/drawing/2014/main" id="{C6F955B7-AE4E-8543-82D3-FFC97559B5F9}"/>
                </a:ext>
              </a:extLst>
            </p:cNvPr>
            <p:cNvSpPr/>
            <p:nvPr/>
          </p:nvSpPr>
          <p:spPr bwMode="auto">
            <a:xfrm>
              <a:off x="1315477" y="2142096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Functional  Design</a:t>
              </a:r>
              <a:endParaRPr kumimoji="0" lang="en-US" sz="1400" kern="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7" name="Rectangle 47">
              <a:extLst>
                <a:ext uri="{FF2B5EF4-FFF2-40B4-BE49-F238E27FC236}">
                  <a16:creationId xmlns:a16="http://schemas.microsoft.com/office/drawing/2014/main" id="{E9738C2C-217D-2E4E-B7FB-0794E1912DEA}"/>
                </a:ext>
              </a:extLst>
            </p:cNvPr>
            <p:cNvSpPr/>
            <p:nvPr/>
          </p:nvSpPr>
          <p:spPr bwMode="auto">
            <a:xfrm>
              <a:off x="1315477" y="2682317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Logic Synthesis</a:t>
              </a: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333EE369-DE54-7D41-8411-2CD89A932538}"/>
                </a:ext>
              </a:extLst>
            </p:cNvPr>
            <p:cNvSpPr/>
            <p:nvPr/>
          </p:nvSpPr>
          <p:spPr bwMode="auto">
            <a:xfrm>
              <a:off x="1315477" y="3222538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Tech Mapping</a:t>
              </a:r>
            </a:p>
          </p:txBody>
        </p:sp>
        <p:cxnSp>
          <p:nvCxnSpPr>
            <p:cNvPr id="49" name="Straight Arrow Connector 57">
              <a:extLst>
                <a:ext uri="{FF2B5EF4-FFF2-40B4-BE49-F238E27FC236}">
                  <a16:creationId xmlns:a16="http://schemas.microsoft.com/office/drawing/2014/main" id="{4A1A9D42-D918-E04E-8674-175CA82A9C38}"/>
                </a:ext>
              </a:extLst>
            </p:cNvPr>
            <p:cNvCxnSpPr>
              <a:cxnSpLocks noChangeShapeType="1"/>
              <a:stCxn id="46" idx="2"/>
              <a:endCxn id="47" idx="0"/>
            </p:cNvCxnSpPr>
            <p:nvPr/>
          </p:nvCxnSpPr>
          <p:spPr bwMode="auto">
            <a:xfrm>
              <a:off x="2395477" y="2502096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Arrow Connector 62">
              <a:extLst>
                <a:ext uri="{FF2B5EF4-FFF2-40B4-BE49-F238E27FC236}">
                  <a16:creationId xmlns:a16="http://schemas.microsoft.com/office/drawing/2014/main" id="{40CC6565-6A62-2747-B52D-79FEB67A6CE7}"/>
                </a:ext>
              </a:extLst>
            </p:cNvPr>
            <p:cNvCxnSpPr>
              <a:cxnSpLocks noChangeShapeType="1"/>
              <a:stCxn id="47" idx="2"/>
              <a:endCxn id="48" idx="0"/>
            </p:cNvCxnSpPr>
            <p:nvPr/>
          </p:nvCxnSpPr>
          <p:spPr bwMode="auto">
            <a:xfrm>
              <a:off x="2395477" y="3042317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62">
              <a:extLst>
                <a:ext uri="{FF2B5EF4-FFF2-40B4-BE49-F238E27FC236}">
                  <a16:creationId xmlns:a16="http://schemas.microsoft.com/office/drawing/2014/main" id="{D8C4DAE4-651C-5E4C-8946-CF375EA9D9C8}"/>
                </a:ext>
              </a:extLst>
            </p:cNvPr>
            <p:cNvCxnSpPr>
              <a:cxnSpLocks noChangeShapeType="1"/>
              <a:stCxn id="22" idx="2"/>
              <a:endCxn id="46" idx="0"/>
            </p:cNvCxnSpPr>
            <p:nvPr/>
          </p:nvCxnSpPr>
          <p:spPr bwMode="auto">
            <a:xfrm>
              <a:off x="2395477" y="1961875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4B4E426C-AA05-6940-97F7-AA21597FFA83}"/>
                </a:ext>
              </a:extLst>
            </p:cNvPr>
            <p:cNvSpPr/>
            <p:nvPr/>
          </p:nvSpPr>
          <p:spPr bwMode="auto">
            <a:xfrm>
              <a:off x="1315477" y="3762759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Physical</a:t>
              </a:r>
              <a:r>
                <a:rPr kumimoji="0" lang="zh-CN" alt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Design</a:t>
              </a:r>
              <a:endParaRPr kumimoji="0" lang="en-US" sz="1400" kern="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7" name="Rectangle 67">
              <a:extLst>
                <a:ext uri="{FF2B5EF4-FFF2-40B4-BE49-F238E27FC236}">
                  <a16:creationId xmlns:a16="http://schemas.microsoft.com/office/drawing/2014/main" id="{1184810B-619A-3345-9DE8-5E4AFB1173E0}"/>
                </a:ext>
              </a:extLst>
            </p:cNvPr>
            <p:cNvSpPr/>
            <p:nvPr/>
          </p:nvSpPr>
          <p:spPr bwMode="auto">
            <a:xfrm>
              <a:off x="1315477" y="4302980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Physical Verification</a:t>
              </a:r>
            </a:p>
          </p:txBody>
        </p:sp>
        <p:cxnSp>
          <p:nvCxnSpPr>
            <p:cNvPr id="38" name="Straight Arrow Connector 70">
              <a:extLst>
                <a:ext uri="{FF2B5EF4-FFF2-40B4-BE49-F238E27FC236}">
                  <a16:creationId xmlns:a16="http://schemas.microsoft.com/office/drawing/2014/main" id="{ED70CABB-7E07-3848-A055-55E7C73603DB}"/>
                </a:ext>
              </a:extLst>
            </p:cNvPr>
            <p:cNvCxnSpPr>
              <a:cxnSpLocks noChangeShapeType="1"/>
              <a:stCxn id="36" idx="2"/>
              <a:endCxn id="37" idx="0"/>
            </p:cNvCxnSpPr>
            <p:nvPr/>
          </p:nvCxnSpPr>
          <p:spPr bwMode="auto">
            <a:xfrm>
              <a:off x="2395477" y="4122759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Straight Arrow Connector 192">
              <a:extLst>
                <a:ext uri="{FF2B5EF4-FFF2-40B4-BE49-F238E27FC236}">
                  <a16:creationId xmlns:a16="http://schemas.microsoft.com/office/drawing/2014/main" id="{8469FE79-EEBF-A24B-918A-FAAE076D1A3D}"/>
                </a:ext>
              </a:extLst>
            </p:cNvPr>
            <p:cNvCxnSpPr>
              <a:cxnSpLocks/>
              <a:stCxn id="37" idx="2"/>
              <a:endCxn id="40" idx="0"/>
            </p:cNvCxnSpPr>
            <p:nvPr/>
          </p:nvCxnSpPr>
          <p:spPr bwMode="auto">
            <a:xfrm>
              <a:off x="2395477" y="4662980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Rectangle 84">
              <a:extLst>
                <a:ext uri="{FF2B5EF4-FFF2-40B4-BE49-F238E27FC236}">
                  <a16:creationId xmlns:a16="http://schemas.microsoft.com/office/drawing/2014/main" id="{EE055F24-115D-E24F-AD70-A9ADCE50F1D6}"/>
                </a:ext>
              </a:extLst>
            </p:cNvPr>
            <p:cNvSpPr/>
            <p:nvPr/>
          </p:nvSpPr>
          <p:spPr bwMode="auto">
            <a:xfrm>
              <a:off x="1315477" y="4843201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Sign Off</a:t>
              </a:r>
            </a:p>
          </p:txBody>
        </p:sp>
        <p:sp>
          <p:nvSpPr>
            <p:cNvPr id="41" name="Rectangle 84">
              <a:extLst>
                <a:ext uri="{FF2B5EF4-FFF2-40B4-BE49-F238E27FC236}">
                  <a16:creationId xmlns:a16="http://schemas.microsoft.com/office/drawing/2014/main" id="{21EB6046-AD03-2D42-AD52-C0BE569E2A81}"/>
                </a:ext>
              </a:extLst>
            </p:cNvPr>
            <p:cNvSpPr/>
            <p:nvPr/>
          </p:nvSpPr>
          <p:spPr bwMode="auto">
            <a:xfrm>
              <a:off x="1315477" y="5383422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Layout Processing</a:t>
              </a:r>
            </a:p>
          </p:txBody>
        </p:sp>
        <p:sp>
          <p:nvSpPr>
            <p:cNvPr id="42" name="Rectangle 76">
              <a:extLst>
                <a:ext uri="{FF2B5EF4-FFF2-40B4-BE49-F238E27FC236}">
                  <a16:creationId xmlns:a16="http://schemas.microsoft.com/office/drawing/2014/main" id="{17A16E1F-7617-3B42-968F-CE037DC767A1}"/>
                </a:ext>
              </a:extLst>
            </p:cNvPr>
            <p:cNvSpPr/>
            <p:nvPr/>
          </p:nvSpPr>
          <p:spPr bwMode="auto">
            <a:xfrm>
              <a:off x="1315477" y="5923641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Fabrication</a:t>
              </a:r>
            </a:p>
          </p:txBody>
        </p:sp>
        <p:cxnSp>
          <p:nvCxnSpPr>
            <p:cNvPr id="43" name="Straight Arrow Connector 192">
              <a:extLst>
                <a:ext uri="{FF2B5EF4-FFF2-40B4-BE49-F238E27FC236}">
                  <a16:creationId xmlns:a16="http://schemas.microsoft.com/office/drawing/2014/main" id="{6EFFCA22-F70C-6A42-98C6-CF3FBA309348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 bwMode="auto">
            <a:xfrm>
              <a:off x="2395477" y="5203201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Arrow Connector 192">
              <a:extLst>
                <a:ext uri="{FF2B5EF4-FFF2-40B4-BE49-F238E27FC236}">
                  <a16:creationId xmlns:a16="http://schemas.microsoft.com/office/drawing/2014/main" id="{9845BF93-8254-DB4A-9309-34786298E0D1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 bwMode="auto">
            <a:xfrm>
              <a:off x="2395477" y="5743422"/>
              <a:ext cx="0" cy="18021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46">
              <a:extLst>
                <a:ext uri="{FF2B5EF4-FFF2-40B4-BE49-F238E27FC236}">
                  <a16:creationId xmlns:a16="http://schemas.microsoft.com/office/drawing/2014/main" id="{00255FA1-9D90-9147-9D81-9CC328E8FD2B}"/>
                </a:ext>
              </a:extLst>
            </p:cNvPr>
            <p:cNvSpPr/>
            <p:nvPr/>
          </p:nvSpPr>
          <p:spPr bwMode="auto">
            <a:xfrm>
              <a:off x="1315477" y="1601875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Architectural Design</a:t>
              </a:r>
            </a:p>
          </p:txBody>
        </p:sp>
        <p:cxnSp>
          <p:nvCxnSpPr>
            <p:cNvPr id="23" name="Straight Arrow Connector 62">
              <a:extLst>
                <a:ext uri="{FF2B5EF4-FFF2-40B4-BE49-F238E27FC236}">
                  <a16:creationId xmlns:a16="http://schemas.microsoft.com/office/drawing/2014/main" id="{C169DDE5-0D5B-3E48-A76E-341F412FA532}"/>
                </a:ext>
              </a:extLst>
            </p:cNvPr>
            <p:cNvCxnSpPr>
              <a:cxnSpLocks noChangeShapeType="1"/>
              <a:stCxn id="16" idx="2"/>
              <a:endCxn id="22" idx="0"/>
            </p:cNvCxnSpPr>
            <p:nvPr/>
          </p:nvCxnSpPr>
          <p:spPr bwMode="auto">
            <a:xfrm>
              <a:off x="2395477" y="1421654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" name="Rectangle 76">
              <a:extLst>
                <a:ext uri="{FF2B5EF4-FFF2-40B4-BE49-F238E27FC236}">
                  <a16:creationId xmlns:a16="http://schemas.microsoft.com/office/drawing/2014/main" id="{9AA7A725-AB8E-4045-AC2F-EA39669A63A2}"/>
                </a:ext>
              </a:extLst>
            </p:cNvPr>
            <p:cNvSpPr/>
            <p:nvPr/>
          </p:nvSpPr>
          <p:spPr bwMode="auto">
            <a:xfrm>
              <a:off x="1315477" y="6442545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Package and Test</a:t>
              </a:r>
            </a:p>
          </p:txBody>
        </p:sp>
        <p:cxnSp>
          <p:nvCxnSpPr>
            <p:cNvPr id="75" name="Straight Arrow Connector 192">
              <a:extLst>
                <a:ext uri="{FF2B5EF4-FFF2-40B4-BE49-F238E27FC236}">
                  <a16:creationId xmlns:a16="http://schemas.microsoft.com/office/drawing/2014/main" id="{2A1F93FD-FB2B-E14D-9778-B24F6A576D3E}"/>
                </a:ext>
              </a:extLst>
            </p:cNvPr>
            <p:cNvCxnSpPr>
              <a:cxnSpLocks/>
              <a:stCxn id="42" idx="2"/>
              <a:endCxn id="74" idx="0"/>
            </p:cNvCxnSpPr>
            <p:nvPr/>
          </p:nvCxnSpPr>
          <p:spPr bwMode="auto">
            <a:xfrm>
              <a:off x="2395477" y="6283641"/>
              <a:ext cx="0" cy="158904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1F20DE89-C044-4BBC-907E-3F00F3644D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88619" y="1039359"/>
            <a:ext cx="8912674" cy="5052224"/>
          </a:xfrm>
        </p:spPr>
        <p:txBody>
          <a:bodyPr/>
          <a:lstStyle/>
          <a:p>
            <a:r>
              <a:rPr lang="zh-CN" altLang="en-US" sz="1800" b="1" dirty="0"/>
              <a:t>需求要素</a:t>
            </a:r>
            <a:endParaRPr lang="en-US" altLang="zh-CN" sz="1800" b="1" dirty="0"/>
          </a:p>
          <a:p>
            <a:pPr lvl="1"/>
            <a:r>
              <a:rPr lang="en-US" altLang="zh-CN" sz="1400" i="0" dirty="0">
                <a:effectLst/>
                <a:latin typeface="Open Sans" panose="020B0606030504020204" pitchFamily="34" charset="0"/>
              </a:rPr>
              <a:t>Target market, </a:t>
            </a:r>
          </a:p>
          <a:p>
            <a:pPr lvl="1"/>
            <a:r>
              <a:rPr lang="en-US" altLang="zh-CN" sz="1400" i="0" dirty="0">
                <a:effectLst/>
                <a:latin typeface="Open Sans" panose="020B0606030504020204" pitchFamily="34" charset="0"/>
              </a:rPr>
              <a:t>Desired performance, </a:t>
            </a:r>
          </a:p>
          <a:p>
            <a:pPr lvl="1"/>
            <a:r>
              <a:rPr lang="en-US" altLang="zh-CN" sz="1400" i="0" dirty="0">
                <a:effectLst/>
                <a:latin typeface="Open Sans" panose="020B0606030504020204" pitchFamily="34" charset="0"/>
              </a:rPr>
              <a:t>Power targets, </a:t>
            </a:r>
          </a:p>
          <a:p>
            <a:pPr lvl="1"/>
            <a:r>
              <a:rPr lang="en-US" altLang="zh-CN" sz="1400" i="0" dirty="0">
                <a:effectLst/>
                <a:latin typeface="Open Sans" panose="020B0606030504020204" pitchFamily="34" charset="0"/>
              </a:rPr>
              <a:t>Interface IP requirements, </a:t>
            </a:r>
          </a:p>
          <a:p>
            <a:pPr lvl="1"/>
            <a:r>
              <a:rPr lang="en-US" altLang="zh-CN" sz="1400" i="0" dirty="0">
                <a:effectLst/>
                <a:latin typeface="Open Sans" panose="020B0606030504020204" pitchFamily="34" charset="0"/>
              </a:rPr>
              <a:t>Use cases</a:t>
            </a:r>
          </a:p>
          <a:p>
            <a:pPr algn="l">
              <a:buFont typeface="+mj-lt"/>
              <a:buAutoNum type="arabicPeriod"/>
            </a:pPr>
            <a:r>
              <a:rPr lang="en-US" altLang="zh-CN" sz="1400" i="0" dirty="0">
                <a:effectLst/>
                <a:latin typeface="Open Sans" panose="020B0606030504020204" pitchFamily="34" charset="0"/>
              </a:rPr>
              <a:t>This input provides the foundation for a chip’s specification and architecture development. </a:t>
            </a:r>
          </a:p>
          <a:p>
            <a:pPr algn="l">
              <a:buFont typeface="+mj-lt"/>
              <a:buAutoNum type="arabicPeriod"/>
            </a:pPr>
            <a:r>
              <a:rPr lang="en-US" altLang="zh-CN" sz="1400" i="0" dirty="0">
                <a:effectLst/>
                <a:latin typeface="Open Sans" panose="020B0606030504020204" pitchFamily="34" charset="0"/>
              </a:rPr>
              <a:t>Power requirements should be very detailed, identifying power domains; dynamic voltage and frequency scaling; adaptive voltage and frequency scaling; and power modes. </a:t>
            </a:r>
          </a:p>
          <a:p>
            <a:pPr algn="l">
              <a:buFont typeface="+mj-lt"/>
              <a:buAutoNum type="arabicPeriod"/>
            </a:pPr>
            <a:r>
              <a:rPr lang="en-US" altLang="zh-CN" sz="1400" i="0" dirty="0">
                <a:effectLst/>
                <a:latin typeface="Open Sans" panose="020B0606030504020204" pitchFamily="34" charset="0"/>
              </a:rPr>
              <a:t>In addition, designers should specify die size, pin-count, IP configuration freeze and any custom IP requirements. </a:t>
            </a:r>
          </a:p>
          <a:p>
            <a:pPr algn="l">
              <a:buFont typeface="+mj-lt"/>
              <a:buAutoNum type="arabicPeriod"/>
            </a:pPr>
            <a:endParaRPr lang="en-US" altLang="zh-CN" sz="1400" dirty="0">
              <a:latin typeface="Open Sans" panose="020B0606030504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400" i="0" dirty="0">
                <a:effectLst/>
                <a:latin typeface="Arial" panose="020B0604020202020204" pitchFamily="34" charset="0"/>
              </a:rPr>
              <a:t>Requires computational power to run imaging algorithms to support virtual reality.</a:t>
            </a:r>
          </a:p>
          <a:p>
            <a:pPr algn="l">
              <a:buFont typeface="+mj-lt"/>
              <a:buAutoNum type="arabicPeriod"/>
            </a:pPr>
            <a:r>
              <a:rPr lang="en-US" altLang="zh-CN" sz="1400" i="0" dirty="0">
                <a:effectLst/>
                <a:latin typeface="Arial" panose="020B0604020202020204" pitchFamily="34" charset="0"/>
              </a:rPr>
              <a:t>Requires two ARM A53 processors with coherent interconnect and should run at 600 </a:t>
            </a:r>
            <a:r>
              <a:rPr lang="en-US" altLang="zh-CN" sz="1400" i="0" dirty="0" err="1">
                <a:effectLst/>
                <a:latin typeface="Arial" panose="020B0604020202020204" pitchFamily="34" charset="0"/>
              </a:rPr>
              <a:t>MHz.</a:t>
            </a:r>
            <a:endParaRPr lang="en-US" altLang="zh-CN" sz="1400" i="0" dirty="0">
              <a:effectLst/>
              <a:latin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400" i="0" dirty="0">
                <a:effectLst/>
                <a:latin typeface="Arial" panose="020B0604020202020204" pitchFamily="34" charset="0"/>
              </a:rPr>
              <a:t>Requires USB 3.0, Bluetooth and PCIe 2nd gen interfaces.</a:t>
            </a:r>
          </a:p>
          <a:p>
            <a:pPr algn="l">
              <a:buFont typeface="+mj-lt"/>
              <a:buAutoNum type="arabicPeriod"/>
            </a:pPr>
            <a:r>
              <a:rPr lang="en-US" altLang="zh-CN" sz="1400" i="0" dirty="0">
                <a:effectLst/>
                <a:latin typeface="Arial" panose="020B0604020202020204" pitchFamily="34" charset="0"/>
              </a:rPr>
              <a:t>Should support 1920x1080 pixel display with appropriate controller </a:t>
            </a:r>
            <a:r>
              <a:rPr lang="en-US" altLang="zh-CN" sz="1400" i="0" dirty="0">
                <a:effectLst/>
                <a:latin typeface="Open Sans" panose="020B0606030504020204" pitchFamily="34" charset="0"/>
              </a:rPr>
              <a:t>hen specifying a chip.</a:t>
            </a:r>
          </a:p>
          <a:p>
            <a:pPr algn="l">
              <a:buFont typeface="+mj-lt"/>
              <a:buAutoNum type="arabicPeriod"/>
            </a:pPr>
            <a:endParaRPr lang="en-US" altLang="zh-CN" sz="1400" b="0" i="0" dirty="0">
              <a:solidFill>
                <a:srgbClr val="3E3E3E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706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3F5E1-6861-4A4D-BCE8-5B7E9592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设计过程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0FFA82A-E7CC-B743-BC0F-0BCE9386BDC6}"/>
              </a:ext>
            </a:extLst>
          </p:cNvPr>
          <p:cNvGrpSpPr/>
          <p:nvPr/>
        </p:nvGrpSpPr>
        <p:grpSpPr>
          <a:xfrm>
            <a:off x="390747" y="1036171"/>
            <a:ext cx="2160000" cy="5740891"/>
            <a:chOff x="1315477" y="1061654"/>
            <a:chExt cx="2160000" cy="5740891"/>
          </a:xfrm>
        </p:grpSpPr>
        <p:cxnSp>
          <p:nvCxnSpPr>
            <p:cNvPr id="12" name="Straight Arrow Connector 86">
              <a:extLst>
                <a:ext uri="{FF2B5EF4-FFF2-40B4-BE49-F238E27FC236}">
                  <a16:creationId xmlns:a16="http://schemas.microsoft.com/office/drawing/2014/main" id="{8657F8A5-5A7B-3C4A-984C-D27FF76FD123}"/>
                </a:ext>
              </a:extLst>
            </p:cNvPr>
            <p:cNvCxnSpPr>
              <a:cxnSpLocks/>
              <a:stCxn id="48" idx="2"/>
              <a:endCxn id="36" idx="0"/>
            </p:cNvCxnSpPr>
            <p:nvPr/>
          </p:nvCxnSpPr>
          <p:spPr bwMode="auto">
            <a:xfrm>
              <a:off x="2395477" y="3582538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Rectangle 46">
              <a:extLst>
                <a:ext uri="{FF2B5EF4-FFF2-40B4-BE49-F238E27FC236}">
                  <a16:creationId xmlns:a16="http://schemas.microsoft.com/office/drawing/2014/main" id="{A1B05E46-7240-9A4B-9998-7AE5D367D329}"/>
                </a:ext>
              </a:extLst>
            </p:cNvPr>
            <p:cNvSpPr/>
            <p:nvPr/>
          </p:nvSpPr>
          <p:spPr bwMode="auto">
            <a:xfrm>
              <a:off x="1315477" y="1061654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latin typeface="Helvetica Neue" charset="0"/>
                </a:rPr>
                <a:t>System Specifications</a:t>
              </a:r>
            </a:p>
          </p:txBody>
        </p:sp>
        <p:sp>
          <p:nvSpPr>
            <p:cNvPr id="46" name="Rectangle 46">
              <a:extLst>
                <a:ext uri="{FF2B5EF4-FFF2-40B4-BE49-F238E27FC236}">
                  <a16:creationId xmlns:a16="http://schemas.microsoft.com/office/drawing/2014/main" id="{C6F955B7-AE4E-8543-82D3-FFC97559B5F9}"/>
                </a:ext>
              </a:extLst>
            </p:cNvPr>
            <p:cNvSpPr/>
            <p:nvPr/>
          </p:nvSpPr>
          <p:spPr bwMode="auto">
            <a:xfrm>
              <a:off x="1315477" y="2142096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Functional  Design</a:t>
              </a:r>
              <a:endParaRPr kumimoji="0" lang="en-US" sz="1400" kern="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7" name="Rectangle 47">
              <a:extLst>
                <a:ext uri="{FF2B5EF4-FFF2-40B4-BE49-F238E27FC236}">
                  <a16:creationId xmlns:a16="http://schemas.microsoft.com/office/drawing/2014/main" id="{E9738C2C-217D-2E4E-B7FB-0794E1912DEA}"/>
                </a:ext>
              </a:extLst>
            </p:cNvPr>
            <p:cNvSpPr/>
            <p:nvPr/>
          </p:nvSpPr>
          <p:spPr bwMode="auto">
            <a:xfrm>
              <a:off x="1315477" y="2682317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Lo</a:t>
              </a:r>
              <a:r>
                <a:rPr lang="en-US" sz="1400" kern="0" dirty="0">
                  <a:latin typeface="Helvetica Neue" charset="0"/>
                </a:rPr>
                <a:t>gic </a:t>
              </a: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Synthesis</a:t>
              </a: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333EE369-DE54-7D41-8411-2CD89A932538}"/>
                </a:ext>
              </a:extLst>
            </p:cNvPr>
            <p:cNvSpPr/>
            <p:nvPr/>
          </p:nvSpPr>
          <p:spPr bwMode="auto">
            <a:xfrm>
              <a:off x="1315477" y="3222538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Tech Mapping</a:t>
              </a:r>
            </a:p>
          </p:txBody>
        </p:sp>
        <p:cxnSp>
          <p:nvCxnSpPr>
            <p:cNvPr id="49" name="Straight Arrow Connector 57">
              <a:extLst>
                <a:ext uri="{FF2B5EF4-FFF2-40B4-BE49-F238E27FC236}">
                  <a16:creationId xmlns:a16="http://schemas.microsoft.com/office/drawing/2014/main" id="{4A1A9D42-D918-E04E-8674-175CA82A9C38}"/>
                </a:ext>
              </a:extLst>
            </p:cNvPr>
            <p:cNvCxnSpPr>
              <a:cxnSpLocks noChangeShapeType="1"/>
              <a:stCxn id="46" idx="2"/>
              <a:endCxn id="47" idx="0"/>
            </p:cNvCxnSpPr>
            <p:nvPr/>
          </p:nvCxnSpPr>
          <p:spPr bwMode="auto">
            <a:xfrm>
              <a:off x="2395477" y="2502096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Arrow Connector 62">
              <a:extLst>
                <a:ext uri="{FF2B5EF4-FFF2-40B4-BE49-F238E27FC236}">
                  <a16:creationId xmlns:a16="http://schemas.microsoft.com/office/drawing/2014/main" id="{40CC6565-6A62-2747-B52D-79FEB67A6CE7}"/>
                </a:ext>
              </a:extLst>
            </p:cNvPr>
            <p:cNvCxnSpPr>
              <a:cxnSpLocks noChangeShapeType="1"/>
              <a:stCxn id="47" idx="2"/>
              <a:endCxn id="48" idx="0"/>
            </p:cNvCxnSpPr>
            <p:nvPr/>
          </p:nvCxnSpPr>
          <p:spPr bwMode="auto">
            <a:xfrm>
              <a:off x="2395477" y="3042317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62">
              <a:extLst>
                <a:ext uri="{FF2B5EF4-FFF2-40B4-BE49-F238E27FC236}">
                  <a16:creationId xmlns:a16="http://schemas.microsoft.com/office/drawing/2014/main" id="{D8C4DAE4-651C-5E4C-8946-CF375EA9D9C8}"/>
                </a:ext>
              </a:extLst>
            </p:cNvPr>
            <p:cNvCxnSpPr>
              <a:cxnSpLocks noChangeShapeType="1"/>
              <a:stCxn id="22" idx="2"/>
              <a:endCxn id="46" idx="0"/>
            </p:cNvCxnSpPr>
            <p:nvPr/>
          </p:nvCxnSpPr>
          <p:spPr bwMode="auto">
            <a:xfrm>
              <a:off x="2395477" y="1961875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4B4E426C-AA05-6940-97F7-AA21597FFA83}"/>
                </a:ext>
              </a:extLst>
            </p:cNvPr>
            <p:cNvSpPr/>
            <p:nvPr/>
          </p:nvSpPr>
          <p:spPr bwMode="auto">
            <a:xfrm>
              <a:off x="1315477" y="3762759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Physical</a:t>
              </a:r>
              <a:r>
                <a:rPr kumimoji="0" lang="zh-CN" alt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Design</a:t>
              </a:r>
              <a:endParaRPr kumimoji="0" lang="en-US" sz="1400" kern="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7" name="Rectangle 67">
              <a:extLst>
                <a:ext uri="{FF2B5EF4-FFF2-40B4-BE49-F238E27FC236}">
                  <a16:creationId xmlns:a16="http://schemas.microsoft.com/office/drawing/2014/main" id="{1184810B-619A-3345-9DE8-5E4AFB1173E0}"/>
                </a:ext>
              </a:extLst>
            </p:cNvPr>
            <p:cNvSpPr/>
            <p:nvPr/>
          </p:nvSpPr>
          <p:spPr bwMode="auto">
            <a:xfrm>
              <a:off x="1315477" y="4302980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Physical Verification</a:t>
              </a:r>
            </a:p>
          </p:txBody>
        </p:sp>
        <p:cxnSp>
          <p:nvCxnSpPr>
            <p:cNvPr id="38" name="Straight Arrow Connector 70">
              <a:extLst>
                <a:ext uri="{FF2B5EF4-FFF2-40B4-BE49-F238E27FC236}">
                  <a16:creationId xmlns:a16="http://schemas.microsoft.com/office/drawing/2014/main" id="{ED70CABB-7E07-3848-A055-55E7C73603DB}"/>
                </a:ext>
              </a:extLst>
            </p:cNvPr>
            <p:cNvCxnSpPr>
              <a:cxnSpLocks noChangeShapeType="1"/>
              <a:stCxn id="36" idx="2"/>
              <a:endCxn id="37" idx="0"/>
            </p:cNvCxnSpPr>
            <p:nvPr/>
          </p:nvCxnSpPr>
          <p:spPr bwMode="auto">
            <a:xfrm>
              <a:off x="2395477" y="4122759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Straight Arrow Connector 192">
              <a:extLst>
                <a:ext uri="{FF2B5EF4-FFF2-40B4-BE49-F238E27FC236}">
                  <a16:creationId xmlns:a16="http://schemas.microsoft.com/office/drawing/2014/main" id="{8469FE79-EEBF-A24B-918A-FAAE076D1A3D}"/>
                </a:ext>
              </a:extLst>
            </p:cNvPr>
            <p:cNvCxnSpPr>
              <a:cxnSpLocks/>
              <a:stCxn id="37" idx="2"/>
              <a:endCxn id="40" idx="0"/>
            </p:cNvCxnSpPr>
            <p:nvPr/>
          </p:nvCxnSpPr>
          <p:spPr bwMode="auto">
            <a:xfrm>
              <a:off x="2395477" y="4662980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Rectangle 84">
              <a:extLst>
                <a:ext uri="{FF2B5EF4-FFF2-40B4-BE49-F238E27FC236}">
                  <a16:creationId xmlns:a16="http://schemas.microsoft.com/office/drawing/2014/main" id="{EE055F24-115D-E24F-AD70-A9ADCE50F1D6}"/>
                </a:ext>
              </a:extLst>
            </p:cNvPr>
            <p:cNvSpPr/>
            <p:nvPr/>
          </p:nvSpPr>
          <p:spPr bwMode="auto">
            <a:xfrm>
              <a:off x="1315477" y="4843201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Sign Off</a:t>
              </a:r>
            </a:p>
          </p:txBody>
        </p:sp>
        <p:sp>
          <p:nvSpPr>
            <p:cNvPr id="41" name="Rectangle 84">
              <a:extLst>
                <a:ext uri="{FF2B5EF4-FFF2-40B4-BE49-F238E27FC236}">
                  <a16:creationId xmlns:a16="http://schemas.microsoft.com/office/drawing/2014/main" id="{21EB6046-AD03-2D42-AD52-C0BE569E2A81}"/>
                </a:ext>
              </a:extLst>
            </p:cNvPr>
            <p:cNvSpPr/>
            <p:nvPr/>
          </p:nvSpPr>
          <p:spPr bwMode="auto">
            <a:xfrm>
              <a:off x="1315477" y="5383422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kern="0" dirty="0">
                  <a:latin typeface="Helvetica Neue" charset="0"/>
                </a:rPr>
                <a:t>Layout Processing</a:t>
              </a:r>
            </a:p>
          </p:txBody>
        </p:sp>
        <p:sp>
          <p:nvSpPr>
            <p:cNvPr id="42" name="Rectangle 76">
              <a:extLst>
                <a:ext uri="{FF2B5EF4-FFF2-40B4-BE49-F238E27FC236}">
                  <a16:creationId xmlns:a16="http://schemas.microsoft.com/office/drawing/2014/main" id="{17A16E1F-7617-3B42-968F-CE037DC767A1}"/>
                </a:ext>
              </a:extLst>
            </p:cNvPr>
            <p:cNvSpPr/>
            <p:nvPr/>
          </p:nvSpPr>
          <p:spPr bwMode="auto">
            <a:xfrm>
              <a:off x="1315477" y="5923641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Fabrication</a:t>
              </a:r>
            </a:p>
          </p:txBody>
        </p:sp>
        <p:cxnSp>
          <p:nvCxnSpPr>
            <p:cNvPr id="43" name="Straight Arrow Connector 192">
              <a:extLst>
                <a:ext uri="{FF2B5EF4-FFF2-40B4-BE49-F238E27FC236}">
                  <a16:creationId xmlns:a16="http://schemas.microsoft.com/office/drawing/2014/main" id="{6EFFCA22-F70C-6A42-98C6-CF3FBA309348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 bwMode="auto">
            <a:xfrm>
              <a:off x="2395477" y="5203201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Arrow Connector 192">
              <a:extLst>
                <a:ext uri="{FF2B5EF4-FFF2-40B4-BE49-F238E27FC236}">
                  <a16:creationId xmlns:a16="http://schemas.microsoft.com/office/drawing/2014/main" id="{9845BF93-8254-DB4A-9309-34786298E0D1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 bwMode="auto">
            <a:xfrm>
              <a:off x="2395477" y="5743422"/>
              <a:ext cx="0" cy="18021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46">
              <a:extLst>
                <a:ext uri="{FF2B5EF4-FFF2-40B4-BE49-F238E27FC236}">
                  <a16:creationId xmlns:a16="http://schemas.microsoft.com/office/drawing/2014/main" id="{00255FA1-9D90-9147-9D81-9CC328E8FD2B}"/>
                </a:ext>
              </a:extLst>
            </p:cNvPr>
            <p:cNvSpPr/>
            <p:nvPr/>
          </p:nvSpPr>
          <p:spPr bwMode="auto">
            <a:xfrm>
              <a:off x="1315477" y="1601875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400" b="1" kern="0" dirty="0">
                  <a:solidFill>
                    <a:srgbClr val="C00000"/>
                  </a:solidFill>
                  <a:latin typeface="Helvetica Neue" charset="0"/>
                </a:rPr>
                <a:t>Architectural Design</a:t>
              </a:r>
            </a:p>
          </p:txBody>
        </p:sp>
        <p:cxnSp>
          <p:nvCxnSpPr>
            <p:cNvPr id="23" name="Straight Arrow Connector 62">
              <a:extLst>
                <a:ext uri="{FF2B5EF4-FFF2-40B4-BE49-F238E27FC236}">
                  <a16:creationId xmlns:a16="http://schemas.microsoft.com/office/drawing/2014/main" id="{C169DDE5-0D5B-3E48-A76E-341F412FA532}"/>
                </a:ext>
              </a:extLst>
            </p:cNvPr>
            <p:cNvCxnSpPr>
              <a:cxnSpLocks noChangeShapeType="1"/>
              <a:stCxn id="16" idx="2"/>
              <a:endCxn id="22" idx="0"/>
            </p:cNvCxnSpPr>
            <p:nvPr/>
          </p:nvCxnSpPr>
          <p:spPr bwMode="auto">
            <a:xfrm>
              <a:off x="2395477" y="1421654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" name="Rectangle 76">
              <a:extLst>
                <a:ext uri="{FF2B5EF4-FFF2-40B4-BE49-F238E27FC236}">
                  <a16:creationId xmlns:a16="http://schemas.microsoft.com/office/drawing/2014/main" id="{9AA7A725-AB8E-4045-AC2F-EA39669A63A2}"/>
                </a:ext>
              </a:extLst>
            </p:cNvPr>
            <p:cNvSpPr/>
            <p:nvPr/>
          </p:nvSpPr>
          <p:spPr bwMode="auto">
            <a:xfrm>
              <a:off x="1315477" y="6442545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Package and Test</a:t>
              </a:r>
            </a:p>
          </p:txBody>
        </p:sp>
        <p:cxnSp>
          <p:nvCxnSpPr>
            <p:cNvPr id="75" name="Straight Arrow Connector 192">
              <a:extLst>
                <a:ext uri="{FF2B5EF4-FFF2-40B4-BE49-F238E27FC236}">
                  <a16:creationId xmlns:a16="http://schemas.microsoft.com/office/drawing/2014/main" id="{2A1F93FD-FB2B-E14D-9778-B24F6A576D3E}"/>
                </a:ext>
              </a:extLst>
            </p:cNvPr>
            <p:cNvCxnSpPr>
              <a:cxnSpLocks/>
              <a:stCxn id="42" idx="2"/>
              <a:endCxn id="74" idx="0"/>
            </p:cNvCxnSpPr>
            <p:nvPr/>
          </p:nvCxnSpPr>
          <p:spPr bwMode="auto">
            <a:xfrm>
              <a:off x="2395477" y="6283641"/>
              <a:ext cx="0" cy="158904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35" name="图片 34" descr="图示&#10;&#10;描述已自动生成">
            <a:extLst>
              <a:ext uri="{FF2B5EF4-FFF2-40B4-BE49-F238E27FC236}">
                <a16:creationId xmlns:a16="http://schemas.microsoft.com/office/drawing/2014/main" id="{48BA6982-9303-4A49-B19E-3F460F228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306" y="1215949"/>
            <a:ext cx="7883492" cy="532668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7B8B3F4C-8692-4959-8E26-A5E5C7C7D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" t="3938" r="2379" b="1997"/>
          <a:stretch/>
        </p:blipFill>
        <p:spPr bwMode="auto">
          <a:xfrm>
            <a:off x="2668756" y="1001665"/>
            <a:ext cx="9298958" cy="561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556B341C-ED61-42EF-9D8C-3B8B3C32F07E}"/>
              </a:ext>
            </a:extLst>
          </p:cNvPr>
          <p:cNvSpPr txBox="1"/>
          <p:nvPr/>
        </p:nvSpPr>
        <p:spPr>
          <a:xfrm>
            <a:off x="6067245" y="6590804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https://www.chipverify.com/verilog/asic-soc-chip-design-flow</a:t>
            </a:r>
          </a:p>
        </p:txBody>
      </p:sp>
    </p:spTree>
    <p:extLst>
      <p:ext uri="{BB962C8B-B14F-4D97-AF65-F5344CB8AC3E}">
        <p14:creationId xmlns:p14="http://schemas.microsoft.com/office/powerpoint/2010/main" val="2937946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3F5E1-6861-4A4D-BCE8-5B7E9592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设计过程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0FFA82A-E7CC-B743-BC0F-0BCE9386BDC6}"/>
              </a:ext>
            </a:extLst>
          </p:cNvPr>
          <p:cNvGrpSpPr/>
          <p:nvPr/>
        </p:nvGrpSpPr>
        <p:grpSpPr>
          <a:xfrm>
            <a:off x="390747" y="1036171"/>
            <a:ext cx="2160000" cy="5740891"/>
            <a:chOff x="1315477" y="1061654"/>
            <a:chExt cx="2160000" cy="5740891"/>
          </a:xfrm>
        </p:grpSpPr>
        <p:cxnSp>
          <p:nvCxnSpPr>
            <p:cNvPr id="12" name="Straight Arrow Connector 86">
              <a:extLst>
                <a:ext uri="{FF2B5EF4-FFF2-40B4-BE49-F238E27FC236}">
                  <a16:creationId xmlns:a16="http://schemas.microsoft.com/office/drawing/2014/main" id="{8657F8A5-5A7B-3C4A-984C-D27FF76FD123}"/>
                </a:ext>
              </a:extLst>
            </p:cNvPr>
            <p:cNvCxnSpPr>
              <a:cxnSpLocks/>
              <a:stCxn id="48" idx="2"/>
              <a:endCxn id="36" idx="0"/>
            </p:cNvCxnSpPr>
            <p:nvPr/>
          </p:nvCxnSpPr>
          <p:spPr bwMode="auto">
            <a:xfrm>
              <a:off x="2395477" y="3582538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Rectangle 46">
              <a:extLst>
                <a:ext uri="{FF2B5EF4-FFF2-40B4-BE49-F238E27FC236}">
                  <a16:creationId xmlns:a16="http://schemas.microsoft.com/office/drawing/2014/main" id="{A1B05E46-7240-9A4B-9998-7AE5D367D329}"/>
                </a:ext>
              </a:extLst>
            </p:cNvPr>
            <p:cNvSpPr/>
            <p:nvPr/>
          </p:nvSpPr>
          <p:spPr bwMode="auto">
            <a:xfrm>
              <a:off x="1315477" y="1061654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latin typeface="Helvetica Neue" charset="0"/>
                </a:rPr>
                <a:t>System Specifications</a:t>
              </a:r>
            </a:p>
          </p:txBody>
        </p:sp>
        <p:sp>
          <p:nvSpPr>
            <p:cNvPr id="46" name="Rectangle 46">
              <a:extLst>
                <a:ext uri="{FF2B5EF4-FFF2-40B4-BE49-F238E27FC236}">
                  <a16:creationId xmlns:a16="http://schemas.microsoft.com/office/drawing/2014/main" id="{C6F955B7-AE4E-8543-82D3-FFC97559B5F9}"/>
                </a:ext>
              </a:extLst>
            </p:cNvPr>
            <p:cNvSpPr/>
            <p:nvPr/>
          </p:nvSpPr>
          <p:spPr bwMode="auto">
            <a:xfrm>
              <a:off x="1315477" y="2142096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C00000"/>
                  </a:solidFill>
                  <a:latin typeface="Helvetica Neue" charset="0"/>
                </a:rPr>
                <a:t>Functional  Design</a:t>
              </a:r>
              <a:endParaRPr lang="en-US" sz="1400" b="1" kern="0" dirty="0">
                <a:solidFill>
                  <a:srgbClr val="C00000"/>
                </a:solidFill>
                <a:latin typeface="Helvetica Neue" charset="0"/>
              </a:endParaRPr>
            </a:p>
          </p:txBody>
        </p:sp>
        <p:sp>
          <p:nvSpPr>
            <p:cNvPr id="47" name="Rectangle 47">
              <a:extLst>
                <a:ext uri="{FF2B5EF4-FFF2-40B4-BE49-F238E27FC236}">
                  <a16:creationId xmlns:a16="http://schemas.microsoft.com/office/drawing/2014/main" id="{E9738C2C-217D-2E4E-B7FB-0794E1912DEA}"/>
                </a:ext>
              </a:extLst>
            </p:cNvPr>
            <p:cNvSpPr/>
            <p:nvPr/>
          </p:nvSpPr>
          <p:spPr bwMode="auto">
            <a:xfrm>
              <a:off x="1315477" y="2682317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Lo</a:t>
              </a:r>
              <a:r>
                <a:rPr lang="en-US" sz="1400" kern="0" dirty="0">
                  <a:latin typeface="Helvetica Neue" charset="0"/>
                </a:rPr>
                <a:t>gic </a:t>
              </a: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Synthesis</a:t>
              </a: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333EE369-DE54-7D41-8411-2CD89A932538}"/>
                </a:ext>
              </a:extLst>
            </p:cNvPr>
            <p:cNvSpPr/>
            <p:nvPr/>
          </p:nvSpPr>
          <p:spPr bwMode="auto">
            <a:xfrm>
              <a:off x="1315477" y="3222538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Tech Mapping</a:t>
              </a:r>
            </a:p>
          </p:txBody>
        </p:sp>
        <p:cxnSp>
          <p:nvCxnSpPr>
            <p:cNvPr id="49" name="Straight Arrow Connector 57">
              <a:extLst>
                <a:ext uri="{FF2B5EF4-FFF2-40B4-BE49-F238E27FC236}">
                  <a16:creationId xmlns:a16="http://schemas.microsoft.com/office/drawing/2014/main" id="{4A1A9D42-D918-E04E-8674-175CA82A9C38}"/>
                </a:ext>
              </a:extLst>
            </p:cNvPr>
            <p:cNvCxnSpPr>
              <a:cxnSpLocks noChangeShapeType="1"/>
              <a:stCxn id="46" idx="2"/>
              <a:endCxn id="47" idx="0"/>
            </p:cNvCxnSpPr>
            <p:nvPr/>
          </p:nvCxnSpPr>
          <p:spPr bwMode="auto">
            <a:xfrm>
              <a:off x="2395477" y="2502096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Arrow Connector 62">
              <a:extLst>
                <a:ext uri="{FF2B5EF4-FFF2-40B4-BE49-F238E27FC236}">
                  <a16:creationId xmlns:a16="http://schemas.microsoft.com/office/drawing/2014/main" id="{40CC6565-6A62-2747-B52D-79FEB67A6CE7}"/>
                </a:ext>
              </a:extLst>
            </p:cNvPr>
            <p:cNvCxnSpPr>
              <a:cxnSpLocks noChangeShapeType="1"/>
              <a:stCxn id="47" idx="2"/>
              <a:endCxn id="48" idx="0"/>
            </p:cNvCxnSpPr>
            <p:nvPr/>
          </p:nvCxnSpPr>
          <p:spPr bwMode="auto">
            <a:xfrm>
              <a:off x="2395477" y="3042317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62">
              <a:extLst>
                <a:ext uri="{FF2B5EF4-FFF2-40B4-BE49-F238E27FC236}">
                  <a16:creationId xmlns:a16="http://schemas.microsoft.com/office/drawing/2014/main" id="{D8C4DAE4-651C-5E4C-8946-CF375EA9D9C8}"/>
                </a:ext>
              </a:extLst>
            </p:cNvPr>
            <p:cNvCxnSpPr>
              <a:cxnSpLocks noChangeShapeType="1"/>
              <a:stCxn id="22" idx="2"/>
              <a:endCxn id="46" idx="0"/>
            </p:cNvCxnSpPr>
            <p:nvPr/>
          </p:nvCxnSpPr>
          <p:spPr bwMode="auto">
            <a:xfrm>
              <a:off x="2395477" y="1961875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4B4E426C-AA05-6940-97F7-AA21597FFA83}"/>
                </a:ext>
              </a:extLst>
            </p:cNvPr>
            <p:cNvSpPr/>
            <p:nvPr/>
          </p:nvSpPr>
          <p:spPr bwMode="auto">
            <a:xfrm>
              <a:off x="1315477" y="3762759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Physical</a:t>
              </a:r>
              <a:r>
                <a:rPr kumimoji="0" lang="zh-CN" alt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Design</a:t>
              </a:r>
              <a:endParaRPr kumimoji="0" lang="en-US" sz="1400" kern="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7" name="Rectangle 67">
              <a:extLst>
                <a:ext uri="{FF2B5EF4-FFF2-40B4-BE49-F238E27FC236}">
                  <a16:creationId xmlns:a16="http://schemas.microsoft.com/office/drawing/2014/main" id="{1184810B-619A-3345-9DE8-5E4AFB1173E0}"/>
                </a:ext>
              </a:extLst>
            </p:cNvPr>
            <p:cNvSpPr/>
            <p:nvPr/>
          </p:nvSpPr>
          <p:spPr bwMode="auto">
            <a:xfrm>
              <a:off x="1315477" y="4302980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Physical Verification</a:t>
              </a:r>
            </a:p>
          </p:txBody>
        </p:sp>
        <p:cxnSp>
          <p:nvCxnSpPr>
            <p:cNvPr id="38" name="Straight Arrow Connector 70">
              <a:extLst>
                <a:ext uri="{FF2B5EF4-FFF2-40B4-BE49-F238E27FC236}">
                  <a16:creationId xmlns:a16="http://schemas.microsoft.com/office/drawing/2014/main" id="{ED70CABB-7E07-3848-A055-55E7C73603DB}"/>
                </a:ext>
              </a:extLst>
            </p:cNvPr>
            <p:cNvCxnSpPr>
              <a:cxnSpLocks noChangeShapeType="1"/>
              <a:stCxn id="36" idx="2"/>
              <a:endCxn id="37" idx="0"/>
            </p:cNvCxnSpPr>
            <p:nvPr/>
          </p:nvCxnSpPr>
          <p:spPr bwMode="auto">
            <a:xfrm>
              <a:off x="2395477" y="4122759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Straight Arrow Connector 192">
              <a:extLst>
                <a:ext uri="{FF2B5EF4-FFF2-40B4-BE49-F238E27FC236}">
                  <a16:creationId xmlns:a16="http://schemas.microsoft.com/office/drawing/2014/main" id="{8469FE79-EEBF-A24B-918A-FAAE076D1A3D}"/>
                </a:ext>
              </a:extLst>
            </p:cNvPr>
            <p:cNvCxnSpPr>
              <a:cxnSpLocks/>
              <a:stCxn id="37" idx="2"/>
              <a:endCxn id="40" idx="0"/>
            </p:cNvCxnSpPr>
            <p:nvPr/>
          </p:nvCxnSpPr>
          <p:spPr bwMode="auto">
            <a:xfrm>
              <a:off x="2395477" y="4662980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Rectangle 84">
              <a:extLst>
                <a:ext uri="{FF2B5EF4-FFF2-40B4-BE49-F238E27FC236}">
                  <a16:creationId xmlns:a16="http://schemas.microsoft.com/office/drawing/2014/main" id="{EE055F24-115D-E24F-AD70-A9ADCE50F1D6}"/>
                </a:ext>
              </a:extLst>
            </p:cNvPr>
            <p:cNvSpPr/>
            <p:nvPr/>
          </p:nvSpPr>
          <p:spPr bwMode="auto">
            <a:xfrm>
              <a:off x="1315477" y="4843201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Sign Off</a:t>
              </a:r>
            </a:p>
          </p:txBody>
        </p:sp>
        <p:sp>
          <p:nvSpPr>
            <p:cNvPr id="41" name="Rectangle 84">
              <a:extLst>
                <a:ext uri="{FF2B5EF4-FFF2-40B4-BE49-F238E27FC236}">
                  <a16:creationId xmlns:a16="http://schemas.microsoft.com/office/drawing/2014/main" id="{21EB6046-AD03-2D42-AD52-C0BE569E2A81}"/>
                </a:ext>
              </a:extLst>
            </p:cNvPr>
            <p:cNvSpPr/>
            <p:nvPr/>
          </p:nvSpPr>
          <p:spPr bwMode="auto">
            <a:xfrm>
              <a:off x="1315477" y="5383422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kern="0" dirty="0">
                  <a:latin typeface="Helvetica Neue" charset="0"/>
                </a:rPr>
                <a:t>Layout Processing</a:t>
              </a:r>
            </a:p>
          </p:txBody>
        </p:sp>
        <p:sp>
          <p:nvSpPr>
            <p:cNvPr id="42" name="Rectangle 76">
              <a:extLst>
                <a:ext uri="{FF2B5EF4-FFF2-40B4-BE49-F238E27FC236}">
                  <a16:creationId xmlns:a16="http://schemas.microsoft.com/office/drawing/2014/main" id="{17A16E1F-7617-3B42-968F-CE037DC767A1}"/>
                </a:ext>
              </a:extLst>
            </p:cNvPr>
            <p:cNvSpPr/>
            <p:nvPr/>
          </p:nvSpPr>
          <p:spPr bwMode="auto">
            <a:xfrm>
              <a:off x="1315477" y="5923641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Fabrication</a:t>
              </a:r>
            </a:p>
          </p:txBody>
        </p:sp>
        <p:cxnSp>
          <p:nvCxnSpPr>
            <p:cNvPr id="43" name="Straight Arrow Connector 192">
              <a:extLst>
                <a:ext uri="{FF2B5EF4-FFF2-40B4-BE49-F238E27FC236}">
                  <a16:creationId xmlns:a16="http://schemas.microsoft.com/office/drawing/2014/main" id="{6EFFCA22-F70C-6A42-98C6-CF3FBA309348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 bwMode="auto">
            <a:xfrm>
              <a:off x="2395477" y="5203201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Arrow Connector 192">
              <a:extLst>
                <a:ext uri="{FF2B5EF4-FFF2-40B4-BE49-F238E27FC236}">
                  <a16:creationId xmlns:a16="http://schemas.microsoft.com/office/drawing/2014/main" id="{9845BF93-8254-DB4A-9309-34786298E0D1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 bwMode="auto">
            <a:xfrm>
              <a:off x="2395477" y="5743422"/>
              <a:ext cx="0" cy="18021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46">
              <a:extLst>
                <a:ext uri="{FF2B5EF4-FFF2-40B4-BE49-F238E27FC236}">
                  <a16:creationId xmlns:a16="http://schemas.microsoft.com/office/drawing/2014/main" id="{00255FA1-9D90-9147-9D81-9CC328E8FD2B}"/>
                </a:ext>
              </a:extLst>
            </p:cNvPr>
            <p:cNvSpPr/>
            <p:nvPr/>
          </p:nvSpPr>
          <p:spPr bwMode="auto">
            <a:xfrm>
              <a:off x="1315477" y="1601875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400" kern="0" dirty="0">
                  <a:latin typeface="Helvetica Neue" charset="0"/>
                </a:rPr>
                <a:t>Architectural Design</a:t>
              </a:r>
            </a:p>
          </p:txBody>
        </p:sp>
        <p:cxnSp>
          <p:nvCxnSpPr>
            <p:cNvPr id="23" name="Straight Arrow Connector 62">
              <a:extLst>
                <a:ext uri="{FF2B5EF4-FFF2-40B4-BE49-F238E27FC236}">
                  <a16:creationId xmlns:a16="http://schemas.microsoft.com/office/drawing/2014/main" id="{C169DDE5-0D5B-3E48-A76E-341F412FA532}"/>
                </a:ext>
              </a:extLst>
            </p:cNvPr>
            <p:cNvCxnSpPr>
              <a:cxnSpLocks noChangeShapeType="1"/>
              <a:stCxn id="16" idx="2"/>
              <a:endCxn id="22" idx="0"/>
            </p:cNvCxnSpPr>
            <p:nvPr/>
          </p:nvCxnSpPr>
          <p:spPr bwMode="auto">
            <a:xfrm>
              <a:off x="2395477" y="1421654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" name="Rectangle 76">
              <a:extLst>
                <a:ext uri="{FF2B5EF4-FFF2-40B4-BE49-F238E27FC236}">
                  <a16:creationId xmlns:a16="http://schemas.microsoft.com/office/drawing/2014/main" id="{9AA7A725-AB8E-4045-AC2F-EA39669A63A2}"/>
                </a:ext>
              </a:extLst>
            </p:cNvPr>
            <p:cNvSpPr/>
            <p:nvPr/>
          </p:nvSpPr>
          <p:spPr bwMode="auto">
            <a:xfrm>
              <a:off x="1315477" y="6442545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Package and Test</a:t>
              </a:r>
            </a:p>
          </p:txBody>
        </p:sp>
        <p:cxnSp>
          <p:nvCxnSpPr>
            <p:cNvPr id="75" name="Straight Arrow Connector 192">
              <a:extLst>
                <a:ext uri="{FF2B5EF4-FFF2-40B4-BE49-F238E27FC236}">
                  <a16:creationId xmlns:a16="http://schemas.microsoft.com/office/drawing/2014/main" id="{2A1F93FD-FB2B-E14D-9778-B24F6A576D3E}"/>
                </a:ext>
              </a:extLst>
            </p:cNvPr>
            <p:cNvCxnSpPr>
              <a:cxnSpLocks/>
              <a:stCxn id="42" idx="2"/>
              <a:endCxn id="74" idx="0"/>
            </p:cNvCxnSpPr>
            <p:nvPr/>
          </p:nvCxnSpPr>
          <p:spPr bwMode="auto">
            <a:xfrm>
              <a:off x="2395477" y="6283641"/>
              <a:ext cx="0" cy="158904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A4291981-6E37-4EF4-84FE-0E6A4BC6CDC5}"/>
              </a:ext>
            </a:extLst>
          </p:cNvPr>
          <p:cNvGrpSpPr/>
          <p:nvPr/>
        </p:nvGrpSpPr>
        <p:grpSpPr>
          <a:xfrm>
            <a:off x="2999307" y="1030272"/>
            <a:ext cx="8975188" cy="5822275"/>
            <a:chOff x="2250089" y="1031144"/>
            <a:chExt cx="8975188" cy="5822275"/>
          </a:xfrm>
        </p:grpSpPr>
        <p:sp>
          <p:nvSpPr>
            <p:cNvPr id="61" name="Can 97">
              <a:extLst>
                <a:ext uri="{FF2B5EF4-FFF2-40B4-BE49-F238E27FC236}">
                  <a16:creationId xmlns:a16="http://schemas.microsoft.com/office/drawing/2014/main" id="{5F26DA9A-594F-4F07-BC8A-60402AB37564}"/>
                </a:ext>
              </a:extLst>
            </p:cNvPr>
            <p:cNvSpPr/>
            <p:nvPr/>
          </p:nvSpPr>
          <p:spPr bwMode="auto">
            <a:xfrm>
              <a:off x="2348959" y="1527717"/>
              <a:ext cx="1529623" cy="559316"/>
            </a:xfrm>
            <a:prstGeom prst="can">
              <a:avLst>
                <a:gd name="adj" fmla="val 15044"/>
              </a:avLst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1200" b="1" kern="0" dirty="0">
                  <a:latin typeface="Helvetica Neue" charset="0"/>
                  <a:ea typeface="Helvetica Neue" charset="0"/>
                  <a:cs typeface="Helvetica Neue" charset="0"/>
                </a:rPr>
                <a:t>IP Provision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b="1" kern="0" dirty="0">
                  <a:latin typeface="Helvetica Neue" charset="0"/>
                  <a:ea typeface="Helvetica Neue" charset="0"/>
                  <a:cs typeface="Helvetica Neue" charset="0"/>
                </a:rPr>
                <a:t>3rd-party / In-house</a:t>
              </a:r>
            </a:p>
          </p:txBody>
        </p:sp>
        <p:cxnSp>
          <p:nvCxnSpPr>
            <p:cNvPr id="62" name="Elbow Connector 161">
              <a:extLst>
                <a:ext uri="{FF2B5EF4-FFF2-40B4-BE49-F238E27FC236}">
                  <a16:creationId xmlns:a16="http://schemas.microsoft.com/office/drawing/2014/main" id="{8E4C5689-453F-4067-848C-9D72740D0A7E}"/>
                </a:ext>
              </a:extLst>
            </p:cNvPr>
            <p:cNvCxnSpPr>
              <a:cxnSpLocks/>
              <a:stCxn id="61" idx="4"/>
              <a:endCxn id="90" idx="1"/>
            </p:cNvCxnSpPr>
            <p:nvPr/>
          </p:nvCxnSpPr>
          <p:spPr bwMode="auto">
            <a:xfrm>
              <a:off x="3878582" y="1807375"/>
              <a:ext cx="416155" cy="67400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3" name="矩形: 剪去单角 62">
              <a:extLst>
                <a:ext uri="{FF2B5EF4-FFF2-40B4-BE49-F238E27FC236}">
                  <a16:creationId xmlns:a16="http://schemas.microsoft.com/office/drawing/2014/main" id="{0F2DF83E-A256-446E-88EA-BE2633D1F446}"/>
                </a:ext>
              </a:extLst>
            </p:cNvPr>
            <p:cNvSpPr/>
            <p:nvPr/>
          </p:nvSpPr>
          <p:spPr>
            <a:xfrm>
              <a:off x="4324232" y="1098923"/>
              <a:ext cx="1465124" cy="441398"/>
            </a:xfrm>
            <a:prstGeom prst="snip1Rect">
              <a:avLst>
                <a:gd name="adj" fmla="val 28522"/>
              </a:avLst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r>
                <a:rPr lang="en-US" altLang="zh-CN" sz="1200" b="1" kern="0" dirty="0">
                  <a:solidFill>
                    <a:schemeClr val="tx1"/>
                  </a:solidFill>
                  <a:latin typeface="Helvetica Neue" charset="0"/>
                </a:rPr>
                <a:t>Architecture Design Decision</a:t>
              </a:r>
              <a:endParaRPr lang="zh-CN" altLang="en-US" sz="1200" b="1" kern="0" dirty="0">
                <a:solidFill>
                  <a:schemeClr val="tx1"/>
                </a:solidFill>
                <a:latin typeface="Helvetica Neue" charset="0"/>
              </a:endParaRPr>
            </a:p>
          </p:txBody>
        </p:sp>
        <p:sp>
          <p:nvSpPr>
            <p:cNvPr id="64" name="流程图: 多文档 63">
              <a:extLst>
                <a:ext uri="{FF2B5EF4-FFF2-40B4-BE49-F238E27FC236}">
                  <a16:creationId xmlns:a16="http://schemas.microsoft.com/office/drawing/2014/main" id="{927645C7-8DC9-4143-9608-480751CF46C8}"/>
                </a:ext>
              </a:extLst>
            </p:cNvPr>
            <p:cNvSpPr/>
            <p:nvPr/>
          </p:nvSpPr>
          <p:spPr>
            <a:xfrm>
              <a:off x="6018881" y="1031144"/>
              <a:ext cx="1465124" cy="575623"/>
            </a:xfrm>
            <a:prstGeom prst="flowChartMultidocumen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r>
                <a:rPr lang="en-US" altLang="zh-CN" sz="1200" b="1" kern="0" dirty="0">
                  <a:solidFill>
                    <a:schemeClr val="tx1"/>
                  </a:solidFill>
                  <a:latin typeface="Helvetica Neue" charset="0"/>
                </a:rPr>
                <a:t>System Specifications</a:t>
              </a:r>
              <a:endParaRPr lang="zh-CN" altLang="en-US" sz="1200" b="1" kern="0" dirty="0">
                <a:solidFill>
                  <a:schemeClr val="tx1"/>
                </a:solidFill>
                <a:latin typeface="Helvetica Neue" charset="0"/>
              </a:endParaRPr>
            </a:p>
          </p:txBody>
        </p: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F9022748-939A-40DD-995F-C848C0F893EC}"/>
                </a:ext>
              </a:extLst>
            </p:cNvPr>
            <p:cNvGrpSpPr/>
            <p:nvPr/>
          </p:nvGrpSpPr>
          <p:grpSpPr>
            <a:xfrm>
              <a:off x="4294737" y="1774927"/>
              <a:ext cx="3262337" cy="1412898"/>
              <a:chOff x="3394598" y="2107514"/>
              <a:chExt cx="3262337" cy="1452324"/>
            </a:xfrm>
          </p:grpSpPr>
          <p:sp>
            <p:nvSpPr>
              <p:cNvPr id="90" name="Rectangle 46">
                <a:extLst>
                  <a:ext uri="{FF2B5EF4-FFF2-40B4-BE49-F238E27FC236}">
                    <a16:creationId xmlns:a16="http://schemas.microsoft.com/office/drawing/2014/main" id="{6F16EC60-3CD4-4EE9-AEA9-2DE18BDC796A}"/>
                  </a:ext>
                </a:extLst>
              </p:cNvPr>
              <p:cNvSpPr/>
              <p:nvPr/>
            </p:nvSpPr>
            <p:spPr bwMode="auto">
              <a:xfrm>
                <a:off x="3394598" y="2107514"/>
                <a:ext cx="3262337" cy="145232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sz="1200" kern="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Rectangle 65">
                <a:extLst>
                  <a:ext uri="{FF2B5EF4-FFF2-40B4-BE49-F238E27FC236}">
                    <a16:creationId xmlns:a16="http://schemas.microsoft.com/office/drawing/2014/main" id="{D354759A-7D7A-41A9-B652-05D7F1861149}"/>
                  </a:ext>
                </a:extLst>
              </p:cNvPr>
              <p:cNvSpPr/>
              <p:nvPr/>
            </p:nvSpPr>
            <p:spPr bwMode="auto">
              <a:xfrm>
                <a:off x="3521016" y="2179389"/>
                <a:ext cx="3039254" cy="765026"/>
              </a:xfrm>
              <a:prstGeom prst="rect">
                <a:avLst/>
              </a:prstGeom>
              <a:solidFill>
                <a:srgbClr val="DBE4F4"/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t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Inputs:</a:t>
                </a:r>
              </a:p>
              <a:p>
                <a:pPr algn="ctr" eaLnBrk="1" hangingPunct="1">
                  <a:defRPr/>
                </a:pPr>
                <a:r>
                  <a:rPr kumimoji="0" lang="en-US" altLang="zh-CN" sz="1100" b="1" dirty="0">
                    <a:latin typeface="Helvetica Neue" panose="02000503000000020004" pitchFamily="2" charset="0"/>
                  </a:rPr>
                  <a:t>Firmware, Application Code, RTL, Assertions, Design, Database, System C Models, High-Level Models, Test Benches</a:t>
                </a:r>
              </a:p>
            </p:txBody>
          </p:sp>
          <p:sp>
            <p:nvSpPr>
              <p:cNvPr id="92" name="Rectangle 45">
                <a:extLst>
                  <a:ext uri="{FF2B5EF4-FFF2-40B4-BE49-F238E27FC236}">
                    <a16:creationId xmlns:a16="http://schemas.microsoft.com/office/drawing/2014/main" id="{47D7A741-7880-42AA-A3B4-98A8BF1CEA4B}"/>
                  </a:ext>
                </a:extLst>
              </p:cNvPr>
              <p:cNvSpPr/>
              <p:nvPr/>
            </p:nvSpPr>
            <p:spPr bwMode="auto">
              <a:xfrm>
                <a:off x="3488561" y="3087042"/>
                <a:ext cx="738455" cy="360000"/>
              </a:xfrm>
              <a:prstGeom prst="rect">
                <a:avLst/>
              </a:prstGeom>
              <a:solidFill>
                <a:srgbClr val="FFE1E1"/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/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APIs</a:t>
                </a:r>
              </a:p>
            </p:txBody>
          </p:sp>
          <p:sp>
            <p:nvSpPr>
              <p:cNvPr id="93" name="Rectangle 45">
                <a:extLst>
                  <a:ext uri="{FF2B5EF4-FFF2-40B4-BE49-F238E27FC236}">
                    <a16:creationId xmlns:a16="http://schemas.microsoft.com/office/drawing/2014/main" id="{0B1010D4-EA72-46BF-9249-8DFB64868A67}"/>
                  </a:ext>
                </a:extLst>
              </p:cNvPr>
              <p:cNvSpPr/>
              <p:nvPr/>
            </p:nvSpPr>
            <p:spPr bwMode="auto">
              <a:xfrm>
                <a:off x="4361869" y="3087042"/>
                <a:ext cx="895738" cy="360000"/>
              </a:xfrm>
              <a:prstGeom prst="rect">
                <a:avLst/>
              </a:prstGeom>
              <a:solidFill>
                <a:srgbClr val="FFE1E1"/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/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Structure</a:t>
                </a:r>
              </a:p>
            </p:txBody>
          </p:sp>
          <p:sp>
            <p:nvSpPr>
              <p:cNvPr id="94" name="Rectangle 45">
                <a:extLst>
                  <a:ext uri="{FF2B5EF4-FFF2-40B4-BE49-F238E27FC236}">
                    <a16:creationId xmlns:a16="http://schemas.microsoft.com/office/drawing/2014/main" id="{543633A4-3A06-4A2F-8494-043D5961D2DB}"/>
                  </a:ext>
                </a:extLst>
              </p:cNvPr>
              <p:cNvSpPr/>
              <p:nvPr/>
            </p:nvSpPr>
            <p:spPr bwMode="auto">
              <a:xfrm>
                <a:off x="5392461" y="3087042"/>
                <a:ext cx="1167809" cy="360000"/>
              </a:xfrm>
              <a:prstGeom prst="rect">
                <a:avLst/>
              </a:prstGeom>
              <a:solidFill>
                <a:srgbClr val="FFE1E1"/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/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Behavioral H/W Descript</a:t>
                </a:r>
              </a:p>
            </p:txBody>
          </p:sp>
        </p:grpSp>
        <p:sp>
          <p:nvSpPr>
            <p:cNvPr id="66" name="Can 97">
              <a:extLst>
                <a:ext uri="{FF2B5EF4-FFF2-40B4-BE49-F238E27FC236}">
                  <a16:creationId xmlns:a16="http://schemas.microsoft.com/office/drawing/2014/main" id="{9806DEBC-D8B2-4815-B906-BA24767A1935}"/>
                </a:ext>
              </a:extLst>
            </p:cNvPr>
            <p:cNvSpPr/>
            <p:nvPr/>
          </p:nvSpPr>
          <p:spPr bwMode="auto">
            <a:xfrm>
              <a:off x="2356161" y="2234149"/>
              <a:ext cx="1468125" cy="539999"/>
            </a:xfrm>
            <a:prstGeom prst="can">
              <a:avLst>
                <a:gd name="adj" fmla="val 15044"/>
              </a:avLst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1200" b="1" kern="0" dirty="0">
                  <a:latin typeface="Helvetica Neue" charset="0"/>
                  <a:ea typeface="Helvetica Neue" charset="0"/>
                  <a:cs typeface="Helvetica Neue" charset="0"/>
                </a:rPr>
                <a:t>Instruction Set,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1" kern="0" dirty="0">
                  <a:latin typeface="Helvetica Neue" charset="0"/>
                  <a:ea typeface="Helvetica Neue" charset="0"/>
                  <a:cs typeface="Helvetica Neue" charset="0"/>
                </a:rPr>
                <a:t>Simulator</a:t>
              </a:r>
              <a:endParaRPr kumimoji="0" lang="en-US" altLang="zh-CN" sz="1200" b="1" kern="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7" name="Rectangle 46">
              <a:extLst>
                <a:ext uri="{FF2B5EF4-FFF2-40B4-BE49-F238E27FC236}">
                  <a16:creationId xmlns:a16="http://schemas.microsoft.com/office/drawing/2014/main" id="{803797D0-F310-4A5B-8774-E69F155AD583}"/>
                </a:ext>
              </a:extLst>
            </p:cNvPr>
            <p:cNvSpPr/>
            <p:nvPr/>
          </p:nvSpPr>
          <p:spPr bwMode="auto">
            <a:xfrm>
              <a:off x="6097761" y="3411278"/>
              <a:ext cx="1440000" cy="396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200" b="1" kern="0" dirty="0">
                  <a:latin typeface="Helvetica Neue" charset="0"/>
                  <a:ea typeface="Helvetica Neue" charset="0"/>
                  <a:cs typeface="Helvetica Neue" charset="0"/>
                </a:rPr>
                <a:t>High-Level Synthesis</a:t>
              </a:r>
            </a:p>
          </p:txBody>
        </p:sp>
        <p:sp>
          <p:nvSpPr>
            <p:cNvPr id="68" name="Rectangle 46">
              <a:extLst>
                <a:ext uri="{FF2B5EF4-FFF2-40B4-BE49-F238E27FC236}">
                  <a16:creationId xmlns:a16="http://schemas.microsoft.com/office/drawing/2014/main" id="{981EE3CC-E46D-472D-B862-1AF1D4566535}"/>
                </a:ext>
              </a:extLst>
            </p:cNvPr>
            <p:cNvSpPr/>
            <p:nvPr/>
          </p:nvSpPr>
          <p:spPr bwMode="auto">
            <a:xfrm>
              <a:off x="4342967" y="3411278"/>
              <a:ext cx="1440000" cy="396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 anchorCtr="0"/>
            <a:lstStyle/>
            <a:p>
              <a:pPr algn="ctr">
                <a:defRPr/>
              </a:pPr>
              <a:r>
                <a:rPr lang="en-US" sz="1200" b="1" kern="0" dirty="0">
                  <a:latin typeface="Helvetica Neue" charset="0"/>
                </a:rPr>
                <a:t>Behavioral  RTL</a:t>
              </a: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8CC9E855-61A9-4F02-B5EC-F23E4AD3EAA8}"/>
                </a:ext>
              </a:extLst>
            </p:cNvPr>
            <p:cNvGrpSpPr/>
            <p:nvPr/>
          </p:nvGrpSpPr>
          <p:grpSpPr>
            <a:xfrm>
              <a:off x="8003977" y="1057630"/>
              <a:ext cx="3221300" cy="3623696"/>
              <a:chOff x="8547888" y="1766283"/>
              <a:chExt cx="3221300" cy="3623696"/>
            </a:xfrm>
          </p:grpSpPr>
          <p:pic>
            <p:nvPicPr>
              <p:cNvPr id="88" name="图片 87">
                <a:extLst>
                  <a:ext uri="{FF2B5EF4-FFF2-40B4-BE49-F238E27FC236}">
                    <a16:creationId xmlns:a16="http://schemas.microsoft.com/office/drawing/2014/main" id="{52B26F2E-7674-4083-8D8A-2E31020EF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47888" y="1766283"/>
                <a:ext cx="3187269" cy="142681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89" name="图片 88">
                <a:extLst>
                  <a:ext uri="{FF2B5EF4-FFF2-40B4-BE49-F238E27FC236}">
                    <a16:creationId xmlns:a16="http://schemas.microsoft.com/office/drawing/2014/main" id="{B81E27E1-E45E-4F57-8091-3EA1FFDCD9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31902" y="3448168"/>
                <a:ext cx="3137286" cy="1941811"/>
              </a:xfrm>
              <a:prstGeom prst="rect">
                <a:avLst/>
              </a:prstGeom>
            </p:spPr>
          </p:pic>
        </p:grpSp>
        <p:sp>
          <p:nvSpPr>
            <p:cNvPr id="70" name="Text Box 4">
              <a:extLst>
                <a:ext uri="{FF2B5EF4-FFF2-40B4-BE49-F238E27FC236}">
                  <a16:creationId xmlns:a16="http://schemas.microsoft.com/office/drawing/2014/main" id="{7889C5E7-E363-46D1-9387-21F1C10AEF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5652" y="4773064"/>
              <a:ext cx="2228536" cy="1815882"/>
            </a:xfrm>
            <a:prstGeom prst="rect">
              <a:avLst/>
            </a:prstGeom>
            <a:noFill/>
            <a:ln w="0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l"/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module </a:t>
              </a:r>
              <a:r>
                <a:rPr lang="en-US" altLang="zh-CN" sz="8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conv</a:t>
              </a:r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;</a:t>
              </a:r>
            </a:p>
            <a:p>
              <a:pPr algn="l"/>
              <a:r>
                <a:rPr lang="en-US" altLang="zh-CN" sz="8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reg</a:t>
              </a:r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[31:0] m[0:8192];</a:t>
              </a:r>
            </a:p>
            <a:p>
              <a:pPr algn="l"/>
              <a:r>
                <a:rPr lang="en-US" altLang="zh-CN" sz="8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reg</a:t>
              </a:r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[12:0] pc;</a:t>
              </a:r>
            </a:p>
            <a:p>
              <a:pPr algn="l"/>
              <a:r>
                <a:rPr lang="en-US" altLang="zh-CN" sz="8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reg</a:t>
              </a:r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[31:0] </a:t>
              </a:r>
              <a:r>
                <a:rPr lang="en-US" altLang="zh-CN" sz="8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acc</a:t>
              </a:r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;</a:t>
              </a:r>
            </a:p>
            <a:p>
              <a:pPr algn="l"/>
              <a:r>
                <a:rPr lang="en-US" altLang="zh-CN" sz="8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reg</a:t>
              </a:r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[15:0] </a:t>
              </a:r>
              <a:r>
                <a:rPr lang="en-US" altLang="zh-CN" sz="8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ir</a:t>
              </a:r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;</a:t>
              </a:r>
            </a:p>
            <a:p>
              <a:pPr algn="l"/>
              <a:endParaRPr lang="en-US" altLang="zh-CN" sz="800" b="1" dirty="0">
                <a:effectLst/>
                <a:latin typeface="Courier New" panose="02070309020205020404" pitchFamily="49" charset="0"/>
                <a:ea typeface="宋体" panose="02010600030101010101" pitchFamily="2" charset="-122"/>
              </a:endParaRPr>
            </a:p>
            <a:p>
              <a:pPr algn="l"/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always</a:t>
              </a:r>
            </a:p>
            <a:p>
              <a:pPr algn="l"/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  begin</a:t>
              </a:r>
            </a:p>
            <a:p>
              <a:pPr algn="l"/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    </a:t>
              </a:r>
              <a:r>
                <a:rPr lang="en-US" altLang="zh-CN" sz="8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ir</a:t>
              </a:r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= m[pc];</a:t>
              </a:r>
            </a:p>
            <a:p>
              <a:pPr algn="l"/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    if(</a:t>
              </a:r>
              <a:r>
                <a:rPr lang="en-US" altLang="zh-CN" sz="8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ir</a:t>
              </a:r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[15:13] == 3b’000)</a:t>
              </a:r>
            </a:p>
            <a:p>
              <a:pPr algn="l"/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       pc = m[</a:t>
              </a:r>
              <a:r>
                <a:rPr lang="en-US" altLang="zh-CN" sz="8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ir</a:t>
              </a:r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[12:0]];</a:t>
              </a:r>
            </a:p>
            <a:p>
              <a:pPr algn="l"/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    else if (</a:t>
              </a:r>
              <a:r>
                <a:rPr lang="en-US" altLang="zh-CN" sz="8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ir</a:t>
              </a:r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[15:13] == 3’b010)</a:t>
              </a:r>
            </a:p>
            <a:p>
              <a:pPr algn="l"/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       </a:t>
              </a:r>
              <a:r>
                <a:rPr lang="en-US" altLang="zh-CN" sz="8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acc</a:t>
              </a:r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= -m[</a:t>
              </a:r>
              <a:r>
                <a:rPr lang="en-US" altLang="zh-CN" sz="8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ir</a:t>
              </a:r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[12:0]];</a:t>
              </a:r>
            </a:p>
            <a:p>
              <a:pPr algn="l"/>
              <a:r>
                <a:rPr lang="en-US" altLang="zh-CN" sz="8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    ...</a:t>
              </a:r>
            </a:p>
          </p:txBody>
        </p:sp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6731818E-5AA3-41B7-A5B0-FCF8C21F65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0"/>
            <a:stretch/>
          </p:blipFill>
          <p:spPr bwMode="auto">
            <a:xfrm>
              <a:off x="2250089" y="3885177"/>
              <a:ext cx="5673216" cy="2968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Elbow Connector 161">
              <a:extLst>
                <a:ext uri="{FF2B5EF4-FFF2-40B4-BE49-F238E27FC236}">
                  <a16:creationId xmlns:a16="http://schemas.microsoft.com/office/drawing/2014/main" id="{149F59B9-EF26-47B8-92BF-91B3421A30F4}"/>
                </a:ext>
              </a:extLst>
            </p:cNvPr>
            <p:cNvCxnSpPr>
              <a:cxnSpLocks/>
              <a:stCxn id="66" idx="4"/>
              <a:endCxn id="90" idx="1"/>
            </p:cNvCxnSpPr>
            <p:nvPr/>
          </p:nvCxnSpPr>
          <p:spPr bwMode="auto">
            <a:xfrm flipV="1">
              <a:off x="3824286" y="2481376"/>
              <a:ext cx="470451" cy="22773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" name="Elbow Connector 161">
              <a:extLst>
                <a:ext uri="{FF2B5EF4-FFF2-40B4-BE49-F238E27FC236}">
                  <a16:creationId xmlns:a16="http://schemas.microsoft.com/office/drawing/2014/main" id="{76825F57-C77B-497D-80DF-CFAD3E1897FF}"/>
                </a:ext>
              </a:extLst>
            </p:cNvPr>
            <p:cNvCxnSpPr>
              <a:cxnSpLocks/>
              <a:stCxn id="63" idx="1"/>
              <a:endCxn id="90" idx="0"/>
            </p:cNvCxnSpPr>
            <p:nvPr/>
          </p:nvCxnSpPr>
          <p:spPr bwMode="auto">
            <a:xfrm rot="16200000" flipH="1">
              <a:off x="5374047" y="1223068"/>
              <a:ext cx="234606" cy="869112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Elbow Connector 161">
              <a:extLst>
                <a:ext uri="{FF2B5EF4-FFF2-40B4-BE49-F238E27FC236}">
                  <a16:creationId xmlns:a16="http://schemas.microsoft.com/office/drawing/2014/main" id="{00AC299D-5A81-4FBA-9C6B-29341261F685}"/>
                </a:ext>
              </a:extLst>
            </p:cNvPr>
            <p:cNvCxnSpPr>
              <a:cxnSpLocks/>
              <a:stCxn id="64" idx="2"/>
              <a:endCxn id="90" idx="0"/>
            </p:cNvCxnSpPr>
            <p:nvPr/>
          </p:nvCxnSpPr>
          <p:spPr bwMode="auto">
            <a:xfrm rot="5400000">
              <a:off x="6192756" y="1318119"/>
              <a:ext cx="189959" cy="723657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Elbow Connector 131">
              <a:extLst>
                <a:ext uri="{FF2B5EF4-FFF2-40B4-BE49-F238E27FC236}">
                  <a16:creationId xmlns:a16="http://schemas.microsoft.com/office/drawing/2014/main" id="{B9BDC5EE-B235-4513-A2E8-C8234877E516}"/>
                </a:ext>
              </a:extLst>
            </p:cNvPr>
            <p:cNvCxnSpPr>
              <a:cxnSpLocks/>
              <a:stCxn id="90" idx="2"/>
              <a:endCxn id="68" idx="0"/>
            </p:cNvCxnSpPr>
            <p:nvPr/>
          </p:nvCxnSpPr>
          <p:spPr bwMode="auto">
            <a:xfrm rot="5400000">
              <a:off x="5382711" y="2868082"/>
              <a:ext cx="223453" cy="862939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Elbow Connector 131">
              <a:extLst>
                <a:ext uri="{FF2B5EF4-FFF2-40B4-BE49-F238E27FC236}">
                  <a16:creationId xmlns:a16="http://schemas.microsoft.com/office/drawing/2014/main" id="{B1CFDEEA-99F0-443C-9289-B06D91B313B8}"/>
                </a:ext>
              </a:extLst>
            </p:cNvPr>
            <p:cNvCxnSpPr>
              <a:cxnSpLocks/>
              <a:stCxn id="90" idx="2"/>
              <a:endCxn id="67" idx="0"/>
            </p:cNvCxnSpPr>
            <p:nvPr/>
          </p:nvCxnSpPr>
          <p:spPr bwMode="auto">
            <a:xfrm rot="16200000" flipH="1">
              <a:off x="6260107" y="2853623"/>
              <a:ext cx="223453" cy="891855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Elbow Connector 131">
              <a:extLst>
                <a:ext uri="{FF2B5EF4-FFF2-40B4-BE49-F238E27FC236}">
                  <a16:creationId xmlns:a16="http://schemas.microsoft.com/office/drawing/2014/main" id="{00E8E957-5850-4E0F-915E-C39100460061}"/>
                </a:ext>
              </a:extLst>
            </p:cNvPr>
            <p:cNvCxnSpPr>
              <a:cxnSpLocks/>
              <a:stCxn id="67" idx="1"/>
              <a:endCxn id="68" idx="3"/>
            </p:cNvCxnSpPr>
            <p:nvPr/>
          </p:nvCxnSpPr>
          <p:spPr bwMode="auto">
            <a:xfrm flipH="1">
              <a:off x="5782967" y="3609278"/>
              <a:ext cx="314794" cy="0"/>
            </a:xfrm>
            <a:prstGeom prst="straightConnector1">
              <a:avLst/>
            </a:prstGeom>
            <a:noFill/>
            <a:ln w="9525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Elbow Connector 131">
              <a:extLst>
                <a:ext uri="{FF2B5EF4-FFF2-40B4-BE49-F238E27FC236}">
                  <a16:creationId xmlns:a16="http://schemas.microsoft.com/office/drawing/2014/main" id="{2B4A0F2A-4153-4C5B-89E2-87C721EDF2E1}"/>
                </a:ext>
              </a:extLst>
            </p:cNvPr>
            <p:cNvCxnSpPr>
              <a:cxnSpLocks/>
              <a:stCxn id="67" idx="3"/>
              <a:endCxn id="88" idx="1"/>
            </p:cNvCxnSpPr>
            <p:nvPr/>
          </p:nvCxnSpPr>
          <p:spPr bwMode="auto">
            <a:xfrm flipV="1">
              <a:off x="7537761" y="1771039"/>
              <a:ext cx="466216" cy="1838239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>
                  <a:lumMod val="95000"/>
                  <a:lumOff val="5000"/>
                </a:schemeClr>
              </a:solidFill>
              <a:prstDash val="lgDashDot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Elbow Connector 131">
              <a:extLst>
                <a:ext uri="{FF2B5EF4-FFF2-40B4-BE49-F238E27FC236}">
                  <a16:creationId xmlns:a16="http://schemas.microsoft.com/office/drawing/2014/main" id="{DA4735A0-0330-4CF1-901F-83D4F5549866}"/>
                </a:ext>
              </a:extLst>
            </p:cNvPr>
            <p:cNvCxnSpPr>
              <a:cxnSpLocks/>
              <a:stCxn id="68" idx="2"/>
              <a:endCxn id="70" idx="1"/>
            </p:cNvCxnSpPr>
            <p:nvPr/>
          </p:nvCxnSpPr>
          <p:spPr bwMode="auto">
            <a:xfrm rot="16200000" flipH="1">
              <a:off x="5677446" y="3192798"/>
              <a:ext cx="1873727" cy="3102685"/>
            </a:xfrm>
            <a:prstGeom prst="bentConnector2">
              <a:avLst/>
            </a:prstGeom>
            <a:noFill/>
            <a:ln w="9525" algn="ctr">
              <a:solidFill>
                <a:schemeClr val="tx1">
                  <a:lumMod val="95000"/>
                  <a:lumOff val="5000"/>
                </a:schemeClr>
              </a:solidFill>
              <a:prstDash val="lgDashDot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3" name="Rectangle 46">
              <a:extLst>
                <a:ext uri="{FF2B5EF4-FFF2-40B4-BE49-F238E27FC236}">
                  <a16:creationId xmlns:a16="http://schemas.microsoft.com/office/drawing/2014/main" id="{96B481C7-F403-4271-87DF-D516C9E9BB44}"/>
                </a:ext>
              </a:extLst>
            </p:cNvPr>
            <p:cNvSpPr/>
            <p:nvPr/>
          </p:nvSpPr>
          <p:spPr bwMode="auto">
            <a:xfrm>
              <a:off x="2449181" y="3411278"/>
              <a:ext cx="1440000" cy="396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 anchorCtr="0"/>
            <a:lstStyle/>
            <a:p>
              <a:pPr algn="ctr">
                <a:defRPr/>
              </a:pPr>
              <a:r>
                <a:rPr lang="en-US" sz="1200" b="1" kern="0" dirty="0">
                  <a:latin typeface="Helvetica Neue" charset="0"/>
                </a:rPr>
                <a:t>Verification</a:t>
              </a:r>
            </a:p>
            <a:p>
              <a:pPr algn="ctr">
                <a:defRPr/>
              </a:pPr>
              <a:r>
                <a:rPr lang="en-US" altLang="zh-CN" sz="1200" b="1" kern="0" dirty="0">
                  <a:latin typeface="Helvetica Neue" charset="0"/>
                </a:rPr>
                <a:t>Simulation</a:t>
              </a:r>
            </a:p>
          </p:txBody>
        </p:sp>
        <p:cxnSp>
          <p:nvCxnSpPr>
            <p:cNvPr id="84" name="Elbow Connector 161">
              <a:extLst>
                <a:ext uri="{FF2B5EF4-FFF2-40B4-BE49-F238E27FC236}">
                  <a16:creationId xmlns:a16="http://schemas.microsoft.com/office/drawing/2014/main" id="{59E35EB5-B60D-4EE1-B806-DA572F9760FE}"/>
                </a:ext>
              </a:extLst>
            </p:cNvPr>
            <p:cNvCxnSpPr>
              <a:cxnSpLocks/>
              <a:stCxn id="66" idx="3"/>
              <a:endCxn id="83" idx="0"/>
            </p:cNvCxnSpPr>
            <p:nvPr/>
          </p:nvCxnSpPr>
          <p:spPr bwMode="auto">
            <a:xfrm rot="16200000" flipH="1">
              <a:off x="2811137" y="3053234"/>
              <a:ext cx="637130" cy="78957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Elbow Connector 131">
              <a:extLst>
                <a:ext uri="{FF2B5EF4-FFF2-40B4-BE49-F238E27FC236}">
                  <a16:creationId xmlns:a16="http://schemas.microsoft.com/office/drawing/2014/main" id="{7AC5F961-ADB5-4E8F-986A-CABB19C92254}"/>
                </a:ext>
              </a:extLst>
            </p:cNvPr>
            <p:cNvCxnSpPr>
              <a:cxnSpLocks/>
              <a:stCxn id="68" idx="1"/>
              <a:endCxn id="83" idx="3"/>
            </p:cNvCxnSpPr>
            <p:nvPr/>
          </p:nvCxnSpPr>
          <p:spPr bwMode="auto">
            <a:xfrm flipH="1">
              <a:off x="3889181" y="3609278"/>
              <a:ext cx="453786" cy="0"/>
            </a:xfrm>
            <a:prstGeom prst="straightConnector1">
              <a:avLst/>
            </a:prstGeom>
            <a:noFill/>
            <a:ln w="9525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Elbow Connector 131">
              <a:extLst>
                <a:ext uri="{FF2B5EF4-FFF2-40B4-BE49-F238E27FC236}">
                  <a16:creationId xmlns:a16="http://schemas.microsoft.com/office/drawing/2014/main" id="{224806C3-3580-4225-A333-18BBC738A84E}"/>
                </a:ext>
              </a:extLst>
            </p:cNvPr>
            <p:cNvCxnSpPr>
              <a:cxnSpLocks/>
              <a:stCxn id="83" idx="1"/>
              <a:endCxn id="71" idx="1"/>
            </p:cNvCxnSpPr>
            <p:nvPr/>
          </p:nvCxnSpPr>
          <p:spPr bwMode="auto">
            <a:xfrm rot="10800000" flipV="1">
              <a:off x="2250089" y="3609278"/>
              <a:ext cx="199092" cy="1760020"/>
            </a:xfrm>
            <a:prstGeom prst="bentConnector3">
              <a:avLst>
                <a:gd name="adj1" fmla="val 214821"/>
              </a:avLst>
            </a:prstGeom>
            <a:noFill/>
            <a:ln w="9525" algn="ctr">
              <a:solidFill>
                <a:schemeClr val="tx1">
                  <a:lumMod val="95000"/>
                  <a:lumOff val="5000"/>
                </a:schemeClr>
              </a:solidFill>
              <a:prstDash val="lgDashDot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" name="Elbow Connector 131">
              <a:extLst>
                <a:ext uri="{FF2B5EF4-FFF2-40B4-BE49-F238E27FC236}">
                  <a16:creationId xmlns:a16="http://schemas.microsoft.com/office/drawing/2014/main" id="{25AA8213-1208-4C1F-9525-D7845444DAD0}"/>
                </a:ext>
              </a:extLst>
            </p:cNvPr>
            <p:cNvCxnSpPr>
              <a:cxnSpLocks/>
              <a:stCxn id="88" idx="2"/>
            </p:cNvCxnSpPr>
            <p:nvPr/>
          </p:nvCxnSpPr>
          <p:spPr bwMode="auto">
            <a:xfrm rot="16200000" flipH="1">
              <a:off x="9595501" y="2486558"/>
              <a:ext cx="357611" cy="353389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42513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3F5E1-6861-4A4D-BCE8-5B7E9592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设计过程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0FFA82A-E7CC-B743-BC0F-0BCE9386BDC6}"/>
              </a:ext>
            </a:extLst>
          </p:cNvPr>
          <p:cNvGrpSpPr/>
          <p:nvPr/>
        </p:nvGrpSpPr>
        <p:grpSpPr>
          <a:xfrm>
            <a:off x="390747" y="1036171"/>
            <a:ext cx="2160000" cy="5740891"/>
            <a:chOff x="1315477" y="1061654"/>
            <a:chExt cx="2160000" cy="5740891"/>
          </a:xfrm>
        </p:grpSpPr>
        <p:cxnSp>
          <p:nvCxnSpPr>
            <p:cNvPr id="12" name="Straight Arrow Connector 86">
              <a:extLst>
                <a:ext uri="{FF2B5EF4-FFF2-40B4-BE49-F238E27FC236}">
                  <a16:creationId xmlns:a16="http://schemas.microsoft.com/office/drawing/2014/main" id="{8657F8A5-5A7B-3C4A-984C-D27FF76FD123}"/>
                </a:ext>
              </a:extLst>
            </p:cNvPr>
            <p:cNvCxnSpPr>
              <a:cxnSpLocks/>
              <a:stCxn id="48" idx="2"/>
              <a:endCxn id="36" idx="0"/>
            </p:cNvCxnSpPr>
            <p:nvPr/>
          </p:nvCxnSpPr>
          <p:spPr bwMode="auto">
            <a:xfrm>
              <a:off x="2395477" y="3582538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Rectangle 46">
              <a:extLst>
                <a:ext uri="{FF2B5EF4-FFF2-40B4-BE49-F238E27FC236}">
                  <a16:creationId xmlns:a16="http://schemas.microsoft.com/office/drawing/2014/main" id="{A1B05E46-7240-9A4B-9998-7AE5D367D329}"/>
                </a:ext>
              </a:extLst>
            </p:cNvPr>
            <p:cNvSpPr/>
            <p:nvPr/>
          </p:nvSpPr>
          <p:spPr bwMode="auto">
            <a:xfrm>
              <a:off x="1315477" y="1061654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latin typeface="Helvetica Neue" charset="0"/>
                </a:rPr>
                <a:t>System Specifications</a:t>
              </a:r>
            </a:p>
          </p:txBody>
        </p:sp>
        <p:sp>
          <p:nvSpPr>
            <p:cNvPr id="46" name="Rectangle 46">
              <a:extLst>
                <a:ext uri="{FF2B5EF4-FFF2-40B4-BE49-F238E27FC236}">
                  <a16:creationId xmlns:a16="http://schemas.microsoft.com/office/drawing/2014/main" id="{C6F955B7-AE4E-8543-82D3-FFC97559B5F9}"/>
                </a:ext>
              </a:extLst>
            </p:cNvPr>
            <p:cNvSpPr/>
            <p:nvPr/>
          </p:nvSpPr>
          <p:spPr bwMode="auto">
            <a:xfrm>
              <a:off x="1315477" y="2142096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C00000"/>
                  </a:solidFill>
                  <a:latin typeface="Helvetica Neue" charset="0"/>
                </a:rPr>
                <a:t>Functional  Design</a:t>
              </a:r>
              <a:endParaRPr lang="en-US" sz="1400" b="1" kern="0" dirty="0">
                <a:solidFill>
                  <a:srgbClr val="C00000"/>
                </a:solidFill>
                <a:latin typeface="Helvetica Neue" charset="0"/>
              </a:endParaRPr>
            </a:p>
          </p:txBody>
        </p:sp>
        <p:sp>
          <p:nvSpPr>
            <p:cNvPr id="47" name="Rectangle 47">
              <a:extLst>
                <a:ext uri="{FF2B5EF4-FFF2-40B4-BE49-F238E27FC236}">
                  <a16:creationId xmlns:a16="http://schemas.microsoft.com/office/drawing/2014/main" id="{E9738C2C-217D-2E4E-B7FB-0794E1912DEA}"/>
                </a:ext>
              </a:extLst>
            </p:cNvPr>
            <p:cNvSpPr/>
            <p:nvPr/>
          </p:nvSpPr>
          <p:spPr bwMode="auto">
            <a:xfrm>
              <a:off x="1315477" y="2682317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Lo</a:t>
              </a:r>
              <a:r>
                <a:rPr lang="en-US" sz="1400" kern="0" dirty="0">
                  <a:latin typeface="Helvetica Neue" charset="0"/>
                </a:rPr>
                <a:t>gic </a:t>
              </a: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Synthesis</a:t>
              </a: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333EE369-DE54-7D41-8411-2CD89A932538}"/>
                </a:ext>
              </a:extLst>
            </p:cNvPr>
            <p:cNvSpPr/>
            <p:nvPr/>
          </p:nvSpPr>
          <p:spPr bwMode="auto">
            <a:xfrm>
              <a:off x="1315477" y="3222538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Tech Mapping</a:t>
              </a:r>
            </a:p>
          </p:txBody>
        </p:sp>
        <p:cxnSp>
          <p:nvCxnSpPr>
            <p:cNvPr id="49" name="Straight Arrow Connector 57">
              <a:extLst>
                <a:ext uri="{FF2B5EF4-FFF2-40B4-BE49-F238E27FC236}">
                  <a16:creationId xmlns:a16="http://schemas.microsoft.com/office/drawing/2014/main" id="{4A1A9D42-D918-E04E-8674-175CA82A9C38}"/>
                </a:ext>
              </a:extLst>
            </p:cNvPr>
            <p:cNvCxnSpPr>
              <a:cxnSpLocks noChangeShapeType="1"/>
              <a:stCxn id="46" idx="2"/>
              <a:endCxn id="47" idx="0"/>
            </p:cNvCxnSpPr>
            <p:nvPr/>
          </p:nvCxnSpPr>
          <p:spPr bwMode="auto">
            <a:xfrm>
              <a:off x="2395477" y="2502096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Arrow Connector 62">
              <a:extLst>
                <a:ext uri="{FF2B5EF4-FFF2-40B4-BE49-F238E27FC236}">
                  <a16:creationId xmlns:a16="http://schemas.microsoft.com/office/drawing/2014/main" id="{40CC6565-6A62-2747-B52D-79FEB67A6CE7}"/>
                </a:ext>
              </a:extLst>
            </p:cNvPr>
            <p:cNvCxnSpPr>
              <a:cxnSpLocks noChangeShapeType="1"/>
              <a:stCxn id="47" idx="2"/>
              <a:endCxn id="48" idx="0"/>
            </p:cNvCxnSpPr>
            <p:nvPr/>
          </p:nvCxnSpPr>
          <p:spPr bwMode="auto">
            <a:xfrm>
              <a:off x="2395477" y="3042317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62">
              <a:extLst>
                <a:ext uri="{FF2B5EF4-FFF2-40B4-BE49-F238E27FC236}">
                  <a16:creationId xmlns:a16="http://schemas.microsoft.com/office/drawing/2014/main" id="{D8C4DAE4-651C-5E4C-8946-CF375EA9D9C8}"/>
                </a:ext>
              </a:extLst>
            </p:cNvPr>
            <p:cNvCxnSpPr>
              <a:cxnSpLocks noChangeShapeType="1"/>
              <a:stCxn id="22" idx="2"/>
              <a:endCxn id="46" idx="0"/>
            </p:cNvCxnSpPr>
            <p:nvPr/>
          </p:nvCxnSpPr>
          <p:spPr bwMode="auto">
            <a:xfrm>
              <a:off x="2395477" y="1961875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4B4E426C-AA05-6940-97F7-AA21597FFA83}"/>
                </a:ext>
              </a:extLst>
            </p:cNvPr>
            <p:cNvSpPr/>
            <p:nvPr/>
          </p:nvSpPr>
          <p:spPr bwMode="auto">
            <a:xfrm>
              <a:off x="1315477" y="3762759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Physical</a:t>
              </a:r>
              <a:r>
                <a:rPr kumimoji="0" lang="zh-CN" alt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Design</a:t>
              </a:r>
              <a:endParaRPr kumimoji="0" lang="en-US" sz="1400" kern="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7" name="Rectangle 67">
              <a:extLst>
                <a:ext uri="{FF2B5EF4-FFF2-40B4-BE49-F238E27FC236}">
                  <a16:creationId xmlns:a16="http://schemas.microsoft.com/office/drawing/2014/main" id="{1184810B-619A-3345-9DE8-5E4AFB1173E0}"/>
                </a:ext>
              </a:extLst>
            </p:cNvPr>
            <p:cNvSpPr/>
            <p:nvPr/>
          </p:nvSpPr>
          <p:spPr bwMode="auto">
            <a:xfrm>
              <a:off x="1315477" y="4302980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Physical Verification</a:t>
              </a:r>
            </a:p>
          </p:txBody>
        </p:sp>
        <p:cxnSp>
          <p:nvCxnSpPr>
            <p:cNvPr id="38" name="Straight Arrow Connector 70">
              <a:extLst>
                <a:ext uri="{FF2B5EF4-FFF2-40B4-BE49-F238E27FC236}">
                  <a16:creationId xmlns:a16="http://schemas.microsoft.com/office/drawing/2014/main" id="{ED70CABB-7E07-3848-A055-55E7C73603DB}"/>
                </a:ext>
              </a:extLst>
            </p:cNvPr>
            <p:cNvCxnSpPr>
              <a:cxnSpLocks noChangeShapeType="1"/>
              <a:stCxn id="36" idx="2"/>
              <a:endCxn id="37" idx="0"/>
            </p:cNvCxnSpPr>
            <p:nvPr/>
          </p:nvCxnSpPr>
          <p:spPr bwMode="auto">
            <a:xfrm>
              <a:off x="2395477" y="4122759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Straight Arrow Connector 192">
              <a:extLst>
                <a:ext uri="{FF2B5EF4-FFF2-40B4-BE49-F238E27FC236}">
                  <a16:creationId xmlns:a16="http://schemas.microsoft.com/office/drawing/2014/main" id="{8469FE79-EEBF-A24B-918A-FAAE076D1A3D}"/>
                </a:ext>
              </a:extLst>
            </p:cNvPr>
            <p:cNvCxnSpPr>
              <a:cxnSpLocks/>
              <a:stCxn id="37" idx="2"/>
              <a:endCxn id="40" idx="0"/>
            </p:cNvCxnSpPr>
            <p:nvPr/>
          </p:nvCxnSpPr>
          <p:spPr bwMode="auto">
            <a:xfrm>
              <a:off x="2395477" y="4662980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Rectangle 84">
              <a:extLst>
                <a:ext uri="{FF2B5EF4-FFF2-40B4-BE49-F238E27FC236}">
                  <a16:creationId xmlns:a16="http://schemas.microsoft.com/office/drawing/2014/main" id="{EE055F24-115D-E24F-AD70-A9ADCE50F1D6}"/>
                </a:ext>
              </a:extLst>
            </p:cNvPr>
            <p:cNvSpPr/>
            <p:nvPr/>
          </p:nvSpPr>
          <p:spPr bwMode="auto">
            <a:xfrm>
              <a:off x="1315477" y="4843201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Sign Off</a:t>
              </a:r>
            </a:p>
          </p:txBody>
        </p:sp>
        <p:sp>
          <p:nvSpPr>
            <p:cNvPr id="41" name="Rectangle 84">
              <a:extLst>
                <a:ext uri="{FF2B5EF4-FFF2-40B4-BE49-F238E27FC236}">
                  <a16:creationId xmlns:a16="http://schemas.microsoft.com/office/drawing/2014/main" id="{21EB6046-AD03-2D42-AD52-C0BE569E2A81}"/>
                </a:ext>
              </a:extLst>
            </p:cNvPr>
            <p:cNvSpPr/>
            <p:nvPr/>
          </p:nvSpPr>
          <p:spPr bwMode="auto">
            <a:xfrm>
              <a:off x="1315477" y="5383422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kern="0" dirty="0">
                  <a:latin typeface="Helvetica Neue" charset="0"/>
                </a:rPr>
                <a:t>Layout Processing</a:t>
              </a:r>
            </a:p>
          </p:txBody>
        </p:sp>
        <p:sp>
          <p:nvSpPr>
            <p:cNvPr id="42" name="Rectangle 76">
              <a:extLst>
                <a:ext uri="{FF2B5EF4-FFF2-40B4-BE49-F238E27FC236}">
                  <a16:creationId xmlns:a16="http://schemas.microsoft.com/office/drawing/2014/main" id="{17A16E1F-7617-3B42-968F-CE037DC767A1}"/>
                </a:ext>
              </a:extLst>
            </p:cNvPr>
            <p:cNvSpPr/>
            <p:nvPr/>
          </p:nvSpPr>
          <p:spPr bwMode="auto">
            <a:xfrm>
              <a:off x="1315477" y="5923641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Fabrication</a:t>
              </a:r>
            </a:p>
          </p:txBody>
        </p:sp>
        <p:cxnSp>
          <p:nvCxnSpPr>
            <p:cNvPr id="43" name="Straight Arrow Connector 192">
              <a:extLst>
                <a:ext uri="{FF2B5EF4-FFF2-40B4-BE49-F238E27FC236}">
                  <a16:creationId xmlns:a16="http://schemas.microsoft.com/office/drawing/2014/main" id="{6EFFCA22-F70C-6A42-98C6-CF3FBA309348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 bwMode="auto">
            <a:xfrm>
              <a:off x="2395477" y="5203201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Arrow Connector 192">
              <a:extLst>
                <a:ext uri="{FF2B5EF4-FFF2-40B4-BE49-F238E27FC236}">
                  <a16:creationId xmlns:a16="http://schemas.microsoft.com/office/drawing/2014/main" id="{9845BF93-8254-DB4A-9309-34786298E0D1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 bwMode="auto">
            <a:xfrm>
              <a:off x="2395477" y="5743422"/>
              <a:ext cx="0" cy="18021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46">
              <a:extLst>
                <a:ext uri="{FF2B5EF4-FFF2-40B4-BE49-F238E27FC236}">
                  <a16:creationId xmlns:a16="http://schemas.microsoft.com/office/drawing/2014/main" id="{00255FA1-9D90-9147-9D81-9CC328E8FD2B}"/>
                </a:ext>
              </a:extLst>
            </p:cNvPr>
            <p:cNvSpPr/>
            <p:nvPr/>
          </p:nvSpPr>
          <p:spPr bwMode="auto">
            <a:xfrm>
              <a:off x="1315477" y="1601875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400" kern="0" dirty="0">
                  <a:latin typeface="Helvetica Neue" charset="0"/>
                </a:rPr>
                <a:t>Architectural Design</a:t>
              </a:r>
            </a:p>
          </p:txBody>
        </p:sp>
        <p:cxnSp>
          <p:nvCxnSpPr>
            <p:cNvPr id="23" name="Straight Arrow Connector 62">
              <a:extLst>
                <a:ext uri="{FF2B5EF4-FFF2-40B4-BE49-F238E27FC236}">
                  <a16:creationId xmlns:a16="http://schemas.microsoft.com/office/drawing/2014/main" id="{C169DDE5-0D5B-3E48-A76E-341F412FA532}"/>
                </a:ext>
              </a:extLst>
            </p:cNvPr>
            <p:cNvCxnSpPr>
              <a:cxnSpLocks noChangeShapeType="1"/>
              <a:stCxn id="16" idx="2"/>
              <a:endCxn id="22" idx="0"/>
            </p:cNvCxnSpPr>
            <p:nvPr/>
          </p:nvCxnSpPr>
          <p:spPr bwMode="auto">
            <a:xfrm>
              <a:off x="2395477" y="1421654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" name="Rectangle 76">
              <a:extLst>
                <a:ext uri="{FF2B5EF4-FFF2-40B4-BE49-F238E27FC236}">
                  <a16:creationId xmlns:a16="http://schemas.microsoft.com/office/drawing/2014/main" id="{9AA7A725-AB8E-4045-AC2F-EA39669A63A2}"/>
                </a:ext>
              </a:extLst>
            </p:cNvPr>
            <p:cNvSpPr/>
            <p:nvPr/>
          </p:nvSpPr>
          <p:spPr bwMode="auto">
            <a:xfrm>
              <a:off x="1315477" y="6442545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Package and Test</a:t>
              </a:r>
            </a:p>
          </p:txBody>
        </p:sp>
        <p:cxnSp>
          <p:nvCxnSpPr>
            <p:cNvPr id="75" name="Straight Arrow Connector 192">
              <a:extLst>
                <a:ext uri="{FF2B5EF4-FFF2-40B4-BE49-F238E27FC236}">
                  <a16:creationId xmlns:a16="http://schemas.microsoft.com/office/drawing/2014/main" id="{2A1F93FD-FB2B-E14D-9778-B24F6A576D3E}"/>
                </a:ext>
              </a:extLst>
            </p:cNvPr>
            <p:cNvCxnSpPr>
              <a:cxnSpLocks/>
              <a:stCxn id="42" idx="2"/>
              <a:endCxn id="74" idx="0"/>
            </p:cNvCxnSpPr>
            <p:nvPr/>
          </p:nvCxnSpPr>
          <p:spPr bwMode="auto">
            <a:xfrm>
              <a:off x="2395477" y="6283641"/>
              <a:ext cx="0" cy="158904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BF71201-755B-4701-9ED0-B8B692197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65"/>
          <a:stretch/>
        </p:blipFill>
        <p:spPr>
          <a:xfrm>
            <a:off x="4254022" y="999237"/>
            <a:ext cx="5668911" cy="30887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7A0D45-30DC-424A-A4B8-3D38DD6A32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67" r="1711" b="5296"/>
          <a:stretch/>
        </p:blipFill>
        <p:spPr>
          <a:xfrm>
            <a:off x="4165825" y="4165600"/>
            <a:ext cx="6166463" cy="257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76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3F5E1-6861-4A4D-BCE8-5B7E9592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设计过程</a:t>
            </a:r>
            <a:r>
              <a:rPr lang="en-US" altLang="zh-CN" dirty="0"/>
              <a:t>——</a:t>
            </a:r>
            <a:r>
              <a:rPr lang="zh-CN" altLang="en-US" dirty="0"/>
              <a:t>逻辑综合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0FFA82A-E7CC-B743-BC0F-0BCE9386BDC6}"/>
              </a:ext>
            </a:extLst>
          </p:cNvPr>
          <p:cNvGrpSpPr/>
          <p:nvPr/>
        </p:nvGrpSpPr>
        <p:grpSpPr>
          <a:xfrm>
            <a:off x="390747" y="1036171"/>
            <a:ext cx="2160000" cy="5740891"/>
            <a:chOff x="1315477" y="1061654"/>
            <a:chExt cx="2160000" cy="5740891"/>
          </a:xfrm>
        </p:grpSpPr>
        <p:cxnSp>
          <p:nvCxnSpPr>
            <p:cNvPr id="12" name="Straight Arrow Connector 86">
              <a:extLst>
                <a:ext uri="{FF2B5EF4-FFF2-40B4-BE49-F238E27FC236}">
                  <a16:creationId xmlns:a16="http://schemas.microsoft.com/office/drawing/2014/main" id="{8657F8A5-5A7B-3C4A-984C-D27FF76FD123}"/>
                </a:ext>
              </a:extLst>
            </p:cNvPr>
            <p:cNvCxnSpPr>
              <a:cxnSpLocks/>
              <a:stCxn id="48" idx="2"/>
              <a:endCxn id="36" idx="0"/>
            </p:cNvCxnSpPr>
            <p:nvPr/>
          </p:nvCxnSpPr>
          <p:spPr bwMode="auto">
            <a:xfrm>
              <a:off x="2395477" y="3582538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Rectangle 46">
              <a:extLst>
                <a:ext uri="{FF2B5EF4-FFF2-40B4-BE49-F238E27FC236}">
                  <a16:creationId xmlns:a16="http://schemas.microsoft.com/office/drawing/2014/main" id="{A1B05E46-7240-9A4B-9998-7AE5D367D329}"/>
                </a:ext>
              </a:extLst>
            </p:cNvPr>
            <p:cNvSpPr/>
            <p:nvPr/>
          </p:nvSpPr>
          <p:spPr bwMode="auto">
            <a:xfrm>
              <a:off x="1315477" y="1061654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latin typeface="Helvetica Neue" charset="0"/>
                </a:rPr>
                <a:t>System Specifications</a:t>
              </a:r>
            </a:p>
          </p:txBody>
        </p:sp>
        <p:sp>
          <p:nvSpPr>
            <p:cNvPr id="46" name="Rectangle 46">
              <a:extLst>
                <a:ext uri="{FF2B5EF4-FFF2-40B4-BE49-F238E27FC236}">
                  <a16:creationId xmlns:a16="http://schemas.microsoft.com/office/drawing/2014/main" id="{C6F955B7-AE4E-8543-82D3-FFC97559B5F9}"/>
                </a:ext>
              </a:extLst>
            </p:cNvPr>
            <p:cNvSpPr/>
            <p:nvPr/>
          </p:nvSpPr>
          <p:spPr bwMode="auto">
            <a:xfrm>
              <a:off x="1315477" y="2142096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kern="0" dirty="0">
                  <a:latin typeface="Helvetica Neue" charset="0"/>
                </a:rPr>
                <a:t>Functional  Design</a:t>
              </a:r>
              <a:endParaRPr lang="en-US" sz="1400" kern="0" dirty="0">
                <a:latin typeface="Helvetica Neue" charset="0"/>
              </a:endParaRPr>
            </a:p>
          </p:txBody>
        </p:sp>
        <p:sp>
          <p:nvSpPr>
            <p:cNvPr id="47" name="Rectangle 47">
              <a:extLst>
                <a:ext uri="{FF2B5EF4-FFF2-40B4-BE49-F238E27FC236}">
                  <a16:creationId xmlns:a16="http://schemas.microsoft.com/office/drawing/2014/main" id="{E9738C2C-217D-2E4E-B7FB-0794E1912DEA}"/>
                </a:ext>
              </a:extLst>
            </p:cNvPr>
            <p:cNvSpPr/>
            <p:nvPr/>
          </p:nvSpPr>
          <p:spPr bwMode="auto">
            <a:xfrm>
              <a:off x="1315477" y="2682317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>
                  <a:solidFill>
                    <a:srgbClr val="C00000"/>
                  </a:solidFill>
                  <a:latin typeface="Helvetica Neue" charset="0"/>
                </a:rPr>
                <a:t>Logic Synthesis</a:t>
              </a: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333EE369-DE54-7D41-8411-2CD89A932538}"/>
                </a:ext>
              </a:extLst>
            </p:cNvPr>
            <p:cNvSpPr/>
            <p:nvPr/>
          </p:nvSpPr>
          <p:spPr bwMode="auto">
            <a:xfrm>
              <a:off x="1315477" y="3222538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Tech Mapping</a:t>
              </a:r>
            </a:p>
          </p:txBody>
        </p:sp>
        <p:cxnSp>
          <p:nvCxnSpPr>
            <p:cNvPr id="49" name="Straight Arrow Connector 57">
              <a:extLst>
                <a:ext uri="{FF2B5EF4-FFF2-40B4-BE49-F238E27FC236}">
                  <a16:creationId xmlns:a16="http://schemas.microsoft.com/office/drawing/2014/main" id="{4A1A9D42-D918-E04E-8674-175CA82A9C38}"/>
                </a:ext>
              </a:extLst>
            </p:cNvPr>
            <p:cNvCxnSpPr>
              <a:cxnSpLocks noChangeShapeType="1"/>
              <a:stCxn id="46" idx="2"/>
              <a:endCxn id="47" idx="0"/>
            </p:cNvCxnSpPr>
            <p:nvPr/>
          </p:nvCxnSpPr>
          <p:spPr bwMode="auto">
            <a:xfrm>
              <a:off x="2395477" y="2502096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Arrow Connector 62">
              <a:extLst>
                <a:ext uri="{FF2B5EF4-FFF2-40B4-BE49-F238E27FC236}">
                  <a16:creationId xmlns:a16="http://schemas.microsoft.com/office/drawing/2014/main" id="{40CC6565-6A62-2747-B52D-79FEB67A6CE7}"/>
                </a:ext>
              </a:extLst>
            </p:cNvPr>
            <p:cNvCxnSpPr>
              <a:cxnSpLocks noChangeShapeType="1"/>
              <a:stCxn id="47" idx="2"/>
              <a:endCxn id="48" idx="0"/>
            </p:cNvCxnSpPr>
            <p:nvPr/>
          </p:nvCxnSpPr>
          <p:spPr bwMode="auto">
            <a:xfrm>
              <a:off x="2395477" y="3042317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62">
              <a:extLst>
                <a:ext uri="{FF2B5EF4-FFF2-40B4-BE49-F238E27FC236}">
                  <a16:creationId xmlns:a16="http://schemas.microsoft.com/office/drawing/2014/main" id="{D8C4DAE4-651C-5E4C-8946-CF375EA9D9C8}"/>
                </a:ext>
              </a:extLst>
            </p:cNvPr>
            <p:cNvCxnSpPr>
              <a:cxnSpLocks noChangeShapeType="1"/>
              <a:stCxn id="22" idx="2"/>
              <a:endCxn id="46" idx="0"/>
            </p:cNvCxnSpPr>
            <p:nvPr/>
          </p:nvCxnSpPr>
          <p:spPr bwMode="auto">
            <a:xfrm>
              <a:off x="2395477" y="1961875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4B4E426C-AA05-6940-97F7-AA21597FFA83}"/>
                </a:ext>
              </a:extLst>
            </p:cNvPr>
            <p:cNvSpPr/>
            <p:nvPr/>
          </p:nvSpPr>
          <p:spPr bwMode="auto">
            <a:xfrm>
              <a:off x="1315477" y="3762759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Physical</a:t>
              </a:r>
              <a:r>
                <a:rPr kumimoji="0" lang="zh-CN" alt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Design</a:t>
              </a:r>
              <a:endParaRPr kumimoji="0" lang="en-US" sz="1400" kern="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7" name="Rectangle 67">
              <a:extLst>
                <a:ext uri="{FF2B5EF4-FFF2-40B4-BE49-F238E27FC236}">
                  <a16:creationId xmlns:a16="http://schemas.microsoft.com/office/drawing/2014/main" id="{1184810B-619A-3345-9DE8-5E4AFB1173E0}"/>
                </a:ext>
              </a:extLst>
            </p:cNvPr>
            <p:cNvSpPr/>
            <p:nvPr/>
          </p:nvSpPr>
          <p:spPr bwMode="auto">
            <a:xfrm>
              <a:off x="1315477" y="4302980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Physical Verification</a:t>
              </a:r>
            </a:p>
          </p:txBody>
        </p:sp>
        <p:cxnSp>
          <p:nvCxnSpPr>
            <p:cNvPr id="38" name="Straight Arrow Connector 70">
              <a:extLst>
                <a:ext uri="{FF2B5EF4-FFF2-40B4-BE49-F238E27FC236}">
                  <a16:creationId xmlns:a16="http://schemas.microsoft.com/office/drawing/2014/main" id="{ED70CABB-7E07-3848-A055-55E7C73603DB}"/>
                </a:ext>
              </a:extLst>
            </p:cNvPr>
            <p:cNvCxnSpPr>
              <a:cxnSpLocks noChangeShapeType="1"/>
              <a:stCxn id="36" idx="2"/>
              <a:endCxn id="37" idx="0"/>
            </p:cNvCxnSpPr>
            <p:nvPr/>
          </p:nvCxnSpPr>
          <p:spPr bwMode="auto">
            <a:xfrm>
              <a:off x="2395477" y="4122759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Straight Arrow Connector 192">
              <a:extLst>
                <a:ext uri="{FF2B5EF4-FFF2-40B4-BE49-F238E27FC236}">
                  <a16:creationId xmlns:a16="http://schemas.microsoft.com/office/drawing/2014/main" id="{8469FE79-EEBF-A24B-918A-FAAE076D1A3D}"/>
                </a:ext>
              </a:extLst>
            </p:cNvPr>
            <p:cNvCxnSpPr>
              <a:cxnSpLocks/>
              <a:stCxn id="37" idx="2"/>
              <a:endCxn id="40" idx="0"/>
            </p:cNvCxnSpPr>
            <p:nvPr/>
          </p:nvCxnSpPr>
          <p:spPr bwMode="auto">
            <a:xfrm>
              <a:off x="2395477" y="4662980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Rectangle 84">
              <a:extLst>
                <a:ext uri="{FF2B5EF4-FFF2-40B4-BE49-F238E27FC236}">
                  <a16:creationId xmlns:a16="http://schemas.microsoft.com/office/drawing/2014/main" id="{EE055F24-115D-E24F-AD70-A9ADCE50F1D6}"/>
                </a:ext>
              </a:extLst>
            </p:cNvPr>
            <p:cNvSpPr/>
            <p:nvPr/>
          </p:nvSpPr>
          <p:spPr bwMode="auto">
            <a:xfrm>
              <a:off x="1315477" y="4843201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Sign Off</a:t>
              </a:r>
            </a:p>
          </p:txBody>
        </p:sp>
        <p:sp>
          <p:nvSpPr>
            <p:cNvPr id="41" name="Rectangle 84">
              <a:extLst>
                <a:ext uri="{FF2B5EF4-FFF2-40B4-BE49-F238E27FC236}">
                  <a16:creationId xmlns:a16="http://schemas.microsoft.com/office/drawing/2014/main" id="{21EB6046-AD03-2D42-AD52-C0BE569E2A81}"/>
                </a:ext>
              </a:extLst>
            </p:cNvPr>
            <p:cNvSpPr/>
            <p:nvPr/>
          </p:nvSpPr>
          <p:spPr bwMode="auto">
            <a:xfrm>
              <a:off x="1315477" y="5383422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kern="0" dirty="0">
                  <a:latin typeface="Helvetica Neue" charset="0"/>
                </a:rPr>
                <a:t>Layout Processing</a:t>
              </a:r>
            </a:p>
          </p:txBody>
        </p:sp>
        <p:sp>
          <p:nvSpPr>
            <p:cNvPr id="42" name="Rectangle 76">
              <a:extLst>
                <a:ext uri="{FF2B5EF4-FFF2-40B4-BE49-F238E27FC236}">
                  <a16:creationId xmlns:a16="http://schemas.microsoft.com/office/drawing/2014/main" id="{17A16E1F-7617-3B42-968F-CE037DC767A1}"/>
                </a:ext>
              </a:extLst>
            </p:cNvPr>
            <p:cNvSpPr/>
            <p:nvPr/>
          </p:nvSpPr>
          <p:spPr bwMode="auto">
            <a:xfrm>
              <a:off x="1315477" y="5923641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Fabrication</a:t>
              </a:r>
            </a:p>
          </p:txBody>
        </p:sp>
        <p:cxnSp>
          <p:nvCxnSpPr>
            <p:cNvPr id="43" name="Straight Arrow Connector 192">
              <a:extLst>
                <a:ext uri="{FF2B5EF4-FFF2-40B4-BE49-F238E27FC236}">
                  <a16:creationId xmlns:a16="http://schemas.microsoft.com/office/drawing/2014/main" id="{6EFFCA22-F70C-6A42-98C6-CF3FBA309348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 bwMode="auto">
            <a:xfrm>
              <a:off x="2395477" y="5203201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Arrow Connector 192">
              <a:extLst>
                <a:ext uri="{FF2B5EF4-FFF2-40B4-BE49-F238E27FC236}">
                  <a16:creationId xmlns:a16="http://schemas.microsoft.com/office/drawing/2014/main" id="{9845BF93-8254-DB4A-9309-34786298E0D1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 bwMode="auto">
            <a:xfrm>
              <a:off x="2395477" y="5743422"/>
              <a:ext cx="0" cy="18021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46">
              <a:extLst>
                <a:ext uri="{FF2B5EF4-FFF2-40B4-BE49-F238E27FC236}">
                  <a16:creationId xmlns:a16="http://schemas.microsoft.com/office/drawing/2014/main" id="{00255FA1-9D90-9147-9D81-9CC328E8FD2B}"/>
                </a:ext>
              </a:extLst>
            </p:cNvPr>
            <p:cNvSpPr/>
            <p:nvPr/>
          </p:nvSpPr>
          <p:spPr bwMode="auto">
            <a:xfrm>
              <a:off x="1315477" y="1601875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400" kern="0" dirty="0">
                  <a:latin typeface="Helvetica Neue" charset="0"/>
                </a:rPr>
                <a:t>Architectural Design</a:t>
              </a:r>
            </a:p>
          </p:txBody>
        </p:sp>
        <p:cxnSp>
          <p:nvCxnSpPr>
            <p:cNvPr id="23" name="Straight Arrow Connector 62">
              <a:extLst>
                <a:ext uri="{FF2B5EF4-FFF2-40B4-BE49-F238E27FC236}">
                  <a16:creationId xmlns:a16="http://schemas.microsoft.com/office/drawing/2014/main" id="{C169DDE5-0D5B-3E48-A76E-341F412FA532}"/>
                </a:ext>
              </a:extLst>
            </p:cNvPr>
            <p:cNvCxnSpPr>
              <a:cxnSpLocks noChangeShapeType="1"/>
              <a:stCxn id="16" idx="2"/>
              <a:endCxn id="22" idx="0"/>
            </p:cNvCxnSpPr>
            <p:nvPr/>
          </p:nvCxnSpPr>
          <p:spPr bwMode="auto">
            <a:xfrm>
              <a:off x="2395477" y="1421654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" name="Rectangle 76">
              <a:extLst>
                <a:ext uri="{FF2B5EF4-FFF2-40B4-BE49-F238E27FC236}">
                  <a16:creationId xmlns:a16="http://schemas.microsoft.com/office/drawing/2014/main" id="{9AA7A725-AB8E-4045-AC2F-EA39669A63A2}"/>
                </a:ext>
              </a:extLst>
            </p:cNvPr>
            <p:cNvSpPr/>
            <p:nvPr/>
          </p:nvSpPr>
          <p:spPr bwMode="auto">
            <a:xfrm>
              <a:off x="1315477" y="6442545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Package and Test</a:t>
              </a:r>
            </a:p>
          </p:txBody>
        </p:sp>
        <p:cxnSp>
          <p:nvCxnSpPr>
            <p:cNvPr id="75" name="Straight Arrow Connector 192">
              <a:extLst>
                <a:ext uri="{FF2B5EF4-FFF2-40B4-BE49-F238E27FC236}">
                  <a16:creationId xmlns:a16="http://schemas.microsoft.com/office/drawing/2014/main" id="{2A1F93FD-FB2B-E14D-9778-B24F6A576D3E}"/>
                </a:ext>
              </a:extLst>
            </p:cNvPr>
            <p:cNvCxnSpPr>
              <a:cxnSpLocks/>
              <a:stCxn id="42" idx="2"/>
              <a:endCxn id="74" idx="0"/>
            </p:cNvCxnSpPr>
            <p:nvPr/>
          </p:nvCxnSpPr>
          <p:spPr bwMode="auto">
            <a:xfrm>
              <a:off x="2395477" y="6283641"/>
              <a:ext cx="0" cy="158904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BDE42214-7D93-4EE2-8523-F7955B59E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387" y="1007392"/>
            <a:ext cx="4024481" cy="2421607"/>
          </a:xfrm>
          <a:prstGeom prst="rect">
            <a:avLst/>
          </a:prstGeom>
        </p:spPr>
      </p:pic>
      <p:sp>
        <p:nvSpPr>
          <p:cNvPr id="104" name="Text Box 4">
            <a:extLst>
              <a:ext uri="{FF2B5EF4-FFF2-40B4-BE49-F238E27FC236}">
                <a16:creationId xmlns:a16="http://schemas.microsoft.com/office/drawing/2014/main" id="{8607B0D6-4441-4467-AFFA-B5EC768B6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4429" y="3544208"/>
            <a:ext cx="92845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altLang="zh-CN" sz="1200" b="1" u="sng" dirty="0" err="1">
                <a:solidFill>
                  <a:schemeClr val="tx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abcd</a:t>
            </a:r>
            <a:r>
              <a:rPr lang="en-US" altLang="zh-CN" sz="1200" b="1" u="sng" dirty="0">
                <a:solidFill>
                  <a:schemeClr val="tx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f</a:t>
            </a:r>
            <a:endParaRPr lang="en-US" altLang="zh-CN" sz="1200" b="1" dirty="0">
              <a:solidFill>
                <a:schemeClr val="tx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algn="r">
              <a:spcBef>
                <a:spcPct val="0"/>
              </a:spcBef>
            </a:pPr>
            <a:r>
              <a:rPr lang="en-US" altLang="zh-CN" sz="1200" b="1" dirty="0">
                <a:solidFill>
                  <a:schemeClr val="tx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0 0000 0</a:t>
            </a:r>
          </a:p>
          <a:p>
            <a:pPr algn="r">
              <a:spcBef>
                <a:spcPct val="0"/>
              </a:spcBef>
            </a:pPr>
            <a:r>
              <a:rPr lang="en-US" altLang="zh-CN" sz="1200" b="1" dirty="0">
                <a:solidFill>
                  <a:schemeClr val="tx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1 0001 1</a:t>
            </a:r>
          </a:p>
          <a:p>
            <a:pPr algn="r">
              <a:spcBef>
                <a:spcPct val="0"/>
              </a:spcBef>
            </a:pPr>
            <a:r>
              <a:rPr lang="en-US" altLang="zh-CN" sz="1200" b="1" dirty="0">
                <a:solidFill>
                  <a:schemeClr val="tx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2 0010 0</a:t>
            </a:r>
          </a:p>
          <a:p>
            <a:pPr algn="r">
              <a:spcBef>
                <a:spcPct val="0"/>
              </a:spcBef>
            </a:pPr>
            <a:r>
              <a:rPr lang="en-US" altLang="zh-CN" sz="1200" b="1" dirty="0">
                <a:solidFill>
                  <a:schemeClr val="tx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3 0011 1</a:t>
            </a:r>
          </a:p>
          <a:p>
            <a:pPr algn="r">
              <a:spcBef>
                <a:spcPct val="0"/>
              </a:spcBef>
            </a:pPr>
            <a:r>
              <a:rPr lang="en-US" altLang="zh-CN" sz="1200" b="1" dirty="0">
                <a:solidFill>
                  <a:schemeClr val="tx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4 0100 0</a:t>
            </a:r>
          </a:p>
          <a:p>
            <a:pPr algn="r">
              <a:spcBef>
                <a:spcPct val="0"/>
              </a:spcBef>
            </a:pPr>
            <a:r>
              <a:rPr lang="en-US" altLang="zh-CN" sz="1200" b="1" dirty="0">
                <a:solidFill>
                  <a:schemeClr val="tx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5 0101 1</a:t>
            </a:r>
          </a:p>
          <a:p>
            <a:pPr algn="r">
              <a:spcBef>
                <a:spcPct val="0"/>
              </a:spcBef>
            </a:pPr>
            <a:r>
              <a:rPr lang="en-US" altLang="zh-CN" sz="1200" b="1" dirty="0">
                <a:solidFill>
                  <a:schemeClr val="tx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6 0110 0</a:t>
            </a:r>
          </a:p>
          <a:p>
            <a:pPr algn="r">
              <a:spcBef>
                <a:spcPct val="0"/>
              </a:spcBef>
            </a:pPr>
            <a:r>
              <a:rPr lang="en-US" altLang="zh-CN" sz="1200" b="1" dirty="0">
                <a:solidFill>
                  <a:schemeClr val="tx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7 0111 0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74BC1E1E-B811-403D-AE43-CB0D74500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47" y="3531872"/>
            <a:ext cx="2202649" cy="1826067"/>
          </a:xfrm>
          <a:prstGeom prst="rect">
            <a:avLst/>
          </a:prstGeom>
        </p:spPr>
      </p:pic>
      <p:sp>
        <p:nvSpPr>
          <p:cNvPr id="114" name="Rectangle 46">
            <a:extLst>
              <a:ext uri="{FF2B5EF4-FFF2-40B4-BE49-F238E27FC236}">
                <a16:creationId xmlns:a16="http://schemas.microsoft.com/office/drawing/2014/main" id="{7BB5291B-81AA-4483-8CA8-6FDCC0B2A7E1}"/>
              </a:ext>
            </a:extLst>
          </p:cNvPr>
          <p:cNvSpPr/>
          <p:nvPr/>
        </p:nvSpPr>
        <p:spPr bwMode="auto">
          <a:xfrm>
            <a:off x="4911101" y="5654083"/>
            <a:ext cx="133155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altLang="zh-CN" sz="1200" b="1" kern="0" dirty="0">
                <a:latin typeface="Helvetica Neue" charset="0"/>
              </a:rPr>
              <a:t>Logic Representation</a:t>
            </a:r>
          </a:p>
        </p:txBody>
      </p:sp>
      <p:sp>
        <p:nvSpPr>
          <p:cNvPr id="115" name="Rectangle 46">
            <a:extLst>
              <a:ext uri="{FF2B5EF4-FFF2-40B4-BE49-F238E27FC236}">
                <a16:creationId xmlns:a16="http://schemas.microsoft.com/office/drawing/2014/main" id="{5CE33903-F8D2-4EAD-84B9-8355FF39FFFE}"/>
              </a:ext>
            </a:extLst>
          </p:cNvPr>
          <p:cNvSpPr/>
          <p:nvPr/>
        </p:nvSpPr>
        <p:spPr bwMode="auto">
          <a:xfrm>
            <a:off x="6478415" y="5654083"/>
            <a:ext cx="1260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altLang="zh-CN" sz="1200" b="1" kern="0" dirty="0">
                <a:latin typeface="Helvetica Neue" charset="0"/>
              </a:rPr>
              <a:t>Logic Minimization</a:t>
            </a:r>
          </a:p>
        </p:txBody>
      </p:sp>
      <p:sp>
        <p:nvSpPr>
          <p:cNvPr id="116" name="Rectangle 46">
            <a:extLst>
              <a:ext uri="{FF2B5EF4-FFF2-40B4-BE49-F238E27FC236}">
                <a16:creationId xmlns:a16="http://schemas.microsoft.com/office/drawing/2014/main" id="{2C8A0088-495E-4977-A5FD-60A58F90E503}"/>
              </a:ext>
            </a:extLst>
          </p:cNvPr>
          <p:cNvSpPr/>
          <p:nvPr/>
        </p:nvSpPr>
        <p:spPr bwMode="auto">
          <a:xfrm>
            <a:off x="7974179" y="5654083"/>
            <a:ext cx="1260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altLang="zh-CN" sz="1200" b="1" kern="0" dirty="0">
                <a:latin typeface="Helvetica Neue" charset="0"/>
              </a:rPr>
              <a:t>Factored Forms</a:t>
            </a:r>
          </a:p>
        </p:txBody>
      </p:sp>
      <p:sp>
        <p:nvSpPr>
          <p:cNvPr id="117" name="Rectangle 46">
            <a:extLst>
              <a:ext uri="{FF2B5EF4-FFF2-40B4-BE49-F238E27FC236}">
                <a16:creationId xmlns:a16="http://schemas.microsoft.com/office/drawing/2014/main" id="{409EFD80-4838-4E89-AA0A-0677C53F6EDC}"/>
              </a:ext>
            </a:extLst>
          </p:cNvPr>
          <p:cNvSpPr/>
          <p:nvPr/>
        </p:nvSpPr>
        <p:spPr bwMode="auto">
          <a:xfrm>
            <a:off x="9469943" y="5654083"/>
            <a:ext cx="952733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altLang="zh-CN" sz="1200" b="1" kern="0" dirty="0">
                <a:latin typeface="Helvetica Neue" charset="0"/>
              </a:rPr>
              <a:t>Division</a:t>
            </a:r>
          </a:p>
        </p:txBody>
      </p:sp>
      <p:sp>
        <p:nvSpPr>
          <p:cNvPr id="118" name="Rectangle 46">
            <a:extLst>
              <a:ext uri="{FF2B5EF4-FFF2-40B4-BE49-F238E27FC236}">
                <a16:creationId xmlns:a16="http://schemas.microsoft.com/office/drawing/2014/main" id="{4FFBD992-83DF-4938-9E13-9B4EC6B50529}"/>
              </a:ext>
            </a:extLst>
          </p:cNvPr>
          <p:cNvSpPr/>
          <p:nvPr/>
        </p:nvSpPr>
        <p:spPr bwMode="auto">
          <a:xfrm>
            <a:off x="10658441" y="5654083"/>
            <a:ext cx="952733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altLang="zh-CN" sz="1200" b="1" kern="0" dirty="0">
                <a:latin typeface="Helvetica Neue" charset="0"/>
              </a:rPr>
              <a:t>Don’t Cares</a:t>
            </a:r>
          </a:p>
        </p:txBody>
      </p:sp>
      <p:sp>
        <p:nvSpPr>
          <p:cNvPr id="61" name="Rectangle 46">
            <a:extLst>
              <a:ext uri="{FF2B5EF4-FFF2-40B4-BE49-F238E27FC236}">
                <a16:creationId xmlns:a16="http://schemas.microsoft.com/office/drawing/2014/main" id="{E04B6067-97E5-4E19-997D-7E790DC10940}"/>
              </a:ext>
            </a:extLst>
          </p:cNvPr>
          <p:cNvSpPr/>
          <p:nvPr/>
        </p:nvSpPr>
        <p:spPr bwMode="auto">
          <a:xfrm>
            <a:off x="4911101" y="6286581"/>
            <a:ext cx="133155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altLang="zh-CN" sz="1200" b="1" kern="0" dirty="0">
                <a:latin typeface="Helvetica Neue" charset="0"/>
              </a:rPr>
              <a:t>Set ports</a:t>
            </a:r>
          </a:p>
        </p:txBody>
      </p:sp>
      <p:sp>
        <p:nvSpPr>
          <p:cNvPr id="62" name="Rectangle 46">
            <a:extLst>
              <a:ext uri="{FF2B5EF4-FFF2-40B4-BE49-F238E27FC236}">
                <a16:creationId xmlns:a16="http://schemas.microsoft.com/office/drawing/2014/main" id="{1664C6D1-8805-4FBF-89CC-DF085F8960F8}"/>
              </a:ext>
            </a:extLst>
          </p:cNvPr>
          <p:cNvSpPr/>
          <p:nvPr/>
        </p:nvSpPr>
        <p:spPr bwMode="auto">
          <a:xfrm>
            <a:off x="6478415" y="6286581"/>
            <a:ext cx="1260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altLang="zh-CN" sz="1200" b="1" kern="0" dirty="0">
                <a:latin typeface="Helvetica Neue" charset="0"/>
              </a:rPr>
              <a:t>Set regs</a:t>
            </a:r>
          </a:p>
        </p:txBody>
      </p:sp>
      <p:sp>
        <p:nvSpPr>
          <p:cNvPr id="63" name="Rectangle 46">
            <a:extLst>
              <a:ext uri="{FF2B5EF4-FFF2-40B4-BE49-F238E27FC236}">
                <a16:creationId xmlns:a16="http://schemas.microsoft.com/office/drawing/2014/main" id="{C00D3368-20A3-4A5D-B2BA-24C35A49F9AC}"/>
              </a:ext>
            </a:extLst>
          </p:cNvPr>
          <p:cNvSpPr/>
          <p:nvPr/>
        </p:nvSpPr>
        <p:spPr bwMode="auto">
          <a:xfrm>
            <a:off x="7974179" y="6286581"/>
            <a:ext cx="1260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altLang="zh-CN" sz="1200" b="1" kern="0" dirty="0">
                <a:latin typeface="Helvetica Neue" charset="0"/>
              </a:rPr>
              <a:t>Read </a:t>
            </a:r>
            <a:r>
              <a:rPr lang="en-US" altLang="zh-CN" sz="1200" b="1" kern="0" dirty="0" err="1">
                <a:latin typeface="Helvetica Neue" charset="0"/>
              </a:rPr>
              <a:t>sdc</a:t>
            </a:r>
            <a:endParaRPr lang="en-US" altLang="zh-CN" sz="1200" b="1" kern="0" dirty="0">
              <a:latin typeface="Helvetica Neue" charset="0"/>
            </a:endParaRPr>
          </a:p>
        </p:txBody>
      </p:sp>
      <p:sp>
        <p:nvSpPr>
          <p:cNvPr id="64" name="Rectangle 46">
            <a:extLst>
              <a:ext uri="{FF2B5EF4-FFF2-40B4-BE49-F238E27FC236}">
                <a16:creationId xmlns:a16="http://schemas.microsoft.com/office/drawing/2014/main" id="{AD8C097D-D7B2-4707-A569-895C2ECE6E15}"/>
              </a:ext>
            </a:extLst>
          </p:cNvPr>
          <p:cNvSpPr/>
          <p:nvPr/>
        </p:nvSpPr>
        <p:spPr bwMode="auto">
          <a:xfrm>
            <a:off x="9469943" y="6286581"/>
            <a:ext cx="952733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altLang="zh-CN" sz="1200" b="1" kern="0" dirty="0">
                <a:latin typeface="Helvetica Neue" charset="0"/>
              </a:rPr>
              <a:t>Create clock</a:t>
            </a:r>
          </a:p>
        </p:txBody>
      </p:sp>
      <p:sp>
        <p:nvSpPr>
          <p:cNvPr id="65" name="Rectangle 46">
            <a:extLst>
              <a:ext uri="{FF2B5EF4-FFF2-40B4-BE49-F238E27FC236}">
                <a16:creationId xmlns:a16="http://schemas.microsoft.com/office/drawing/2014/main" id="{44078E56-4438-4C32-9C1C-2C68B8FEEE1C}"/>
              </a:ext>
            </a:extLst>
          </p:cNvPr>
          <p:cNvSpPr/>
          <p:nvPr/>
        </p:nvSpPr>
        <p:spPr bwMode="auto">
          <a:xfrm>
            <a:off x="10658441" y="6286581"/>
            <a:ext cx="952733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altLang="zh-CN" sz="1200" b="1" kern="0" dirty="0">
                <a:latin typeface="Helvetica Neue" charset="0"/>
              </a:rPr>
              <a:t>Set area</a:t>
            </a:r>
          </a:p>
          <a:p>
            <a:pPr algn="ctr">
              <a:defRPr/>
            </a:pPr>
            <a:r>
              <a:rPr lang="en-US" altLang="zh-CN" sz="1200" b="1" kern="0" dirty="0">
                <a:latin typeface="Helvetica Neue" charset="0"/>
              </a:rPr>
              <a:t>…</a:t>
            </a:r>
          </a:p>
        </p:txBody>
      </p:sp>
      <p:sp>
        <p:nvSpPr>
          <p:cNvPr id="66" name="Rectangle 46">
            <a:extLst>
              <a:ext uri="{FF2B5EF4-FFF2-40B4-BE49-F238E27FC236}">
                <a16:creationId xmlns:a16="http://schemas.microsoft.com/office/drawing/2014/main" id="{2AB2A686-B677-4B3F-A89F-F6C52B330761}"/>
              </a:ext>
            </a:extLst>
          </p:cNvPr>
          <p:cNvSpPr/>
          <p:nvPr/>
        </p:nvSpPr>
        <p:spPr bwMode="auto">
          <a:xfrm>
            <a:off x="2986807" y="1427867"/>
            <a:ext cx="1440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sz="1200" b="1" kern="0" dirty="0">
                <a:latin typeface="Helvetica Neue" charset="0"/>
              </a:rPr>
              <a:t>Compilation</a:t>
            </a:r>
            <a:endParaRPr lang="en-US" altLang="zh-CN" sz="1200" b="1" kern="0" dirty="0">
              <a:latin typeface="Helvetica Neue" charset="0"/>
            </a:endParaRPr>
          </a:p>
        </p:txBody>
      </p:sp>
      <p:sp>
        <p:nvSpPr>
          <p:cNvPr id="67" name="Rectangle 46">
            <a:extLst>
              <a:ext uri="{FF2B5EF4-FFF2-40B4-BE49-F238E27FC236}">
                <a16:creationId xmlns:a16="http://schemas.microsoft.com/office/drawing/2014/main" id="{D752749E-1EE7-4205-BCC6-27740622E952}"/>
              </a:ext>
            </a:extLst>
          </p:cNvPr>
          <p:cNvSpPr/>
          <p:nvPr/>
        </p:nvSpPr>
        <p:spPr bwMode="auto">
          <a:xfrm>
            <a:off x="2995819" y="3101628"/>
            <a:ext cx="1440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sz="1200" b="1" kern="0">
                <a:latin typeface="Helvetica Neue" charset="0"/>
              </a:rPr>
              <a:t>Library Definition</a:t>
            </a:r>
            <a:endParaRPr lang="en-US" altLang="zh-CN" sz="1200" b="1" kern="0" dirty="0">
              <a:latin typeface="Helvetica Neue" charset="0"/>
            </a:endParaRPr>
          </a:p>
        </p:txBody>
      </p:sp>
      <p:sp>
        <p:nvSpPr>
          <p:cNvPr id="69" name="Rectangle 46">
            <a:extLst>
              <a:ext uri="{FF2B5EF4-FFF2-40B4-BE49-F238E27FC236}">
                <a16:creationId xmlns:a16="http://schemas.microsoft.com/office/drawing/2014/main" id="{F7127B51-18B4-442E-AC35-F63D1495E5E6}"/>
              </a:ext>
            </a:extLst>
          </p:cNvPr>
          <p:cNvSpPr/>
          <p:nvPr/>
        </p:nvSpPr>
        <p:spPr bwMode="auto">
          <a:xfrm>
            <a:off x="2995819" y="4010658"/>
            <a:ext cx="1440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sz="1200" b="1" kern="0" dirty="0">
                <a:latin typeface="Helvetica Neue" charset="0"/>
              </a:rPr>
              <a:t>Elaboration</a:t>
            </a:r>
            <a:endParaRPr lang="en-US" altLang="zh-CN" sz="1200" b="1" kern="0" dirty="0">
              <a:latin typeface="Helvetica Neue" charset="0"/>
            </a:endParaRPr>
          </a:p>
        </p:txBody>
      </p:sp>
      <p:sp>
        <p:nvSpPr>
          <p:cNvPr id="72" name="Rectangle 46">
            <a:extLst>
              <a:ext uri="{FF2B5EF4-FFF2-40B4-BE49-F238E27FC236}">
                <a16:creationId xmlns:a16="http://schemas.microsoft.com/office/drawing/2014/main" id="{446297F3-521C-4E4A-9C38-A15678D1E40D}"/>
              </a:ext>
            </a:extLst>
          </p:cNvPr>
          <p:cNvSpPr/>
          <p:nvPr/>
        </p:nvSpPr>
        <p:spPr bwMode="auto">
          <a:xfrm>
            <a:off x="2995819" y="4746085"/>
            <a:ext cx="1440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sz="1200" b="1" kern="0" dirty="0">
                <a:latin typeface="Helvetica Neue" charset="0"/>
              </a:rPr>
              <a:t>Binding</a:t>
            </a:r>
            <a:endParaRPr lang="en-US" altLang="zh-CN" sz="1200" b="1" kern="0" dirty="0">
              <a:latin typeface="Helvetica Neue" charset="0"/>
            </a:endParaRPr>
          </a:p>
        </p:txBody>
      </p:sp>
      <p:sp>
        <p:nvSpPr>
          <p:cNvPr id="73" name="Rectangle 46">
            <a:extLst>
              <a:ext uri="{FF2B5EF4-FFF2-40B4-BE49-F238E27FC236}">
                <a16:creationId xmlns:a16="http://schemas.microsoft.com/office/drawing/2014/main" id="{76B25864-FABE-48D6-A991-54FB0AF9C7F4}"/>
              </a:ext>
            </a:extLst>
          </p:cNvPr>
          <p:cNvSpPr/>
          <p:nvPr/>
        </p:nvSpPr>
        <p:spPr bwMode="auto">
          <a:xfrm>
            <a:off x="2995819" y="5659973"/>
            <a:ext cx="1440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sz="1200" b="1" kern="0" dirty="0">
                <a:latin typeface="Helvetica Neue" charset="0"/>
              </a:rPr>
              <a:t>Logic Optimization</a:t>
            </a:r>
            <a:endParaRPr lang="en-US" altLang="zh-CN" sz="1200" b="1" kern="0" dirty="0">
              <a:latin typeface="Helvetica Neue" charset="0"/>
            </a:endParaRPr>
          </a:p>
        </p:txBody>
      </p:sp>
      <p:sp>
        <p:nvSpPr>
          <p:cNvPr id="76" name="Rectangle 46">
            <a:extLst>
              <a:ext uri="{FF2B5EF4-FFF2-40B4-BE49-F238E27FC236}">
                <a16:creationId xmlns:a16="http://schemas.microsoft.com/office/drawing/2014/main" id="{1D390B7A-2D53-42AC-86FE-43CFDA9180D2}"/>
              </a:ext>
            </a:extLst>
          </p:cNvPr>
          <p:cNvSpPr/>
          <p:nvPr/>
        </p:nvSpPr>
        <p:spPr bwMode="auto">
          <a:xfrm>
            <a:off x="2995819" y="6284738"/>
            <a:ext cx="1440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sz="1200" b="1" kern="0" dirty="0">
                <a:latin typeface="Helvetica Neue" charset="0"/>
              </a:rPr>
              <a:t>Constraint</a:t>
            </a:r>
            <a:endParaRPr lang="en-US" altLang="zh-CN" sz="1200" b="1" kern="0" dirty="0">
              <a:latin typeface="Helvetica Neue" charset="0"/>
            </a:endParaRPr>
          </a:p>
        </p:txBody>
      </p:sp>
      <p:cxnSp>
        <p:nvCxnSpPr>
          <p:cNvPr id="79" name="Elbow Connector 131">
            <a:extLst>
              <a:ext uri="{FF2B5EF4-FFF2-40B4-BE49-F238E27FC236}">
                <a16:creationId xmlns:a16="http://schemas.microsoft.com/office/drawing/2014/main" id="{8AD6F6EC-1242-4025-BE69-05159F05246E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 bwMode="auto">
          <a:xfrm>
            <a:off x="3706807" y="1823867"/>
            <a:ext cx="9012" cy="1277761"/>
          </a:xfrm>
          <a:prstGeom prst="straightConnector1">
            <a:avLst/>
          </a:prstGeom>
          <a:noFill/>
          <a:ln w="9525" algn="ctr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Elbow Connector 131">
            <a:extLst>
              <a:ext uri="{FF2B5EF4-FFF2-40B4-BE49-F238E27FC236}">
                <a16:creationId xmlns:a16="http://schemas.microsoft.com/office/drawing/2014/main" id="{1093239A-EB5F-4C52-BAB5-2DBC271F4C15}"/>
              </a:ext>
            </a:extLst>
          </p:cNvPr>
          <p:cNvCxnSpPr>
            <a:cxnSpLocks/>
            <a:stCxn id="67" idx="2"/>
            <a:endCxn id="69" idx="0"/>
          </p:cNvCxnSpPr>
          <p:nvPr/>
        </p:nvCxnSpPr>
        <p:spPr bwMode="auto">
          <a:xfrm>
            <a:off x="3715819" y="3497628"/>
            <a:ext cx="0" cy="513030"/>
          </a:xfrm>
          <a:prstGeom prst="straightConnector1">
            <a:avLst/>
          </a:prstGeom>
          <a:noFill/>
          <a:ln w="9525" algn="ctr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Elbow Connector 131">
            <a:extLst>
              <a:ext uri="{FF2B5EF4-FFF2-40B4-BE49-F238E27FC236}">
                <a16:creationId xmlns:a16="http://schemas.microsoft.com/office/drawing/2014/main" id="{1A565CDB-1369-4CAA-95EE-43D3A55D05E0}"/>
              </a:ext>
            </a:extLst>
          </p:cNvPr>
          <p:cNvCxnSpPr>
            <a:cxnSpLocks/>
            <a:stCxn id="69" idx="2"/>
            <a:endCxn id="72" idx="0"/>
          </p:cNvCxnSpPr>
          <p:nvPr/>
        </p:nvCxnSpPr>
        <p:spPr bwMode="auto">
          <a:xfrm>
            <a:off x="3715819" y="4406658"/>
            <a:ext cx="0" cy="339427"/>
          </a:xfrm>
          <a:prstGeom prst="straightConnector1">
            <a:avLst/>
          </a:prstGeom>
          <a:noFill/>
          <a:ln w="9525" algn="ctr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Elbow Connector 131">
            <a:extLst>
              <a:ext uri="{FF2B5EF4-FFF2-40B4-BE49-F238E27FC236}">
                <a16:creationId xmlns:a16="http://schemas.microsoft.com/office/drawing/2014/main" id="{A8DFE0CF-08E0-4360-B6EB-27A41B7E51EC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 bwMode="auto">
          <a:xfrm>
            <a:off x="3715819" y="5142085"/>
            <a:ext cx="0" cy="517888"/>
          </a:xfrm>
          <a:prstGeom prst="straightConnector1">
            <a:avLst/>
          </a:prstGeom>
          <a:noFill/>
          <a:ln w="9525" algn="ctr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" name="Elbow Connector 131">
            <a:extLst>
              <a:ext uri="{FF2B5EF4-FFF2-40B4-BE49-F238E27FC236}">
                <a16:creationId xmlns:a16="http://schemas.microsoft.com/office/drawing/2014/main" id="{F5E5375A-BB3F-40D4-8568-0BAE48560BFA}"/>
              </a:ext>
            </a:extLst>
          </p:cNvPr>
          <p:cNvCxnSpPr>
            <a:cxnSpLocks/>
            <a:stCxn id="73" idx="2"/>
            <a:endCxn id="76" idx="0"/>
          </p:cNvCxnSpPr>
          <p:nvPr/>
        </p:nvCxnSpPr>
        <p:spPr bwMode="auto">
          <a:xfrm>
            <a:off x="3715819" y="6055973"/>
            <a:ext cx="0" cy="228765"/>
          </a:xfrm>
          <a:prstGeom prst="straightConnector1">
            <a:avLst/>
          </a:prstGeom>
          <a:noFill/>
          <a:ln w="9525" algn="ctr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CAE7B23-59B9-47A5-A03E-36EE297F0687}"/>
              </a:ext>
            </a:extLst>
          </p:cNvPr>
          <p:cNvGrpSpPr/>
          <p:nvPr/>
        </p:nvGrpSpPr>
        <p:grpSpPr>
          <a:xfrm>
            <a:off x="5017038" y="981710"/>
            <a:ext cx="2462367" cy="1920343"/>
            <a:chOff x="5171209" y="981710"/>
            <a:chExt cx="2462367" cy="1920343"/>
          </a:xfrm>
        </p:grpSpPr>
        <p:sp>
          <p:nvSpPr>
            <p:cNvPr id="70" name="Text Box 4">
              <a:extLst>
                <a:ext uri="{FF2B5EF4-FFF2-40B4-BE49-F238E27FC236}">
                  <a16:creationId xmlns:a16="http://schemas.microsoft.com/office/drawing/2014/main" id="{7889C5E7-E363-46D1-9387-21F1C10AEF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1209" y="1009227"/>
              <a:ext cx="2462367" cy="1892826"/>
            </a:xfrm>
            <a:prstGeom prst="rect">
              <a:avLst/>
            </a:prstGeom>
            <a:noFill/>
            <a:ln w="0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l"/>
              <a:r>
                <a:rPr lang="en-US" altLang="zh-CN" sz="9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module </a:t>
              </a:r>
              <a:r>
                <a:rPr lang="en-US" altLang="zh-CN" sz="9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conv</a:t>
              </a:r>
              <a:r>
                <a:rPr lang="en-US" altLang="zh-CN" sz="9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;</a:t>
              </a:r>
            </a:p>
            <a:p>
              <a:pPr algn="l"/>
              <a:r>
                <a:rPr lang="en-US" altLang="zh-CN" sz="9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reg</a:t>
              </a:r>
              <a:r>
                <a:rPr lang="en-US" altLang="zh-CN" sz="9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[31:0] m[0:8192];</a:t>
              </a:r>
            </a:p>
            <a:p>
              <a:pPr algn="l"/>
              <a:r>
                <a:rPr lang="en-US" altLang="zh-CN" sz="9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reg</a:t>
              </a:r>
              <a:r>
                <a:rPr lang="en-US" altLang="zh-CN" sz="9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[12:0] pc;</a:t>
              </a:r>
            </a:p>
            <a:p>
              <a:pPr algn="l"/>
              <a:r>
                <a:rPr lang="en-US" altLang="zh-CN" sz="9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reg</a:t>
              </a:r>
              <a:r>
                <a:rPr lang="en-US" altLang="zh-CN" sz="9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[31:0] </a:t>
              </a:r>
              <a:r>
                <a:rPr lang="en-US" altLang="zh-CN" sz="9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acc</a:t>
              </a:r>
              <a:r>
                <a:rPr lang="en-US" altLang="zh-CN" sz="9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;</a:t>
              </a:r>
            </a:p>
            <a:p>
              <a:pPr algn="l"/>
              <a:r>
                <a:rPr lang="en-US" altLang="zh-CN" sz="9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reg</a:t>
              </a:r>
              <a:r>
                <a:rPr lang="en-US" altLang="zh-CN" sz="9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[15:0] </a:t>
              </a:r>
              <a:r>
                <a:rPr lang="en-US" altLang="zh-CN" sz="9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ir</a:t>
              </a:r>
              <a:r>
                <a:rPr lang="en-US" altLang="zh-CN" sz="9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;</a:t>
              </a:r>
            </a:p>
            <a:p>
              <a:pPr algn="l"/>
              <a:r>
                <a:rPr lang="en-US" altLang="zh-CN" sz="9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always</a:t>
              </a:r>
            </a:p>
            <a:p>
              <a:pPr algn="l"/>
              <a:r>
                <a:rPr lang="en-US" altLang="zh-CN" sz="9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  begin</a:t>
              </a:r>
            </a:p>
            <a:p>
              <a:pPr algn="l"/>
              <a:r>
                <a:rPr lang="en-US" altLang="zh-CN" sz="9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    </a:t>
              </a:r>
              <a:r>
                <a:rPr lang="en-US" altLang="zh-CN" sz="9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ir</a:t>
              </a:r>
              <a:r>
                <a:rPr lang="en-US" altLang="zh-CN" sz="9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= m[pc];</a:t>
              </a:r>
            </a:p>
            <a:p>
              <a:pPr algn="l"/>
              <a:r>
                <a:rPr lang="en-US" altLang="zh-CN" sz="9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    if(</a:t>
              </a:r>
              <a:r>
                <a:rPr lang="en-US" altLang="zh-CN" sz="9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ir</a:t>
              </a:r>
              <a:r>
                <a:rPr lang="en-US" altLang="zh-CN" sz="9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[15:13] == 3b’000)</a:t>
              </a:r>
            </a:p>
            <a:p>
              <a:pPr algn="l"/>
              <a:r>
                <a:rPr lang="en-US" altLang="zh-CN" sz="9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       pc = m[</a:t>
              </a:r>
              <a:r>
                <a:rPr lang="en-US" altLang="zh-CN" sz="9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ir</a:t>
              </a:r>
              <a:r>
                <a:rPr lang="en-US" altLang="zh-CN" sz="9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[12:0]];</a:t>
              </a:r>
            </a:p>
            <a:p>
              <a:pPr algn="l"/>
              <a:r>
                <a:rPr lang="en-US" altLang="zh-CN" sz="9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    else if (</a:t>
              </a:r>
              <a:r>
                <a:rPr lang="en-US" altLang="zh-CN" sz="9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ir</a:t>
              </a:r>
              <a:r>
                <a:rPr lang="en-US" altLang="zh-CN" sz="9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[15:13] == 3’b010)</a:t>
              </a:r>
            </a:p>
            <a:p>
              <a:pPr algn="l"/>
              <a:r>
                <a:rPr lang="en-US" altLang="zh-CN" sz="9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       </a:t>
              </a:r>
              <a:r>
                <a:rPr lang="en-US" altLang="zh-CN" sz="9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acc</a:t>
              </a:r>
              <a:r>
                <a:rPr lang="en-US" altLang="zh-CN" sz="9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= -m[</a:t>
              </a:r>
              <a:r>
                <a:rPr lang="en-US" altLang="zh-CN" sz="900" b="1" dirty="0" err="1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ir</a:t>
              </a:r>
              <a:r>
                <a:rPr lang="en-US" altLang="zh-CN" sz="9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[12:0]];</a:t>
              </a:r>
            </a:p>
            <a:p>
              <a:pPr algn="l"/>
              <a:r>
                <a:rPr lang="en-US" altLang="zh-CN" sz="900" b="1" dirty="0">
                  <a:effectLst/>
                  <a:latin typeface="Courier New" panose="02070309020205020404" pitchFamily="49" charset="0"/>
                  <a:ea typeface="宋体" panose="02010600030101010101" pitchFamily="2" charset="-122"/>
                </a:rPr>
                <a:t>     ...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D846AD4-AEEE-45DB-84F1-1548610C6D36}"/>
                </a:ext>
              </a:extLst>
            </p:cNvPr>
            <p:cNvSpPr txBox="1"/>
            <p:nvPr/>
          </p:nvSpPr>
          <p:spPr>
            <a:xfrm>
              <a:off x="7036200" y="981710"/>
              <a:ext cx="5238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</a:rPr>
                <a:t>RTL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9CA0FEA-70C5-4BD3-8BAC-84582BDA843B}"/>
              </a:ext>
            </a:extLst>
          </p:cNvPr>
          <p:cNvGrpSpPr/>
          <p:nvPr/>
        </p:nvGrpSpPr>
        <p:grpSpPr>
          <a:xfrm>
            <a:off x="4933507" y="2981592"/>
            <a:ext cx="2670100" cy="756115"/>
            <a:chOff x="5060948" y="2967500"/>
            <a:chExt cx="2670100" cy="75611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C9F82B8-5C15-4E67-A467-C8AA69235255}"/>
                </a:ext>
              </a:extLst>
            </p:cNvPr>
            <p:cNvGrpSpPr/>
            <p:nvPr/>
          </p:nvGrpSpPr>
          <p:grpSpPr>
            <a:xfrm>
              <a:off x="5194548" y="3049803"/>
              <a:ext cx="2422704" cy="358427"/>
              <a:chOff x="5194548" y="3150813"/>
              <a:chExt cx="2422704" cy="358427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0F7DD0B6-AC82-412B-8465-2E3E8403C7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67761"/>
              <a:stretch/>
            </p:blipFill>
            <p:spPr>
              <a:xfrm>
                <a:off x="5194548" y="3150813"/>
                <a:ext cx="803995" cy="332835"/>
              </a:xfrm>
              <a:prstGeom prst="rect">
                <a:avLst/>
              </a:prstGeom>
            </p:spPr>
          </p:pic>
          <p:pic>
            <p:nvPicPr>
              <p:cNvPr id="112" name="图片 111">
                <a:extLst>
                  <a:ext uri="{FF2B5EF4-FFF2-40B4-BE49-F238E27FC236}">
                    <a16:creationId xmlns:a16="http://schemas.microsoft.com/office/drawing/2014/main" id="{434656B2-50A6-4B39-A0CE-2A5F6DBAE6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3117" b="33059"/>
              <a:stretch/>
            </p:blipFill>
            <p:spPr>
              <a:xfrm>
                <a:off x="5953855" y="3160048"/>
                <a:ext cx="803995" cy="349192"/>
              </a:xfrm>
              <a:prstGeom prst="rect">
                <a:avLst/>
              </a:prstGeom>
            </p:spPr>
          </p:pic>
          <p:pic>
            <p:nvPicPr>
              <p:cNvPr id="113" name="图片 112">
                <a:extLst>
                  <a:ext uri="{FF2B5EF4-FFF2-40B4-BE49-F238E27FC236}">
                    <a16:creationId xmlns:a16="http://schemas.microsoft.com/office/drawing/2014/main" id="{CF43ACF1-3210-462F-B1C5-E78F5FF897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6776"/>
              <a:stretch/>
            </p:blipFill>
            <p:spPr>
              <a:xfrm>
                <a:off x="6813257" y="3154917"/>
                <a:ext cx="803995" cy="343008"/>
              </a:xfrm>
              <a:prstGeom prst="rect">
                <a:avLst/>
              </a:prstGeom>
            </p:spPr>
          </p:pic>
        </p:grp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83711AB2-BC89-4482-BEDC-BD0DB2A2272E}"/>
                </a:ext>
              </a:extLst>
            </p:cNvPr>
            <p:cNvSpPr txBox="1"/>
            <p:nvPr/>
          </p:nvSpPr>
          <p:spPr>
            <a:xfrm>
              <a:off x="6003906" y="3354283"/>
              <a:ext cx="844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</a:rPr>
                <a:t>Library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22A705D-37C7-4329-A1E9-7CE10D1B14D2}"/>
                </a:ext>
              </a:extLst>
            </p:cNvPr>
            <p:cNvSpPr/>
            <p:nvPr/>
          </p:nvSpPr>
          <p:spPr>
            <a:xfrm>
              <a:off x="5060948" y="2967500"/>
              <a:ext cx="2670100" cy="719747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962851F-0419-4567-A219-2A05FB60526E}"/>
              </a:ext>
            </a:extLst>
          </p:cNvPr>
          <p:cNvGrpSpPr/>
          <p:nvPr/>
        </p:nvGrpSpPr>
        <p:grpSpPr>
          <a:xfrm>
            <a:off x="4596960" y="3802027"/>
            <a:ext cx="3556451" cy="1530077"/>
            <a:chOff x="4751131" y="3802027"/>
            <a:chExt cx="3556451" cy="1530077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DA215EC5-3E10-4794-844C-184BF764D965}"/>
                </a:ext>
              </a:extLst>
            </p:cNvPr>
            <p:cNvGrpSpPr/>
            <p:nvPr/>
          </p:nvGrpSpPr>
          <p:grpSpPr>
            <a:xfrm>
              <a:off x="4751131" y="3802027"/>
              <a:ext cx="3556451" cy="1530077"/>
              <a:chOff x="5016968" y="4772191"/>
              <a:chExt cx="3738944" cy="1748730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55475318-4AF5-4B80-BA58-6C00312BE120}"/>
                  </a:ext>
                </a:extLst>
              </p:cNvPr>
              <p:cNvGrpSpPr/>
              <p:nvPr/>
            </p:nvGrpSpPr>
            <p:grpSpPr>
              <a:xfrm>
                <a:off x="5016968" y="4772191"/>
                <a:ext cx="3738944" cy="1384814"/>
                <a:chOff x="5016968" y="4618302"/>
                <a:chExt cx="4052232" cy="1538703"/>
              </a:xfrm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00194037-FEFE-4BDF-8169-5FF6BF51984E}"/>
                    </a:ext>
                  </a:extLst>
                </p:cNvPr>
                <p:cNvSpPr/>
                <p:nvPr/>
              </p:nvSpPr>
              <p:spPr>
                <a:xfrm>
                  <a:off x="5778796" y="5135526"/>
                  <a:ext cx="784126" cy="515679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solidFill>
                        <a:schemeClr val="tx1"/>
                      </a:solidFill>
                    </a:rPr>
                    <a:t>z=0</a:t>
                  </a:r>
                  <a:endParaRPr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BEBB2AF0-7BCF-4251-932B-F4107191597C}"/>
                    </a:ext>
                  </a:extLst>
                </p:cNvPr>
                <p:cNvSpPr/>
                <p:nvPr/>
              </p:nvSpPr>
              <p:spPr>
                <a:xfrm>
                  <a:off x="7453424" y="5135526"/>
                  <a:ext cx="784126" cy="515679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solidFill>
                        <a:schemeClr val="tx1"/>
                      </a:solidFill>
                    </a:rPr>
                    <a:t>z=1</a:t>
                  </a:r>
                  <a:endParaRPr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" name="连接符: 曲线 70">
                  <a:extLst>
                    <a:ext uri="{FF2B5EF4-FFF2-40B4-BE49-F238E27FC236}">
                      <a16:creationId xmlns:a16="http://schemas.microsoft.com/office/drawing/2014/main" id="{00342E32-62B0-4566-B0D6-770AC890B470}"/>
                    </a:ext>
                  </a:extLst>
                </p:cNvPr>
                <p:cNvCxnSpPr>
                  <a:cxnSpLocks/>
                  <a:stCxn id="5" idx="5"/>
                  <a:endCxn id="68" idx="3"/>
                </p:cNvCxnSpPr>
                <p:nvPr/>
              </p:nvCxnSpPr>
              <p:spPr>
                <a:xfrm rot="16200000" flipH="1">
                  <a:off x="7008173" y="5015602"/>
                  <a:ext cx="12700" cy="1120168"/>
                </a:xfrm>
                <a:prstGeom prst="curvedConnector3">
                  <a:avLst>
                    <a:gd name="adj1" fmla="val 2394638"/>
                  </a:avLst>
                </a:prstGeom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连接符: 曲线 97">
                  <a:extLst>
                    <a:ext uri="{FF2B5EF4-FFF2-40B4-BE49-F238E27FC236}">
                      <a16:creationId xmlns:a16="http://schemas.microsoft.com/office/drawing/2014/main" id="{59FCA847-EAAD-4D97-AA7F-B5C85CCB9518}"/>
                    </a:ext>
                  </a:extLst>
                </p:cNvPr>
                <p:cNvCxnSpPr>
                  <a:cxnSpLocks/>
                  <a:stCxn id="5" idx="7"/>
                  <a:endCxn id="68" idx="1"/>
                </p:cNvCxnSpPr>
                <p:nvPr/>
              </p:nvCxnSpPr>
              <p:spPr>
                <a:xfrm rot="5400000" flipH="1" flipV="1">
                  <a:off x="7008173" y="4650961"/>
                  <a:ext cx="12700" cy="1120168"/>
                </a:xfrm>
                <a:prstGeom prst="curvedConnector3">
                  <a:avLst>
                    <a:gd name="adj1" fmla="val 2394638"/>
                  </a:avLst>
                </a:prstGeom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连接符: 曲线 98">
                  <a:extLst>
                    <a:ext uri="{FF2B5EF4-FFF2-40B4-BE49-F238E27FC236}">
                      <a16:creationId xmlns:a16="http://schemas.microsoft.com/office/drawing/2014/main" id="{5424B6F6-D723-4D66-ABD2-F8AF90E7C3E1}"/>
                    </a:ext>
                  </a:extLst>
                </p:cNvPr>
                <p:cNvCxnSpPr>
                  <a:cxnSpLocks/>
                  <a:stCxn id="5" idx="1"/>
                  <a:endCxn id="5" idx="2"/>
                </p:cNvCxnSpPr>
                <p:nvPr/>
              </p:nvCxnSpPr>
              <p:spPr>
                <a:xfrm rot="16200000" flipH="1" flipV="1">
                  <a:off x="5745052" y="5244788"/>
                  <a:ext cx="182321" cy="114833"/>
                </a:xfrm>
                <a:prstGeom prst="curvedConnector4">
                  <a:avLst>
                    <a:gd name="adj1" fmla="val -166804"/>
                    <a:gd name="adj2" fmla="val 400922"/>
                  </a:avLst>
                </a:prstGeom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连接符: 曲线 99">
                  <a:extLst>
                    <a:ext uri="{FF2B5EF4-FFF2-40B4-BE49-F238E27FC236}">
                      <a16:creationId xmlns:a16="http://schemas.microsoft.com/office/drawing/2014/main" id="{258CE811-8C4A-4D8D-A1EE-08134AA82ADD}"/>
                    </a:ext>
                  </a:extLst>
                </p:cNvPr>
                <p:cNvCxnSpPr>
                  <a:cxnSpLocks/>
                  <a:stCxn id="68" idx="5"/>
                  <a:endCxn id="68" idx="6"/>
                </p:cNvCxnSpPr>
                <p:nvPr/>
              </p:nvCxnSpPr>
              <p:spPr>
                <a:xfrm rot="5400000" flipH="1" flipV="1">
                  <a:off x="8088973" y="5427109"/>
                  <a:ext cx="182320" cy="114833"/>
                </a:xfrm>
                <a:prstGeom prst="curvedConnector4">
                  <a:avLst>
                    <a:gd name="adj1" fmla="val -166805"/>
                    <a:gd name="adj2" fmla="val 405552"/>
                  </a:avLst>
                </a:prstGeom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箭头连接符 26">
                  <a:extLst>
                    <a:ext uri="{FF2B5EF4-FFF2-40B4-BE49-F238E27FC236}">
                      <a16:creationId xmlns:a16="http://schemas.microsoft.com/office/drawing/2014/main" id="{9B68FFA2-1258-41E0-9C28-D8F91C9EFE48}"/>
                    </a:ext>
                  </a:extLst>
                </p:cNvPr>
                <p:cNvCxnSpPr>
                  <a:cxnSpLocks/>
                  <a:endCxn id="5" idx="3"/>
                </p:cNvCxnSpPr>
                <p:nvPr/>
              </p:nvCxnSpPr>
              <p:spPr>
                <a:xfrm flipV="1">
                  <a:off x="5443870" y="5575686"/>
                  <a:ext cx="449759" cy="151036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6DE66D32-E859-4AEB-8DB6-87533254DE32}"/>
                    </a:ext>
                  </a:extLst>
                </p:cNvPr>
                <p:cNvSpPr txBox="1"/>
                <p:nvPr/>
              </p:nvSpPr>
              <p:spPr>
                <a:xfrm>
                  <a:off x="5016968" y="4636102"/>
                  <a:ext cx="130356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/>
                    <a:t>00/0,01/0,11/0</a:t>
                  </a:r>
                  <a:endParaRPr lang="zh-CN" altLang="en-US" sz="1400" dirty="0"/>
                </a:p>
              </p:txBody>
            </p:sp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F25F16BB-1FAD-4982-B6C0-363D7CBEB824}"/>
                    </a:ext>
                  </a:extLst>
                </p:cNvPr>
                <p:cNvSpPr txBox="1"/>
                <p:nvPr/>
              </p:nvSpPr>
              <p:spPr>
                <a:xfrm>
                  <a:off x="7765638" y="5838942"/>
                  <a:ext cx="130356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/>
                    <a:t>00/1,01/1,10/1</a:t>
                  </a:r>
                  <a:endParaRPr lang="zh-CN" altLang="en-US" sz="1400" dirty="0"/>
                </a:p>
              </p:txBody>
            </p:sp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5D9C9B9E-A332-4688-810A-36D02876F595}"/>
                    </a:ext>
                  </a:extLst>
                </p:cNvPr>
                <p:cNvSpPr txBox="1"/>
                <p:nvPr/>
              </p:nvSpPr>
              <p:spPr>
                <a:xfrm>
                  <a:off x="6758211" y="5849228"/>
                  <a:ext cx="527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/>
                    <a:t>11/0</a:t>
                  </a:r>
                  <a:endParaRPr lang="zh-CN" altLang="en-US" sz="1400" dirty="0"/>
                </a:p>
              </p:txBody>
            </p:sp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6A810FD6-663B-4E5F-B940-B3CE3805E8EB}"/>
                    </a:ext>
                  </a:extLst>
                </p:cNvPr>
                <p:cNvSpPr txBox="1"/>
                <p:nvPr/>
              </p:nvSpPr>
              <p:spPr>
                <a:xfrm>
                  <a:off x="6750668" y="4618302"/>
                  <a:ext cx="527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/>
                    <a:t>10/1</a:t>
                  </a:r>
                  <a:endParaRPr lang="zh-CN" altLang="en-US" sz="14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675675F9-62F6-4385-8D60-327514F4E1DB}"/>
                      </a:ext>
                    </a:extLst>
                  </p:cNvPr>
                  <p:cNvSpPr txBox="1"/>
                  <p:nvPr/>
                </p:nvSpPr>
                <p:spPr>
                  <a:xfrm>
                    <a:off x="5465723" y="6257809"/>
                    <a:ext cx="3028870" cy="2631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d>
                            <m:dPr>
                              <m:ctrlP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d>
                            <m:dPr>
                              <m:ctrlP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675675F9-62F6-4385-8D60-327514F4E1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65723" y="6257809"/>
                    <a:ext cx="3028870" cy="26311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23" r="-2114" b="-3947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EC831B30-305C-4C1F-8BE6-0537D65A9DC1}"/>
                </a:ext>
              </a:extLst>
            </p:cNvPr>
            <p:cNvSpPr txBox="1"/>
            <p:nvPr/>
          </p:nvSpPr>
          <p:spPr>
            <a:xfrm>
              <a:off x="7416158" y="3823794"/>
              <a:ext cx="598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</a:rPr>
                <a:t>FSM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89" name="矩形 88">
            <a:extLst>
              <a:ext uri="{FF2B5EF4-FFF2-40B4-BE49-F238E27FC236}">
                <a16:creationId xmlns:a16="http://schemas.microsoft.com/office/drawing/2014/main" id="{23EA7990-B36E-40DB-BBAF-7824AFAA4E4C}"/>
              </a:ext>
            </a:extLst>
          </p:cNvPr>
          <p:cNvSpPr/>
          <p:nvPr/>
        </p:nvSpPr>
        <p:spPr>
          <a:xfrm>
            <a:off x="4841202" y="5582945"/>
            <a:ext cx="6837778" cy="54688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Elbow Connector 131">
            <a:extLst>
              <a:ext uri="{FF2B5EF4-FFF2-40B4-BE49-F238E27FC236}">
                <a16:creationId xmlns:a16="http://schemas.microsoft.com/office/drawing/2014/main" id="{10E59448-142A-410C-A669-01EBD6FB3D31}"/>
              </a:ext>
            </a:extLst>
          </p:cNvPr>
          <p:cNvCxnSpPr>
            <a:cxnSpLocks/>
            <a:stCxn id="73" idx="3"/>
            <a:endCxn id="89" idx="1"/>
          </p:cNvCxnSpPr>
          <p:nvPr/>
        </p:nvCxnSpPr>
        <p:spPr bwMode="auto">
          <a:xfrm flipV="1">
            <a:off x="4435819" y="5856386"/>
            <a:ext cx="405383" cy="1587"/>
          </a:xfrm>
          <a:prstGeom prst="straightConnector1">
            <a:avLst/>
          </a:prstGeom>
          <a:noFill/>
          <a:ln w="9525" algn="ctr">
            <a:solidFill>
              <a:schemeClr val="tx1">
                <a:lumMod val="95000"/>
                <a:lumOff val="5000"/>
              </a:schemeClr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FA7D420E-D34A-470C-B389-24ECD14817C6}"/>
              </a:ext>
            </a:extLst>
          </p:cNvPr>
          <p:cNvSpPr/>
          <p:nvPr/>
        </p:nvSpPr>
        <p:spPr>
          <a:xfrm>
            <a:off x="4848756" y="6215417"/>
            <a:ext cx="6837778" cy="54688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5" name="Elbow Connector 131">
            <a:extLst>
              <a:ext uri="{FF2B5EF4-FFF2-40B4-BE49-F238E27FC236}">
                <a16:creationId xmlns:a16="http://schemas.microsoft.com/office/drawing/2014/main" id="{1D5F0CF8-7A87-4C09-BB20-C5296B71D818}"/>
              </a:ext>
            </a:extLst>
          </p:cNvPr>
          <p:cNvCxnSpPr>
            <a:cxnSpLocks/>
            <a:endCxn id="94" idx="1"/>
          </p:cNvCxnSpPr>
          <p:nvPr/>
        </p:nvCxnSpPr>
        <p:spPr bwMode="auto">
          <a:xfrm flipV="1">
            <a:off x="4443373" y="6488858"/>
            <a:ext cx="405383" cy="1587"/>
          </a:xfrm>
          <a:prstGeom prst="straightConnector1">
            <a:avLst/>
          </a:prstGeom>
          <a:noFill/>
          <a:ln w="9525" algn="ctr">
            <a:solidFill>
              <a:schemeClr val="tx1">
                <a:lumMod val="95000"/>
                <a:lumOff val="5000"/>
              </a:schemeClr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71787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3F5E1-6861-4A4D-BCE8-5B7E9592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设计过程</a:t>
            </a:r>
            <a:r>
              <a:rPr lang="en-US" altLang="zh-CN" dirty="0"/>
              <a:t>——</a:t>
            </a:r>
            <a:r>
              <a:rPr lang="zh-CN" altLang="en-US" dirty="0"/>
              <a:t>逻辑综合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0FFA82A-E7CC-B743-BC0F-0BCE9386BDC6}"/>
              </a:ext>
            </a:extLst>
          </p:cNvPr>
          <p:cNvGrpSpPr/>
          <p:nvPr/>
        </p:nvGrpSpPr>
        <p:grpSpPr>
          <a:xfrm>
            <a:off x="390747" y="1036171"/>
            <a:ext cx="2160000" cy="5740891"/>
            <a:chOff x="1315477" y="1061654"/>
            <a:chExt cx="2160000" cy="5740891"/>
          </a:xfrm>
        </p:grpSpPr>
        <p:cxnSp>
          <p:nvCxnSpPr>
            <p:cNvPr id="12" name="Straight Arrow Connector 86">
              <a:extLst>
                <a:ext uri="{FF2B5EF4-FFF2-40B4-BE49-F238E27FC236}">
                  <a16:creationId xmlns:a16="http://schemas.microsoft.com/office/drawing/2014/main" id="{8657F8A5-5A7B-3C4A-984C-D27FF76FD123}"/>
                </a:ext>
              </a:extLst>
            </p:cNvPr>
            <p:cNvCxnSpPr>
              <a:cxnSpLocks/>
              <a:stCxn id="48" idx="2"/>
              <a:endCxn id="36" idx="0"/>
            </p:cNvCxnSpPr>
            <p:nvPr/>
          </p:nvCxnSpPr>
          <p:spPr bwMode="auto">
            <a:xfrm>
              <a:off x="2395477" y="3582538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Rectangle 46">
              <a:extLst>
                <a:ext uri="{FF2B5EF4-FFF2-40B4-BE49-F238E27FC236}">
                  <a16:creationId xmlns:a16="http://schemas.microsoft.com/office/drawing/2014/main" id="{A1B05E46-7240-9A4B-9998-7AE5D367D329}"/>
                </a:ext>
              </a:extLst>
            </p:cNvPr>
            <p:cNvSpPr/>
            <p:nvPr/>
          </p:nvSpPr>
          <p:spPr bwMode="auto">
            <a:xfrm>
              <a:off x="1315477" y="1061654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latin typeface="Helvetica Neue" charset="0"/>
                </a:rPr>
                <a:t>System Specifications</a:t>
              </a:r>
            </a:p>
          </p:txBody>
        </p:sp>
        <p:sp>
          <p:nvSpPr>
            <p:cNvPr id="46" name="Rectangle 46">
              <a:extLst>
                <a:ext uri="{FF2B5EF4-FFF2-40B4-BE49-F238E27FC236}">
                  <a16:creationId xmlns:a16="http://schemas.microsoft.com/office/drawing/2014/main" id="{C6F955B7-AE4E-8543-82D3-FFC97559B5F9}"/>
                </a:ext>
              </a:extLst>
            </p:cNvPr>
            <p:cNvSpPr/>
            <p:nvPr/>
          </p:nvSpPr>
          <p:spPr bwMode="auto">
            <a:xfrm>
              <a:off x="1315477" y="2142096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kern="0" dirty="0">
                  <a:latin typeface="Helvetica Neue" charset="0"/>
                </a:rPr>
                <a:t>Functional  Design</a:t>
              </a:r>
              <a:endParaRPr lang="en-US" sz="1400" kern="0" dirty="0">
                <a:latin typeface="Helvetica Neue" charset="0"/>
              </a:endParaRPr>
            </a:p>
          </p:txBody>
        </p:sp>
        <p:sp>
          <p:nvSpPr>
            <p:cNvPr id="47" name="Rectangle 47">
              <a:extLst>
                <a:ext uri="{FF2B5EF4-FFF2-40B4-BE49-F238E27FC236}">
                  <a16:creationId xmlns:a16="http://schemas.microsoft.com/office/drawing/2014/main" id="{E9738C2C-217D-2E4E-B7FB-0794E1912DEA}"/>
                </a:ext>
              </a:extLst>
            </p:cNvPr>
            <p:cNvSpPr/>
            <p:nvPr/>
          </p:nvSpPr>
          <p:spPr bwMode="auto">
            <a:xfrm>
              <a:off x="1315477" y="2682317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>
                  <a:solidFill>
                    <a:srgbClr val="C00000"/>
                  </a:solidFill>
                  <a:latin typeface="Helvetica Neue" charset="0"/>
                </a:rPr>
                <a:t>Logic Synthesis</a:t>
              </a: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333EE369-DE54-7D41-8411-2CD89A932538}"/>
                </a:ext>
              </a:extLst>
            </p:cNvPr>
            <p:cNvSpPr/>
            <p:nvPr/>
          </p:nvSpPr>
          <p:spPr bwMode="auto">
            <a:xfrm>
              <a:off x="1315477" y="3222538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Tech Mapping</a:t>
              </a:r>
            </a:p>
          </p:txBody>
        </p:sp>
        <p:cxnSp>
          <p:nvCxnSpPr>
            <p:cNvPr id="49" name="Straight Arrow Connector 57">
              <a:extLst>
                <a:ext uri="{FF2B5EF4-FFF2-40B4-BE49-F238E27FC236}">
                  <a16:creationId xmlns:a16="http://schemas.microsoft.com/office/drawing/2014/main" id="{4A1A9D42-D918-E04E-8674-175CA82A9C38}"/>
                </a:ext>
              </a:extLst>
            </p:cNvPr>
            <p:cNvCxnSpPr>
              <a:cxnSpLocks noChangeShapeType="1"/>
              <a:stCxn id="46" idx="2"/>
              <a:endCxn id="47" idx="0"/>
            </p:cNvCxnSpPr>
            <p:nvPr/>
          </p:nvCxnSpPr>
          <p:spPr bwMode="auto">
            <a:xfrm>
              <a:off x="2395477" y="2502096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Arrow Connector 62">
              <a:extLst>
                <a:ext uri="{FF2B5EF4-FFF2-40B4-BE49-F238E27FC236}">
                  <a16:creationId xmlns:a16="http://schemas.microsoft.com/office/drawing/2014/main" id="{40CC6565-6A62-2747-B52D-79FEB67A6CE7}"/>
                </a:ext>
              </a:extLst>
            </p:cNvPr>
            <p:cNvCxnSpPr>
              <a:cxnSpLocks noChangeShapeType="1"/>
              <a:stCxn id="47" idx="2"/>
              <a:endCxn id="48" idx="0"/>
            </p:cNvCxnSpPr>
            <p:nvPr/>
          </p:nvCxnSpPr>
          <p:spPr bwMode="auto">
            <a:xfrm>
              <a:off x="2395477" y="3042317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62">
              <a:extLst>
                <a:ext uri="{FF2B5EF4-FFF2-40B4-BE49-F238E27FC236}">
                  <a16:creationId xmlns:a16="http://schemas.microsoft.com/office/drawing/2014/main" id="{D8C4DAE4-651C-5E4C-8946-CF375EA9D9C8}"/>
                </a:ext>
              </a:extLst>
            </p:cNvPr>
            <p:cNvCxnSpPr>
              <a:cxnSpLocks noChangeShapeType="1"/>
              <a:stCxn id="22" idx="2"/>
              <a:endCxn id="46" idx="0"/>
            </p:cNvCxnSpPr>
            <p:nvPr/>
          </p:nvCxnSpPr>
          <p:spPr bwMode="auto">
            <a:xfrm>
              <a:off x="2395477" y="1961875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4B4E426C-AA05-6940-97F7-AA21597FFA83}"/>
                </a:ext>
              </a:extLst>
            </p:cNvPr>
            <p:cNvSpPr/>
            <p:nvPr/>
          </p:nvSpPr>
          <p:spPr bwMode="auto">
            <a:xfrm>
              <a:off x="1315477" y="3762759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Physical</a:t>
              </a:r>
              <a:r>
                <a:rPr kumimoji="0" lang="zh-CN" alt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Design</a:t>
              </a:r>
              <a:endParaRPr kumimoji="0" lang="en-US" sz="1400" kern="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7" name="Rectangle 67">
              <a:extLst>
                <a:ext uri="{FF2B5EF4-FFF2-40B4-BE49-F238E27FC236}">
                  <a16:creationId xmlns:a16="http://schemas.microsoft.com/office/drawing/2014/main" id="{1184810B-619A-3345-9DE8-5E4AFB1173E0}"/>
                </a:ext>
              </a:extLst>
            </p:cNvPr>
            <p:cNvSpPr/>
            <p:nvPr/>
          </p:nvSpPr>
          <p:spPr bwMode="auto">
            <a:xfrm>
              <a:off x="1315477" y="4302980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Physical Verification</a:t>
              </a:r>
            </a:p>
          </p:txBody>
        </p:sp>
        <p:cxnSp>
          <p:nvCxnSpPr>
            <p:cNvPr id="38" name="Straight Arrow Connector 70">
              <a:extLst>
                <a:ext uri="{FF2B5EF4-FFF2-40B4-BE49-F238E27FC236}">
                  <a16:creationId xmlns:a16="http://schemas.microsoft.com/office/drawing/2014/main" id="{ED70CABB-7E07-3848-A055-55E7C73603DB}"/>
                </a:ext>
              </a:extLst>
            </p:cNvPr>
            <p:cNvCxnSpPr>
              <a:cxnSpLocks noChangeShapeType="1"/>
              <a:stCxn id="36" idx="2"/>
              <a:endCxn id="37" idx="0"/>
            </p:cNvCxnSpPr>
            <p:nvPr/>
          </p:nvCxnSpPr>
          <p:spPr bwMode="auto">
            <a:xfrm>
              <a:off x="2395477" y="4122759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Straight Arrow Connector 192">
              <a:extLst>
                <a:ext uri="{FF2B5EF4-FFF2-40B4-BE49-F238E27FC236}">
                  <a16:creationId xmlns:a16="http://schemas.microsoft.com/office/drawing/2014/main" id="{8469FE79-EEBF-A24B-918A-FAAE076D1A3D}"/>
                </a:ext>
              </a:extLst>
            </p:cNvPr>
            <p:cNvCxnSpPr>
              <a:cxnSpLocks/>
              <a:stCxn id="37" idx="2"/>
              <a:endCxn id="40" idx="0"/>
            </p:cNvCxnSpPr>
            <p:nvPr/>
          </p:nvCxnSpPr>
          <p:spPr bwMode="auto">
            <a:xfrm>
              <a:off x="2395477" y="4662980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Rectangle 84">
              <a:extLst>
                <a:ext uri="{FF2B5EF4-FFF2-40B4-BE49-F238E27FC236}">
                  <a16:creationId xmlns:a16="http://schemas.microsoft.com/office/drawing/2014/main" id="{EE055F24-115D-E24F-AD70-A9ADCE50F1D6}"/>
                </a:ext>
              </a:extLst>
            </p:cNvPr>
            <p:cNvSpPr/>
            <p:nvPr/>
          </p:nvSpPr>
          <p:spPr bwMode="auto">
            <a:xfrm>
              <a:off x="1315477" y="4843201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Sign Off</a:t>
              </a:r>
            </a:p>
          </p:txBody>
        </p:sp>
        <p:sp>
          <p:nvSpPr>
            <p:cNvPr id="41" name="Rectangle 84">
              <a:extLst>
                <a:ext uri="{FF2B5EF4-FFF2-40B4-BE49-F238E27FC236}">
                  <a16:creationId xmlns:a16="http://schemas.microsoft.com/office/drawing/2014/main" id="{21EB6046-AD03-2D42-AD52-C0BE569E2A81}"/>
                </a:ext>
              </a:extLst>
            </p:cNvPr>
            <p:cNvSpPr/>
            <p:nvPr/>
          </p:nvSpPr>
          <p:spPr bwMode="auto">
            <a:xfrm>
              <a:off x="1315477" y="5383422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kern="0" dirty="0">
                  <a:latin typeface="Helvetica Neue" charset="0"/>
                </a:rPr>
                <a:t>Layout Processing</a:t>
              </a:r>
            </a:p>
          </p:txBody>
        </p:sp>
        <p:sp>
          <p:nvSpPr>
            <p:cNvPr id="42" name="Rectangle 76">
              <a:extLst>
                <a:ext uri="{FF2B5EF4-FFF2-40B4-BE49-F238E27FC236}">
                  <a16:creationId xmlns:a16="http://schemas.microsoft.com/office/drawing/2014/main" id="{17A16E1F-7617-3B42-968F-CE037DC767A1}"/>
                </a:ext>
              </a:extLst>
            </p:cNvPr>
            <p:cNvSpPr/>
            <p:nvPr/>
          </p:nvSpPr>
          <p:spPr bwMode="auto">
            <a:xfrm>
              <a:off x="1315477" y="5923641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Fabrication</a:t>
              </a:r>
            </a:p>
          </p:txBody>
        </p:sp>
        <p:cxnSp>
          <p:nvCxnSpPr>
            <p:cNvPr id="43" name="Straight Arrow Connector 192">
              <a:extLst>
                <a:ext uri="{FF2B5EF4-FFF2-40B4-BE49-F238E27FC236}">
                  <a16:creationId xmlns:a16="http://schemas.microsoft.com/office/drawing/2014/main" id="{6EFFCA22-F70C-6A42-98C6-CF3FBA309348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 bwMode="auto">
            <a:xfrm>
              <a:off x="2395477" y="5203201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Arrow Connector 192">
              <a:extLst>
                <a:ext uri="{FF2B5EF4-FFF2-40B4-BE49-F238E27FC236}">
                  <a16:creationId xmlns:a16="http://schemas.microsoft.com/office/drawing/2014/main" id="{9845BF93-8254-DB4A-9309-34786298E0D1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 bwMode="auto">
            <a:xfrm>
              <a:off x="2395477" y="5743422"/>
              <a:ext cx="0" cy="18021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46">
              <a:extLst>
                <a:ext uri="{FF2B5EF4-FFF2-40B4-BE49-F238E27FC236}">
                  <a16:creationId xmlns:a16="http://schemas.microsoft.com/office/drawing/2014/main" id="{00255FA1-9D90-9147-9D81-9CC328E8FD2B}"/>
                </a:ext>
              </a:extLst>
            </p:cNvPr>
            <p:cNvSpPr/>
            <p:nvPr/>
          </p:nvSpPr>
          <p:spPr bwMode="auto">
            <a:xfrm>
              <a:off x="1315477" y="1601875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400" kern="0" dirty="0">
                  <a:latin typeface="Helvetica Neue" charset="0"/>
                </a:rPr>
                <a:t>Architectural Design</a:t>
              </a:r>
            </a:p>
          </p:txBody>
        </p:sp>
        <p:cxnSp>
          <p:nvCxnSpPr>
            <p:cNvPr id="23" name="Straight Arrow Connector 62">
              <a:extLst>
                <a:ext uri="{FF2B5EF4-FFF2-40B4-BE49-F238E27FC236}">
                  <a16:creationId xmlns:a16="http://schemas.microsoft.com/office/drawing/2014/main" id="{C169DDE5-0D5B-3E48-A76E-341F412FA532}"/>
                </a:ext>
              </a:extLst>
            </p:cNvPr>
            <p:cNvCxnSpPr>
              <a:cxnSpLocks noChangeShapeType="1"/>
              <a:stCxn id="16" idx="2"/>
              <a:endCxn id="22" idx="0"/>
            </p:cNvCxnSpPr>
            <p:nvPr/>
          </p:nvCxnSpPr>
          <p:spPr bwMode="auto">
            <a:xfrm>
              <a:off x="2395477" y="1421654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" name="Rectangle 76">
              <a:extLst>
                <a:ext uri="{FF2B5EF4-FFF2-40B4-BE49-F238E27FC236}">
                  <a16:creationId xmlns:a16="http://schemas.microsoft.com/office/drawing/2014/main" id="{9AA7A725-AB8E-4045-AC2F-EA39669A63A2}"/>
                </a:ext>
              </a:extLst>
            </p:cNvPr>
            <p:cNvSpPr/>
            <p:nvPr/>
          </p:nvSpPr>
          <p:spPr bwMode="auto">
            <a:xfrm>
              <a:off x="1315477" y="6442545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Package and Test</a:t>
              </a:r>
            </a:p>
          </p:txBody>
        </p:sp>
        <p:cxnSp>
          <p:nvCxnSpPr>
            <p:cNvPr id="75" name="Straight Arrow Connector 192">
              <a:extLst>
                <a:ext uri="{FF2B5EF4-FFF2-40B4-BE49-F238E27FC236}">
                  <a16:creationId xmlns:a16="http://schemas.microsoft.com/office/drawing/2014/main" id="{2A1F93FD-FB2B-E14D-9778-B24F6A576D3E}"/>
                </a:ext>
              </a:extLst>
            </p:cNvPr>
            <p:cNvCxnSpPr>
              <a:cxnSpLocks/>
              <a:stCxn id="42" idx="2"/>
              <a:endCxn id="74" idx="0"/>
            </p:cNvCxnSpPr>
            <p:nvPr/>
          </p:nvCxnSpPr>
          <p:spPr bwMode="auto">
            <a:xfrm>
              <a:off x="2395477" y="6283641"/>
              <a:ext cx="0" cy="158904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40FA29C-9BA5-479A-B5CE-D834C764D5F4}"/>
              </a:ext>
            </a:extLst>
          </p:cNvPr>
          <p:cNvGrpSpPr/>
          <p:nvPr/>
        </p:nvGrpSpPr>
        <p:grpSpPr>
          <a:xfrm>
            <a:off x="5296619" y="3088257"/>
            <a:ext cx="6690229" cy="3743678"/>
            <a:chOff x="2774585" y="871811"/>
            <a:chExt cx="7121470" cy="5581769"/>
          </a:xfrm>
        </p:grpSpPr>
        <p:sp>
          <p:nvSpPr>
            <p:cNvPr id="86" name="Can 97">
              <a:extLst>
                <a:ext uri="{FF2B5EF4-FFF2-40B4-BE49-F238E27FC236}">
                  <a16:creationId xmlns:a16="http://schemas.microsoft.com/office/drawing/2014/main" id="{1696C983-0EFA-499E-A26B-F1CEE3B0D447}"/>
                </a:ext>
              </a:extLst>
            </p:cNvPr>
            <p:cNvSpPr/>
            <p:nvPr/>
          </p:nvSpPr>
          <p:spPr bwMode="auto">
            <a:xfrm>
              <a:off x="4970603" y="5618736"/>
              <a:ext cx="2123726" cy="731265"/>
            </a:xfrm>
            <a:prstGeom prst="can">
              <a:avLst>
                <a:gd name="adj" fmla="val 15044"/>
              </a:avLst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100" b="1" kern="0" dirty="0">
                  <a:latin typeface="Helvetica Neue" charset="0"/>
                  <a:ea typeface="Helvetica Neue" charset="0"/>
                  <a:cs typeface="Helvetica Neue" charset="0"/>
                </a:rPr>
                <a:t>Standard Cell Liberty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b="1" kern="0" dirty="0">
                  <a:latin typeface="Helvetica Neue" charset="0"/>
                  <a:ea typeface="Helvetica Neue" charset="0"/>
                  <a:cs typeface="Helvetica Neue" charset="0"/>
                </a:rPr>
                <a:t>.</a:t>
              </a:r>
              <a:r>
                <a:rPr lang="en-US" altLang="zh-CN" sz="1050" b="1" kern="0" dirty="0" err="1">
                  <a:latin typeface="Helvetica Neue" charset="0"/>
                  <a:ea typeface="Helvetica Neue" charset="0"/>
                  <a:cs typeface="Helvetica Neue" charset="0"/>
                </a:rPr>
                <a:t>svg</a:t>
              </a:r>
              <a:r>
                <a:rPr kumimoji="0" lang="en-US" altLang="zh-CN" sz="1050" b="1" kern="0" dirty="0">
                  <a:latin typeface="Helvetica Neue" charset="0"/>
                  <a:ea typeface="Helvetica Neue" charset="0"/>
                  <a:cs typeface="Helvetica Neue" charset="0"/>
                </a:rPr>
                <a:t>, .cdl, .</a:t>
              </a:r>
              <a:r>
                <a:rPr kumimoji="0" lang="en-US" altLang="zh-CN" sz="1050" b="1" kern="0" dirty="0" err="1">
                  <a:latin typeface="Helvetica Neue" charset="0"/>
                  <a:ea typeface="Helvetica Neue" charset="0"/>
                  <a:cs typeface="Helvetica Neue" charset="0"/>
                </a:rPr>
                <a:t>gds</a:t>
              </a:r>
              <a:r>
                <a:rPr kumimoji="0" lang="en-US" altLang="zh-CN" sz="1050" b="1" kern="0" dirty="0">
                  <a:latin typeface="Helvetica Neue" charset="0"/>
                  <a:ea typeface="Helvetica Neue" charset="0"/>
                  <a:cs typeface="Helvetica Neue" charset="0"/>
                </a:rPr>
                <a:t>, .l</a:t>
              </a:r>
              <a:r>
                <a:rPr kumimoji="0" lang="en-US" sz="1050" b="1" kern="0" dirty="0">
                  <a:latin typeface="Helvetica Neue" charset="0"/>
                  <a:ea typeface="Helvetica Neue" charset="0"/>
                  <a:cs typeface="Helvetica Neue" charset="0"/>
                </a:rPr>
                <a:t>ib, .</a:t>
              </a:r>
              <a:r>
                <a:rPr kumimoji="0" lang="en-US" sz="1050" b="1" kern="0" dirty="0" err="1">
                  <a:latin typeface="Helvetica Neue" charset="0"/>
                  <a:ea typeface="Helvetica Neue" charset="0"/>
                  <a:cs typeface="Helvetica Neue" charset="0"/>
                </a:rPr>
                <a:t>lef</a:t>
              </a:r>
              <a:r>
                <a:rPr kumimoji="0" lang="en-US" sz="1050" b="1" kern="0" dirty="0">
                  <a:latin typeface="Helvetica Neue" charset="0"/>
                  <a:ea typeface="Helvetica Neue" charset="0"/>
                  <a:cs typeface="Helvetica Neue" charset="0"/>
                </a:rPr>
                <a:t>, .v</a:t>
              </a:r>
            </a:p>
          </p:txBody>
        </p:sp>
        <p:cxnSp>
          <p:nvCxnSpPr>
            <p:cNvPr id="88" name="Elbow Connector 161">
              <a:extLst>
                <a:ext uri="{FF2B5EF4-FFF2-40B4-BE49-F238E27FC236}">
                  <a16:creationId xmlns:a16="http://schemas.microsoft.com/office/drawing/2014/main" id="{927B3AAA-E6F6-4624-AF79-A9153D37D77F}"/>
                </a:ext>
              </a:extLst>
            </p:cNvPr>
            <p:cNvCxnSpPr>
              <a:cxnSpLocks/>
              <a:stCxn id="86" idx="1"/>
              <a:endCxn id="124" idx="2"/>
            </p:cNvCxnSpPr>
            <p:nvPr/>
          </p:nvCxnSpPr>
          <p:spPr bwMode="auto">
            <a:xfrm rot="16200000" flipV="1">
              <a:off x="5489551" y="5075819"/>
              <a:ext cx="402073" cy="683760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1" name="Rectangle 65">
              <a:extLst>
                <a:ext uri="{FF2B5EF4-FFF2-40B4-BE49-F238E27FC236}">
                  <a16:creationId xmlns:a16="http://schemas.microsoft.com/office/drawing/2014/main" id="{5B1C2717-9C8A-48F7-812B-647A0558C82F}"/>
                </a:ext>
              </a:extLst>
            </p:cNvPr>
            <p:cNvSpPr/>
            <p:nvPr/>
          </p:nvSpPr>
          <p:spPr bwMode="auto">
            <a:xfrm>
              <a:off x="3022372" y="3980324"/>
              <a:ext cx="1109272" cy="513142"/>
            </a:xfrm>
            <a:prstGeom prst="rect">
              <a:avLst/>
            </a:prstGeom>
            <a:solidFill>
              <a:srgbClr val="DBE4F4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t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Symbol</a:t>
              </a:r>
            </a:p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(.</a:t>
              </a:r>
              <a:r>
                <a:rPr kumimoji="0" lang="en-US" altLang="zh-CN" sz="1100" b="1" dirty="0" err="1">
                  <a:latin typeface="Helvetica Neue" panose="02000503000000020004" pitchFamily="2" charset="0"/>
                </a:rPr>
                <a:t>svg</a:t>
              </a:r>
              <a:r>
                <a:rPr kumimoji="0" lang="en-US" altLang="zh-CN" sz="1100" b="1" dirty="0">
                  <a:latin typeface="Helvetica Neue" panose="02000503000000020004" pitchFamily="2" charset="0"/>
                </a:rPr>
                <a:t>)</a:t>
              </a:r>
            </a:p>
          </p:txBody>
        </p:sp>
        <p:sp>
          <p:nvSpPr>
            <p:cNvPr id="92" name="Rectangle 65">
              <a:extLst>
                <a:ext uri="{FF2B5EF4-FFF2-40B4-BE49-F238E27FC236}">
                  <a16:creationId xmlns:a16="http://schemas.microsoft.com/office/drawing/2014/main" id="{9491ACCD-003A-4FBD-8881-F53AFA9CF50E}"/>
                </a:ext>
              </a:extLst>
            </p:cNvPr>
            <p:cNvSpPr/>
            <p:nvPr/>
          </p:nvSpPr>
          <p:spPr bwMode="auto">
            <a:xfrm>
              <a:off x="4795725" y="3980324"/>
              <a:ext cx="1109272" cy="513143"/>
            </a:xfrm>
            <a:prstGeom prst="rect">
              <a:avLst/>
            </a:prstGeom>
            <a:solidFill>
              <a:srgbClr val="DBE4F4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t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Schematic</a:t>
              </a:r>
            </a:p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(.cdl)</a:t>
              </a:r>
            </a:p>
          </p:txBody>
        </p:sp>
        <p:sp>
          <p:nvSpPr>
            <p:cNvPr id="93" name="Rectangle 65">
              <a:extLst>
                <a:ext uri="{FF2B5EF4-FFF2-40B4-BE49-F238E27FC236}">
                  <a16:creationId xmlns:a16="http://schemas.microsoft.com/office/drawing/2014/main" id="{0EC99A2C-460F-4D98-B3DE-84D470F33D63}"/>
                </a:ext>
              </a:extLst>
            </p:cNvPr>
            <p:cNvSpPr/>
            <p:nvPr/>
          </p:nvSpPr>
          <p:spPr bwMode="auto">
            <a:xfrm>
              <a:off x="6711950" y="3980324"/>
              <a:ext cx="1109272" cy="513143"/>
            </a:xfrm>
            <a:prstGeom prst="rect">
              <a:avLst/>
            </a:prstGeom>
            <a:solidFill>
              <a:srgbClr val="DBE4F4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t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Layout</a:t>
              </a:r>
            </a:p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(.</a:t>
              </a:r>
              <a:r>
                <a:rPr kumimoji="0" lang="en-US" altLang="zh-CN" sz="1100" b="1" dirty="0" err="1">
                  <a:latin typeface="Helvetica Neue" panose="02000503000000020004" pitchFamily="2" charset="0"/>
                </a:rPr>
                <a:t>gds</a:t>
              </a:r>
              <a:r>
                <a:rPr kumimoji="0" lang="en-US" altLang="zh-CN" sz="1100" b="1" dirty="0">
                  <a:latin typeface="Helvetica Neue" panose="02000503000000020004" pitchFamily="2" charset="0"/>
                </a:rPr>
                <a:t>)</a:t>
              </a:r>
            </a:p>
          </p:txBody>
        </p:sp>
        <p:sp>
          <p:nvSpPr>
            <p:cNvPr id="96" name="Rectangle 65">
              <a:extLst>
                <a:ext uri="{FF2B5EF4-FFF2-40B4-BE49-F238E27FC236}">
                  <a16:creationId xmlns:a16="http://schemas.microsoft.com/office/drawing/2014/main" id="{B73D8F4D-62E6-4DE7-884F-C65ADC3A4C5C}"/>
                </a:ext>
              </a:extLst>
            </p:cNvPr>
            <p:cNvSpPr/>
            <p:nvPr/>
          </p:nvSpPr>
          <p:spPr bwMode="auto">
            <a:xfrm>
              <a:off x="8584994" y="3980324"/>
              <a:ext cx="1109272" cy="513143"/>
            </a:xfrm>
            <a:prstGeom prst="rect">
              <a:avLst/>
            </a:prstGeom>
            <a:solidFill>
              <a:srgbClr val="DBE4F4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t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Abstract</a:t>
              </a:r>
            </a:p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(.</a:t>
              </a:r>
              <a:r>
                <a:rPr kumimoji="0" lang="en-US" altLang="zh-CN" sz="1100" b="1" dirty="0" err="1">
                  <a:latin typeface="Helvetica Neue" panose="02000503000000020004" pitchFamily="2" charset="0"/>
                </a:rPr>
                <a:t>lef</a:t>
              </a:r>
              <a:r>
                <a:rPr kumimoji="0" lang="en-US" altLang="zh-CN" sz="1100" b="1" dirty="0">
                  <a:latin typeface="Helvetica Neue" panose="02000503000000020004" pitchFamily="2" charset="0"/>
                </a:rPr>
                <a:t>)</a:t>
              </a:r>
            </a:p>
          </p:txBody>
        </p:sp>
        <p:cxnSp>
          <p:nvCxnSpPr>
            <p:cNvPr id="97" name="Elbow Connector 161">
              <a:extLst>
                <a:ext uri="{FF2B5EF4-FFF2-40B4-BE49-F238E27FC236}">
                  <a16:creationId xmlns:a16="http://schemas.microsoft.com/office/drawing/2014/main" id="{B3CA32CB-F546-4FB8-87AA-2DA8697D6C76}"/>
                </a:ext>
              </a:extLst>
            </p:cNvPr>
            <p:cNvCxnSpPr>
              <a:cxnSpLocks/>
              <a:stCxn id="86" idx="1"/>
              <a:endCxn id="125" idx="2"/>
            </p:cNvCxnSpPr>
            <p:nvPr/>
          </p:nvCxnSpPr>
          <p:spPr bwMode="auto">
            <a:xfrm rot="16200000" flipV="1">
              <a:off x="4603324" y="4189593"/>
              <a:ext cx="402073" cy="2456213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" name="Elbow Connector 161">
              <a:extLst>
                <a:ext uri="{FF2B5EF4-FFF2-40B4-BE49-F238E27FC236}">
                  <a16:creationId xmlns:a16="http://schemas.microsoft.com/office/drawing/2014/main" id="{44B6DC67-1161-4888-97BC-2A6146096B2F}"/>
                </a:ext>
              </a:extLst>
            </p:cNvPr>
            <p:cNvCxnSpPr>
              <a:cxnSpLocks/>
              <a:stCxn id="86" idx="1"/>
              <a:endCxn id="122" idx="2"/>
            </p:cNvCxnSpPr>
            <p:nvPr/>
          </p:nvCxnSpPr>
          <p:spPr bwMode="auto">
            <a:xfrm rot="5400000" flipH="1" flipV="1">
              <a:off x="6447663" y="4801467"/>
              <a:ext cx="402073" cy="1232467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" name="Elbow Connector 161">
              <a:extLst>
                <a:ext uri="{FF2B5EF4-FFF2-40B4-BE49-F238E27FC236}">
                  <a16:creationId xmlns:a16="http://schemas.microsoft.com/office/drawing/2014/main" id="{868C4D13-B35C-487A-9D38-9A0053D8648A}"/>
                </a:ext>
              </a:extLst>
            </p:cNvPr>
            <p:cNvCxnSpPr>
              <a:cxnSpLocks/>
              <a:stCxn id="86" idx="1"/>
              <a:endCxn id="123" idx="2"/>
            </p:cNvCxnSpPr>
            <p:nvPr/>
          </p:nvCxnSpPr>
          <p:spPr bwMode="auto">
            <a:xfrm rot="5400000" flipH="1" flipV="1">
              <a:off x="7383550" y="3862505"/>
              <a:ext cx="405148" cy="3107315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7" name="Rectangle 74">
              <a:extLst>
                <a:ext uri="{FF2B5EF4-FFF2-40B4-BE49-F238E27FC236}">
                  <a16:creationId xmlns:a16="http://schemas.microsoft.com/office/drawing/2014/main" id="{98951056-3C7F-4053-A0E2-C5A892EE8F27}"/>
                </a:ext>
              </a:extLst>
            </p:cNvPr>
            <p:cNvSpPr/>
            <p:nvPr/>
          </p:nvSpPr>
          <p:spPr bwMode="auto">
            <a:xfrm>
              <a:off x="5719655" y="3210097"/>
              <a:ext cx="1079580" cy="471118"/>
            </a:xfrm>
            <a:prstGeom prst="rect">
              <a:avLst/>
            </a:prstGeom>
            <a:solidFill>
              <a:srgbClr val="E2F0D8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LVS</a:t>
              </a:r>
            </a:p>
          </p:txBody>
        </p:sp>
        <p:sp>
          <p:nvSpPr>
            <p:cNvPr id="108" name="Rectangle 74">
              <a:extLst>
                <a:ext uri="{FF2B5EF4-FFF2-40B4-BE49-F238E27FC236}">
                  <a16:creationId xmlns:a16="http://schemas.microsoft.com/office/drawing/2014/main" id="{21B45410-9549-4B86-B4F5-16C64FA4B838}"/>
                </a:ext>
              </a:extLst>
            </p:cNvPr>
            <p:cNvSpPr/>
            <p:nvPr/>
          </p:nvSpPr>
          <p:spPr bwMode="auto">
            <a:xfrm>
              <a:off x="7912760" y="3215608"/>
              <a:ext cx="1079579" cy="471117"/>
            </a:xfrm>
            <a:prstGeom prst="rect">
              <a:avLst/>
            </a:prstGeom>
            <a:solidFill>
              <a:srgbClr val="E2F0D8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DRC</a:t>
              </a:r>
            </a:p>
          </p:txBody>
        </p:sp>
        <p:cxnSp>
          <p:nvCxnSpPr>
            <p:cNvPr id="109" name="Elbow Connector 131">
              <a:extLst>
                <a:ext uri="{FF2B5EF4-FFF2-40B4-BE49-F238E27FC236}">
                  <a16:creationId xmlns:a16="http://schemas.microsoft.com/office/drawing/2014/main" id="{802AECA9-4234-4C32-A0A4-97D5A1F9D95C}"/>
                </a:ext>
              </a:extLst>
            </p:cNvPr>
            <p:cNvCxnSpPr>
              <a:cxnSpLocks/>
              <a:stCxn id="92" idx="0"/>
              <a:endCxn id="107" idx="2"/>
            </p:cNvCxnSpPr>
            <p:nvPr/>
          </p:nvCxnSpPr>
          <p:spPr bwMode="auto">
            <a:xfrm rot="5400000" flipH="1" flipV="1">
              <a:off x="5655349" y="3376228"/>
              <a:ext cx="299109" cy="909084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" name="Elbow Connector 131">
              <a:extLst>
                <a:ext uri="{FF2B5EF4-FFF2-40B4-BE49-F238E27FC236}">
                  <a16:creationId xmlns:a16="http://schemas.microsoft.com/office/drawing/2014/main" id="{359C8E83-42D7-4023-A588-06E6B2DC5118}"/>
                </a:ext>
              </a:extLst>
            </p:cNvPr>
            <p:cNvCxnSpPr>
              <a:cxnSpLocks/>
              <a:stCxn id="93" idx="0"/>
              <a:endCxn id="108" idx="2"/>
            </p:cNvCxnSpPr>
            <p:nvPr/>
          </p:nvCxnSpPr>
          <p:spPr bwMode="auto">
            <a:xfrm rot="5400000" flipH="1" flipV="1">
              <a:off x="7712768" y="3240543"/>
              <a:ext cx="293599" cy="1185964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" name="Elbow Connector 131">
              <a:extLst>
                <a:ext uri="{FF2B5EF4-FFF2-40B4-BE49-F238E27FC236}">
                  <a16:creationId xmlns:a16="http://schemas.microsoft.com/office/drawing/2014/main" id="{4B26B54C-0743-414A-A581-DD40D1C23AA1}"/>
                </a:ext>
              </a:extLst>
            </p:cNvPr>
            <p:cNvCxnSpPr>
              <a:cxnSpLocks/>
              <a:stCxn id="93" idx="0"/>
              <a:endCxn id="107" idx="3"/>
            </p:cNvCxnSpPr>
            <p:nvPr/>
          </p:nvCxnSpPr>
          <p:spPr bwMode="auto">
            <a:xfrm rot="16200000" flipV="1">
              <a:off x="6765578" y="3479315"/>
              <a:ext cx="534667" cy="467351"/>
            </a:xfrm>
            <a:prstGeom prst="bentConnector2">
              <a:avLst/>
            </a:prstGeom>
            <a:noFill/>
            <a:ln w="9525" algn="ctr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0" name="Rectangle 65">
              <a:extLst>
                <a:ext uri="{FF2B5EF4-FFF2-40B4-BE49-F238E27FC236}">
                  <a16:creationId xmlns:a16="http://schemas.microsoft.com/office/drawing/2014/main" id="{1D55125B-6119-43E4-80D4-A72F215D397F}"/>
                </a:ext>
              </a:extLst>
            </p:cNvPr>
            <p:cNvSpPr/>
            <p:nvPr/>
          </p:nvSpPr>
          <p:spPr bwMode="auto">
            <a:xfrm>
              <a:off x="2875589" y="2423085"/>
              <a:ext cx="1309460" cy="513142"/>
            </a:xfrm>
            <a:prstGeom prst="rect">
              <a:avLst/>
            </a:prstGeom>
            <a:solidFill>
              <a:srgbClr val="DBE4F4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t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Netlist</a:t>
              </a:r>
            </a:p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(.v)</a:t>
              </a:r>
            </a:p>
          </p:txBody>
        </p:sp>
        <p:sp>
          <p:nvSpPr>
            <p:cNvPr id="121" name="Rectangle 74">
              <a:extLst>
                <a:ext uri="{FF2B5EF4-FFF2-40B4-BE49-F238E27FC236}">
                  <a16:creationId xmlns:a16="http://schemas.microsoft.com/office/drawing/2014/main" id="{AC4FC058-F030-4B39-B4A2-A69961E9CFBE}"/>
                </a:ext>
              </a:extLst>
            </p:cNvPr>
            <p:cNvSpPr/>
            <p:nvPr/>
          </p:nvSpPr>
          <p:spPr bwMode="auto">
            <a:xfrm>
              <a:off x="3687204" y="3210097"/>
              <a:ext cx="1079579" cy="471619"/>
            </a:xfrm>
            <a:prstGeom prst="rect">
              <a:avLst/>
            </a:prstGeom>
            <a:solidFill>
              <a:srgbClr val="E2F0D8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PEX</a:t>
              </a:r>
            </a:p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Extraction</a:t>
              </a:r>
            </a:p>
          </p:txBody>
        </p:sp>
        <p:sp>
          <p:nvSpPr>
            <p:cNvPr id="122" name="Rectangle 74">
              <a:extLst>
                <a:ext uri="{FF2B5EF4-FFF2-40B4-BE49-F238E27FC236}">
                  <a16:creationId xmlns:a16="http://schemas.microsoft.com/office/drawing/2014/main" id="{0E75D310-AFBB-4764-9630-C463ABE8080F}"/>
                </a:ext>
              </a:extLst>
            </p:cNvPr>
            <p:cNvSpPr/>
            <p:nvPr/>
          </p:nvSpPr>
          <p:spPr bwMode="auto">
            <a:xfrm>
              <a:off x="6711950" y="4745044"/>
              <a:ext cx="1105965" cy="471619"/>
            </a:xfrm>
            <a:prstGeom prst="rect">
              <a:avLst/>
            </a:prstGeom>
            <a:solidFill>
              <a:srgbClr val="E2F0D8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GDS Extraction</a:t>
              </a:r>
            </a:p>
          </p:txBody>
        </p:sp>
        <p:sp>
          <p:nvSpPr>
            <p:cNvPr id="123" name="Rectangle 74">
              <a:extLst>
                <a:ext uri="{FF2B5EF4-FFF2-40B4-BE49-F238E27FC236}">
                  <a16:creationId xmlns:a16="http://schemas.microsoft.com/office/drawing/2014/main" id="{F723BB63-ABFD-4ED5-B3F9-70CCB1446330}"/>
                </a:ext>
              </a:extLst>
            </p:cNvPr>
            <p:cNvSpPr/>
            <p:nvPr/>
          </p:nvSpPr>
          <p:spPr bwMode="auto">
            <a:xfrm>
              <a:off x="8599990" y="4741969"/>
              <a:ext cx="1079580" cy="471619"/>
            </a:xfrm>
            <a:prstGeom prst="rect">
              <a:avLst/>
            </a:prstGeom>
            <a:solidFill>
              <a:srgbClr val="E2F0D8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Abstract</a:t>
              </a:r>
            </a:p>
          </p:txBody>
        </p:sp>
        <p:sp>
          <p:nvSpPr>
            <p:cNvPr id="124" name="Rectangle 74">
              <a:extLst>
                <a:ext uri="{FF2B5EF4-FFF2-40B4-BE49-F238E27FC236}">
                  <a16:creationId xmlns:a16="http://schemas.microsoft.com/office/drawing/2014/main" id="{B0A10AA5-2AE2-46FC-A35D-47F55D0F296C}"/>
                </a:ext>
              </a:extLst>
            </p:cNvPr>
            <p:cNvSpPr/>
            <p:nvPr/>
          </p:nvSpPr>
          <p:spPr bwMode="auto">
            <a:xfrm>
              <a:off x="4795724" y="4745044"/>
              <a:ext cx="1105965" cy="471619"/>
            </a:xfrm>
            <a:prstGeom prst="rect">
              <a:avLst/>
            </a:prstGeom>
            <a:solidFill>
              <a:srgbClr val="E2F0D8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CDL Extraction</a:t>
              </a:r>
            </a:p>
          </p:txBody>
        </p:sp>
        <p:sp>
          <p:nvSpPr>
            <p:cNvPr id="125" name="Rectangle 74">
              <a:extLst>
                <a:ext uri="{FF2B5EF4-FFF2-40B4-BE49-F238E27FC236}">
                  <a16:creationId xmlns:a16="http://schemas.microsoft.com/office/drawing/2014/main" id="{C3C7C833-1D88-4344-96E2-93C8C3192FD1}"/>
                </a:ext>
              </a:extLst>
            </p:cNvPr>
            <p:cNvSpPr/>
            <p:nvPr/>
          </p:nvSpPr>
          <p:spPr bwMode="auto">
            <a:xfrm>
              <a:off x="3036463" y="4745044"/>
              <a:ext cx="1079580" cy="471619"/>
            </a:xfrm>
            <a:prstGeom prst="rect">
              <a:avLst/>
            </a:prstGeom>
            <a:solidFill>
              <a:srgbClr val="E2F0D8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Draw</a:t>
              </a:r>
            </a:p>
          </p:txBody>
        </p:sp>
        <p:cxnSp>
          <p:nvCxnSpPr>
            <p:cNvPr id="126" name="Elbow Connector 131">
              <a:extLst>
                <a:ext uri="{FF2B5EF4-FFF2-40B4-BE49-F238E27FC236}">
                  <a16:creationId xmlns:a16="http://schemas.microsoft.com/office/drawing/2014/main" id="{31FBCB6B-F598-48E6-BC42-B7774A46EB62}"/>
                </a:ext>
              </a:extLst>
            </p:cNvPr>
            <p:cNvCxnSpPr>
              <a:cxnSpLocks/>
              <a:stCxn id="125" idx="0"/>
              <a:endCxn id="91" idx="2"/>
            </p:cNvCxnSpPr>
            <p:nvPr/>
          </p:nvCxnSpPr>
          <p:spPr bwMode="auto">
            <a:xfrm rot="5400000" flipH="1" flipV="1">
              <a:off x="3450842" y="4618878"/>
              <a:ext cx="251578" cy="755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" name="Elbow Connector 131">
              <a:extLst>
                <a:ext uri="{FF2B5EF4-FFF2-40B4-BE49-F238E27FC236}">
                  <a16:creationId xmlns:a16="http://schemas.microsoft.com/office/drawing/2014/main" id="{7BACE209-FC96-4A42-B65E-16135539D40C}"/>
                </a:ext>
              </a:extLst>
            </p:cNvPr>
            <p:cNvCxnSpPr>
              <a:cxnSpLocks/>
              <a:stCxn id="124" idx="0"/>
              <a:endCxn id="92" idx="2"/>
            </p:cNvCxnSpPr>
            <p:nvPr/>
          </p:nvCxnSpPr>
          <p:spPr bwMode="auto">
            <a:xfrm rot="5400000" flipH="1" flipV="1">
              <a:off x="5223745" y="4618429"/>
              <a:ext cx="251576" cy="1655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8" name="Elbow Connector 131">
              <a:extLst>
                <a:ext uri="{FF2B5EF4-FFF2-40B4-BE49-F238E27FC236}">
                  <a16:creationId xmlns:a16="http://schemas.microsoft.com/office/drawing/2014/main" id="{E4951CF1-B3C6-4D72-A09E-10679A75EA8D}"/>
                </a:ext>
              </a:extLst>
            </p:cNvPr>
            <p:cNvCxnSpPr>
              <a:cxnSpLocks/>
              <a:stCxn id="122" idx="0"/>
              <a:endCxn id="93" idx="2"/>
            </p:cNvCxnSpPr>
            <p:nvPr/>
          </p:nvCxnSpPr>
          <p:spPr bwMode="auto">
            <a:xfrm rot="5400000" flipH="1" flipV="1">
              <a:off x="7139972" y="4618429"/>
              <a:ext cx="251576" cy="1653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9" name="Elbow Connector 131">
              <a:extLst>
                <a:ext uri="{FF2B5EF4-FFF2-40B4-BE49-F238E27FC236}">
                  <a16:creationId xmlns:a16="http://schemas.microsoft.com/office/drawing/2014/main" id="{A88834A6-838F-4B15-B61E-6DAEC1C3C21E}"/>
                </a:ext>
              </a:extLst>
            </p:cNvPr>
            <p:cNvCxnSpPr>
              <a:cxnSpLocks/>
              <a:stCxn id="123" idx="0"/>
              <a:endCxn id="96" idx="2"/>
            </p:cNvCxnSpPr>
            <p:nvPr/>
          </p:nvCxnSpPr>
          <p:spPr bwMode="auto">
            <a:xfrm rot="16200000" flipV="1">
              <a:off x="9015454" y="4617643"/>
              <a:ext cx="248502" cy="150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0" name="矩形: 剪去单角 129">
              <a:extLst>
                <a:ext uri="{FF2B5EF4-FFF2-40B4-BE49-F238E27FC236}">
                  <a16:creationId xmlns:a16="http://schemas.microsoft.com/office/drawing/2014/main" id="{388214C8-8720-4E7A-A627-88DED2388948}"/>
                </a:ext>
              </a:extLst>
            </p:cNvPr>
            <p:cNvSpPr/>
            <p:nvPr/>
          </p:nvSpPr>
          <p:spPr>
            <a:xfrm>
              <a:off x="3021868" y="871811"/>
              <a:ext cx="1251264" cy="422622"/>
            </a:xfrm>
            <a:prstGeom prst="snip1Rect">
              <a:avLst>
                <a:gd name="adj" fmla="val 28522"/>
              </a:avLst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r>
                <a:rPr lang="en-US" altLang="zh-CN" sz="1050" b="1" kern="0" dirty="0">
                  <a:solidFill>
                    <a:schemeClr val="tx1"/>
                  </a:solidFill>
                  <a:latin typeface="Helvetica Neue" charset="0"/>
                </a:rPr>
                <a:t>SPICE Model</a:t>
              </a:r>
              <a:endParaRPr lang="zh-CN" altLang="en-US" sz="1050" b="1" kern="0" dirty="0">
                <a:solidFill>
                  <a:schemeClr val="tx1"/>
                </a:solidFill>
                <a:latin typeface="Helvetica Neue" charset="0"/>
              </a:endParaRPr>
            </a:p>
          </p:txBody>
        </p:sp>
        <p:sp>
          <p:nvSpPr>
            <p:cNvPr id="131" name="流程图: 多文档 130">
              <a:extLst>
                <a:ext uri="{FF2B5EF4-FFF2-40B4-BE49-F238E27FC236}">
                  <a16:creationId xmlns:a16="http://schemas.microsoft.com/office/drawing/2014/main" id="{1749BFF8-768B-49EA-92B1-0B7A9B34AE2C}"/>
                </a:ext>
              </a:extLst>
            </p:cNvPr>
            <p:cNvSpPr/>
            <p:nvPr/>
          </p:nvSpPr>
          <p:spPr>
            <a:xfrm>
              <a:off x="8028802" y="5619642"/>
              <a:ext cx="1867253" cy="833938"/>
            </a:xfrm>
            <a:prstGeom prst="flowChartMultidocumen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r>
                <a:rPr lang="en-US" altLang="zh-CN" sz="1050" b="1" kern="0" dirty="0">
                  <a:solidFill>
                    <a:schemeClr val="tx1"/>
                  </a:solidFill>
                  <a:latin typeface="Helvetica Neue" charset="0"/>
                </a:rPr>
                <a:t>Tech Device</a:t>
              </a:r>
            </a:p>
            <a:p>
              <a:pPr algn="ctr"/>
              <a:r>
                <a:rPr lang="en-US" altLang="zh-CN" sz="1050" b="1" kern="0" dirty="0">
                  <a:latin typeface="Helvetica Neue" charset="0"/>
                </a:rPr>
                <a:t>Tech Design Rule</a:t>
              </a:r>
              <a:endParaRPr lang="zh-CN" altLang="en-US" sz="1050" b="1" kern="0" dirty="0">
                <a:solidFill>
                  <a:schemeClr val="tx1"/>
                </a:solidFill>
                <a:latin typeface="Helvetica Neue" charset="0"/>
              </a:endParaRPr>
            </a:p>
            <a:p>
              <a:pPr algn="ctr"/>
              <a:endParaRPr lang="zh-CN" altLang="en-US" sz="1050" b="1" kern="0" dirty="0">
                <a:solidFill>
                  <a:schemeClr val="tx1"/>
                </a:solidFill>
                <a:latin typeface="Helvetica Neue" charset="0"/>
              </a:endParaRPr>
            </a:p>
          </p:txBody>
        </p:sp>
        <p:cxnSp>
          <p:nvCxnSpPr>
            <p:cNvPr id="132" name="Elbow Connector 131">
              <a:extLst>
                <a:ext uri="{FF2B5EF4-FFF2-40B4-BE49-F238E27FC236}">
                  <a16:creationId xmlns:a16="http://schemas.microsoft.com/office/drawing/2014/main" id="{CAF5E494-D37A-40DE-8535-0E1E2852DD2E}"/>
                </a:ext>
              </a:extLst>
            </p:cNvPr>
            <p:cNvCxnSpPr>
              <a:cxnSpLocks/>
              <a:stCxn id="131" idx="1"/>
              <a:endCxn id="122" idx="3"/>
            </p:cNvCxnSpPr>
            <p:nvPr/>
          </p:nvCxnSpPr>
          <p:spPr bwMode="auto">
            <a:xfrm rot="10800000">
              <a:off x="7817916" y="4980855"/>
              <a:ext cx="210887" cy="1055757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>
                  <a:lumMod val="95000"/>
                  <a:lumOff val="5000"/>
                </a:schemeClr>
              </a:solidFill>
              <a:prstDash val="lgDashDot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" name="Elbow Connector 131">
              <a:extLst>
                <a:ext uri="{FF2B5EF4-FFF2-40B4-BE49-F238E27FC236}">
                  <a16:creationId xmlns:a16="http://schemas.microsoft.com/office/drawing/2014/main" id="{C21B0C72-B640-43FF-B468-22D1423FBE60}"/>
                </a:ext>
              </a:extLst>
            </p:cNvPr>
            <p:cNvCxnSpPr>
              <a:cxnSpLocks/>
              <a:stCxn id="131" idx="0"/>
              <a:endCxn id="123" idx="3"/>
            </p:cNvCxnSpPr>
            <p:nvPr/>
          </p:nvCxnSpPr>
          <p:spPr bwMode="auto">
            <a:xfrm rot="5400000" flipH="1" flipV="1">
              <a:off x="9064297" y="5004370"/>
              <a:ext cx="641863" cy="588682"/>
            </a:xfrm>
            <a:prstGeom prst="bentConnector4">
              <a:avLst>
                <a:gd name="adj1" fmla="val 31631"/>
                <a:gd name="adj2" fmla="val 142711"/>
              </a:avLst>
            </a:prstGeom>
            <a:noFill/>
            <a:ln w="9525" algn="ctr">
              <a:solidFill>
                <a:schemeClr val="tx1">
                  <a:lumMod val="95000"/>
                  <a:lumOff val="5000"/>
                </a:schemeClr>
              </a:solidFill>
              <a:prstDash val="lgDashDot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" name="Elbow Connector 131">
              <a:extLst>
                <a:ext uri="{FF2B5EF4-FFF2-40B4-BE49-F238E27FC236}">
                  <a16:creationId xmlns:a16="http://schemas.microsoft.com/office/drawing/2014/main" id="{A3891E5C-8F21-4794-9D25-E06FE4673631}"/>
                </a:ext>
              </a:extLst>
            </p:cNvPr>
            <p:cNvCxnSpPr>
              <a:cxnSpLocks/>
              <a:stCxn id="121" idx="0"/>
              <a:endCxn id="120" idx="2"/>
            </p:cNvCxnSpPr>
            <p:nvPr/>
          </p:nvCxnSpPr>
          <p:spPr bwMode="auto">
            <a:xfrm rot="16200000" flipV="1">
              <a:off x="3741722" y="2724824"/>
              <a:ext cx="273870" cy="696675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5" name="Rectangle 65">
              <a:extLst>
                <a:ext uri="{FF2B5EF4-FFF2-40B4-BE49-F238E27FC236}">
                  <a16:creationId xmlns:a16="http://schemas.microsoft.com/office/drawing/2014/main" id="{2C96A464-1A25-488A-9B27-E380866E201C}"/>
                </a:ext>
              </a:extLst>
            </p:cNvPr>
            <p:cNvSpPr/>
            <p:nvPr/>
          </p:nvSpPr>
          <p:spPr bwMode="auto">
            <a:xfrm>
              <a:off x="4655013" y="2411459"/>
              <a:ext cx="1518581" cy="513142"/>
            </a:xfrm>
            <a:prstGeom prst="rect">
              <a:avLst/>
            </a:prstGeom>
            <a:solidFill>
              <a:srgbClr val="DBE4F4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t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PEX Parameter</a:t>
              </a:r>
            </a:p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(.</a:t>
              </a:r>
              <a:r>
                <a:rPr kumimoji="0" lang="en-US" altLang="zh-CN" sz="1100" b="1" dirty="0" err="1">
                  <a:latin typeface="Helvetica Neue" panose="02000503000000020004" pitchFamily="2" charset="0"/>
                </a:rPr>
                <a:t>pex</a:t>
              </a:r>
              <a:r>
                <a:rPr kumimoji="0" lang="en-US" altLang="zh-CN" sz="1100" b="1" dirty="0">
                  <a:latin typeface="Helvetica Neue" panose="02000503000000020004" pitchFamily="2" charset="0"/>
                </a:rPr>
                <a:t>)</a:t>
              </a:r>
            </a:p>
          </p:txBody>
        </p:sp>
        <p:cxnSp>
          <p:nvCxnSpPr>
            <p:cNvPr id="136" name="Elbow Connector 131">
              <a:extLst>
                <a:ext uri="{FF2B5EF4-FFF2-40B4-BE49-F238E27FC236}">
                  <a16:creationId xmlns:a16="http://schemas.microsoft.com/office/drawing/2014/main" id="{24E896AC-4593-4433-B3BD-24884ED11293}"/>
                </a:ext>
              </a:extLst>
            </p:cNvPr>
            <p:cNvCxnSpPr>
              <a:cxnSpLocks/>
              <a:stCxn id="121" idx="0"/>
              <a:endCxn id="135" idx="2"/>
            </p:cNvCxnSpPr>
            <p:nvPr/>
          </p:nvCxnSpPr>
          <p:spPr bwMode="auto">
            <a:xfrm rot="5400000" flipH="1" flipV="1">
              <a:off x="4677901" y="2473695"/>
              <a:ext cx="285496" cy="1187310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7" name="Rectangle 74">
              <a:extLst>
                <a:ext uri="{FF2B5EF4-FFF2-40B4-BE49-F238E27FC236}">
                  <a16:creationId xmlns:a16="http://schemas.microsoft.com/office/drawing/2014/main" id="{AF829D5B-0876-44A4-B620-AF156C752D4D}"/>
                </a:ext>
              </a:extLst>
            </p:cNvPr>
            <p:cNvSpPr/>
            <p:nvPr/>
          </p:nvSpPr>
          <p:spPr bwMode="auto">
            <a:xfrm>
              <a:off x="4619931" y="1674649"/>
              <a:ext cx="1595836" cy="471619"/>
            </a:xfrm>
            <a:prstGeom prst="rect">
              <a:avLst/>
            </a:prstGeom>
            <a:solidFill>
              <a:srgbClr val="E2F0D8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Liberate</a:t>
              </a:r>
            </a:p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Characterization</a:t>
              </a:r>
            </a:p>
          </p:txBody>
        </p:sp>
        <p:sp>
          <p:nvSpPr>
            <p:cNvPr id="138" name="Rectangle 65">
              <a:extLst>
                <a:ext uri="{FF2B5EF4-FFF2-40B4-BE49-F238E27FC236}">
                  <a16:creationId xmlns:a16="http://schemas.microsoft.com/office/drawing/2014/main" id="{9F5A158E-BDC9-4787-BA9F-24DE1C05D9BD}"/>
                </a:ext>
              </a:extLst>
            </p:cNvPr>
            <p:cNvSpPr/>
            <p:nvPr/>
          </p:nvSpPr>
          <p:spPr bwMode="auto">
            <a:xfrm>
              <a:off x="4859160" y="899367"/>
              <a:ext cx="1121613" cy="492636"/>
            </a:xfrm>
            <a:prstGeom prst="rect">
              <a:avLst/>
            </a:prstGeom>
            <a:solidFill>
              <a:srgbClr val="DBE4F4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t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Liberty</a:t>
              </a:r>
            </a:p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(.lib)</a:t>
              </a:r>
            </a:p>
          </p:txBody>
        </p:sp>
        <p:cxnSp>
          <p:nvCxnSpPr>
            <p:cNvPr id="139" name="Elbow Connector 131">
              <a:extLst>
                <a:ext uri="{FF2B5EF4-FFF2-40B4-BE49-F238E27FC236}">
                  <a16:creationId xmlns:a16="http://schemas.microsoft.com/office/drawing/2014/main" id="{370134A8-EC98-4803-93BC-4A79A0386844}"/>
                </a:ext>
              </a:extLst>
            </p:cNvPr>
            <p:cNvCxnSpPr>
              <a:cxnSpLocks/>
              <a:stCxn id="130" idx="0"/>
              <a:endCxn id="137" idx="1"/>
            </p:cNvCxnSpPr>
            <p:nvPr/>
          </p:nvCxnSpPr>
          <p:spPr bwMode="auto">
            <a:xfrm>
              <a:off x="4273132" y="1083123"/>
              <a:ext cx="346799" cy="827337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>
                  <a:lumMod val="95000"/>
                  <a:lumOff val="5000"/>
                </a:schemeClr>
              </a:solidFill>
              <a:prstDash val="lgDashDot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0" name="Elbow Connector 131">
              <a:extLst>
                <a:ext uri="{FF2B5EF4-FFF2-40B4-BE49-F238E27FC236}">
                  <a16:creationId xmlns:a16="http://schemas.microsoft.com/office/drawing/2014/main" id="{90856567-3A33-4EAB-AE03-E2D13E81B09B}"/>
                </a:ext>
              </a:extLst>
            </p:cNvPr>
            <p:cNvCxnSpPr>
              <a:cxnSpLocks/>
              <a:stCxn id="92" idx="0"/>
              <a:endCxn id="121" idx="2"/>
            </p:cNvCxnSpPr>
            <p:nvPr/>
          </p:nvCxnSpPr>
          <p:spPr bwMode="auto">
            <a:xfrm rot="16200000" flipV="1">
              <a:off x="4639374" y="3269336"/>
              <a:ext cx="298609" cy="1123367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1" name="Elbow Connector 131">
              <a:extLst>
                <a:ext uri="{FF2B5EF4-FFF2-40B4-BE49-F238E27FC236}">
                  <a16:creationId xmlns:a16="http://schemas.microsoft.com/office/drawing/2014/main" id="{70D1962E-1C4B-48F7-A799-C91502F58CB2}"/>
                </a:ext>
              </a:extLst>
            </p:cNvPr>
            <p:cNvCxnSpPr>
              <a:cxnSpLocks/>
              <a:stCxn id="135" idx="0"/>
              <a:endCxn id="137" idx="2"/>
            </p:cNvCxnSpPr>
            <p:nvPr/>
          </p:nvCxnSpPr>
          <p:spPr bwMode="auto">
            <a:xfrm rot="5400000" flipH="1" flipV="1">
              <a:off x="5283482" y="2277091"/>
              <a:ext cx="265190" cy="3546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2" name="Elbow Connector 131">
              <a:extLst>
                <a:ext uri="{FF2B5EF4-FFF2-40B4-BE49-F238E27FC236}">
                  <a16:creationId xmlns:a16="http://schemas.microsoft.com/office/drawing/2014/main" id="{26B27020-75FB-49F5-9854-4EF80C9EEDAC}"/>
                </a:ext>
              </a:extLst>
            </p:cNvPr>
            <p:cNvCxnSpPr>
              <a:cxnSpLocks/>
              <a:stCxn id="137" idx="0"/>
              <a:endCxn id="138" idx="2"/>
            </p:cNvCxnSpPr>
            <p:nvPr/>
          </p:nvCxnSpPr>
          <p:spPr bwMode="auto">
            <a:xfrm rot="5400000" flipH="1" flipV="1">
              <a:off x="5277585" y="1532269"/>
              <a:ext cx="282646" cy="2116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" name="Elbow Connector 131">
              <a:extLst>
                <a:ext uri="{FF2B5EF4-FFF2-40B4-BE49-F238E27FC236}">
                  <a16:creationId xmlns:a16="http://schemas.microsoft.com/office/drawing/2014/main" id="{1ED89ECE-A2CB-4469-B3DB-692A0898D490}"/>
                </a:ext>
              </a:extLst>
            </p:cNvPr>
            <p:cNvCxnSpPr>
              <a:cxnSpLocks/>
              <a:stCxn id="96" idx="0"/>
              <a:endCxn id="137" idx="3"/>
            </p:cNvCxnSpPr>
            <p:nvPr/>
          </p:nvCxnSpPr>
          <p:spPr bwMode="auto">
            <a:xfrm rot="16200000" flipV="1">
              <a:off x="6642767" y="1483460"/>
              <a:ext cx="2069865" cy="2923862"/>
            </a:xfrm>
            <a:prstGeom prst="bentConnector2">
              <a:avLst/>
            </a:prstGeom>
            <a:noFill/>
            <a:ln w="9525" algn="ctr">
              <a:solidFill>
                <a:srgbClr val="000000"/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" name="Rectangle 45">
              <a:extLst>
                <a:ext uri="{FF2B5EF4-FFF2-40B4-BE49-F238E27FC236}">
                  <a16:creationId xmlns:a16="http://schemas.microsoft.com/office/drawing/2014/main" id="{7877CE0A-6ECA-4DED-9682-5267278331A5}"/>
                </a:ext>
              </a:extLst>
            </p:cNvPr>
            <p:cNvSpPr/>
            <p:nvPr/>
          </p:nvSpPr>
          <p:spPr bwMode="auto">
            <a:xfrm>
              <a:off x="7879306" y="2423970"/>
              <a:ext cx="1142352" cy="513073"/>
            </a:xfrm>
            <a:prstGeom prst="rect">
              <a:avLst/>
            </a:prstGeom>
            <a:solidFill>
              <a:srgbClr val="FFE1E1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Verification</a:t>
              </a:r>
            </a:p>
          </p:txBody>
        </p:sp>
        <p:sp>
          <p:nvSpPr>
            <p:cNvPr id="145" name="Rectangle 45">
              <a:extLst>
                <a:ext uri="{FF2B5EF4-FFF2-40B4-BE49-F238E27FC236}">
                  <a16:creationId xmlns:a16="http://schemas.microsoft.com/office/drawing/2014/main" id="{AE02884A-0A57-4752-BA93-E819D95678BF}"/>
                </a:ext>
              </a:extLst>
            </p:cNvPr>
            <p:cNvSpPr/>
            <p:nvPr/>
          </p:nvSpPr>
          <p:spPr bwMode="auto">
            <a:xfrm>
              <a:off x="6479816" y="2420653"/>
              <a:ext cx="1142352" cy="513073"/>
            </a:xfrm>
            <a:prstGeom prst="rect">
              <a:avLst/>
            </a:prstGeom>
            <a:solidFill>
              <a:srgbClr val="FFE1E1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Validation</a:t>
              </a:r>
            </a:p>
          </p:txBody>
        </p:sp>
        <p:cxnSp>
          <p:nvCxnSpPr>
            <p:cNvPr id="146" name="Elbow Connector 131">
              <a:extLst>
                <a:ext uri="{FF2B5EF4-FFF2-40B4-BE49-F238E27FC236}">
                  <a16:creationId xmlns:a16="http://schemas.microsoft.com/office/drawing/2014/main" id="{C27C61D2-BE4E-4586-BD6D-E0B456B0A316}"/>
                </a:ext>
              </a:extLst>
            </p:cNvPr>
            <p:cNvCxnSpPr>
              <a:cxnSpLocks/>
              <a:stCxn id="107" idx="0"/>
              <a:endCxn id="145" idx="2"/>
            </p:cNvCxnSpPr>
            <p:nvPr/>
          </p:nvCxnSpPr>
          <p:spPr bwMode="auto">
            <a:xfrm rot="5400000" flipH="1" flipV="1">
              <a:off x="6517033" y="2676139"/>
              <a:ext cx="276371" cy="791547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7" name="Elbow Connector 131">
              <a:extLst>
                <a:ext uri="{FF2B5EF4-FFF2-40B4-BE49-F238E27FC236}">
                  <a16:creationId xmlns:a16="http://schemas.microsoft.com/office/drawing/2014/main" id="{59C1FA88-2FD1-41A7-817D-DFC13625152F}"/>
                </a:ext>
              </a:extLst>
            </p:cNvPr>
            <p:cNvCxnSpPr>
              <a:cxnSpLocks/>
              <a:stCxn id="108" idx="0"/>
              <a:endCxn id="144" idx="2"/>
            </p:cNvCxnSpPr>
            <p:nvPr/>
          </p:nvCxnSpPr>
          <p:spPr bwMode="auto">
            <a:xfrm rot="16200000" flipV="1">
              <a:off x="8312233" y="3075291"/>
              <a:ext cx="278565" cy="2068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8" name="Rectangle 45">
              <a:extLst>
                <a:ext uri="{FF2B5EF4-FFF2-40B4-BE49-F238E27FC236}">
                  <a16:creationId xmlns:a16="http://schemas.microsoft.com/office/drawing/2014/main" id="{E06ED515-E1FD-46BC-B2CD-00415E1B2F82}"/>
                </a:ext>
              </a:extLst>
            </p:cNvPr>
            <p:cNvSpPr/>
            <p:nvPr/>
          </p:nvSpPr>
          <p:spPr bwMode="auto">
            <a:xfrm>
              <a:off x="8177047" y="915785"/>
              <a:ext cx="1109272" cy="518130"/>
            </a:xfrm>
            <a:prstGeom prst="rect">
              <a:avLst/>
            </a:prstGeom>
            <a:solidFill>
              <a:srgbClr val="FFE1E1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Physical Design</a:t>
              </a:r>
            </a:p>
          </p:txBody>
        </p:sp>
        <p:cxnSp>
          <p:nvCxnSpPr>
            <p:cNvPr id="149" name="Elbow Connector 131">
              <a:extLst>
                <a:ext uri="{FF2B5EF4-FFF2-40B4-BE49-F238E27FC236}">
                  <a16:creationId xmlns:a16="http://schemas.microsoft.com/office/drawing/2014/main" id="{75DA6453-7D5A-4DFA-9F27-1662C8C42916}"/>
                </a:ext>
              </a:extLst>
            </p:cNvPr>
            <p:cNvCxnSpPr>
              <a:cxnSpLocks/>
              <a:stCxn id="96" idx="0"/>
              <a:endCxn id="148" idx="2"/>
            </p:cNvCxnSpPr>
            <p:nvPr/>
          </p:nvCxnSpPr>
          <p:spPr bwMode="auto">
            <a:xfrm rot="16200000" flipV="1">
              <a:off x="7662453" y="2503147"/>
              <a:ext cx="2546409" cy="407947"/>
            </a:xfrm>
            <a:prstGeom prst="bentConnector3">
              <a:avLst>
                <a:gd name="adj1" fmla="val 81053"/>
              </a:avLst>
            </a:prstGeom>
            <a:noFill/>
            <a:ln w="9525" algn="ctr">
              <a:solidFill>
                <a:srgbClr val="000000"/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0" name="Rectangle 45">
              <a:extLst>
                <a:ext uri="{FF2B5EF4-FFF2-40B4-BE49-F238E27FC236}">
                  <a16:creationId xmlns:a16="http://schemas.microsoft.com/office/drawing/2014/main" id="{923571D0-9204-4BA2-85B2-7AADCACAF10A}"/>
                </a:ext>
              </a:extLst>
            </p:cNvPr>
            <p:cNvSpPr/>
            <p:nvPr/>
          </p:nvSpPr>
          <p:spPr bwMode="auto">
            <a:xfrm>
              <a:off x="2774585" y="1629083"/>
              <a:ext cx="1513954" cy="518132"/>
            </a:xfrm>
            <a:prstGeom prst="rect">
              <a:avLst/>
            </a:prstGeom>
            <a:solidFill>
              <a:srgbClr val="FFE1E1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Synthesis</a:t>
              </a:r>
            </a:p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Physical Design</a:t>
              </a:r>
            </a:p>
          </p:txBody>
        </p:sp>
        <p:sp>
          <p:nvSpPr>
            <p:cNvPr id="151" name="Rectangle 45">
              <a:extLst>
                <a:ext uri="{FF2B5EF4-FFF2-40B4-BE49-F238E27FC236}">
                  <a16:creationId xmlns:a16="http://schemas.microsoft.com/office/drawing/2014/main" id="{A9C41214-CD74-4637-951B-13F7DB1A27CC}"/>
                </a:ext>
              </a:extLst>
            </p:cNvPr>
            <p:cNvSpPr/>
            <p:nvPr/>
          </p:nvSpPr>
          <p:spPr bwMode="auto">
            <a:xfrm>
              <a:off x="6643542" y="899755"/>
              <a:ext cx="1142353" cy="492636"/>
            </a:xfrm>
            <a:prstGeom prst="rect">
              <a:avLst/>
            </a:prstGeom>
            <a:solidFill>
              <a:srgbClr val="FFE1E1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/>
              <a:r>
                <a:rPr kumimoji="0" lang="en-US" altLang="zh-CN" sz="1100" b="1">
                  <a:latin typeface="Helvetica Neue" panose="02000503000000020004" pitchFamily="2" charset="0"/>
                </a:rPr>
                <a:t>Analysis</a:t>
              </a:r>
              <a:endParaRPr kumimoji="0" lang="en-US" altLang="zh-CN" sz="1100" b="1" dirty="0">
                <a:latin typeface="Helvetica Neue" panose="02000503000000020004" pitchFamily="2" charset="0"/>
              </a:endParaRPr>
            </a:p>
          </p:txBody>
        </p:sp>
        <p:cxnSp>
          <p:nvCxnSpPr>
            <p:cNvPr id="152" name="Elbow Connector 131">
              <a:extLst>
                <a:ext uri="{FF2B5EF4-FFF2-40B4-BE49-F238E27FC236}">
                  <a16:creationId xmlns:a16="http://schemas.microsoft.com/office/drawing/2014/main" id="{6BFA9764-FE6F-4127-8F0D-2BD1945A8FF6}"/>
                </a:ext>
              </a:extLst>
            </p:cNvPr>
            <p:cNvCxnSpPr>
              <a:cxnSpLocks/>
              <a:stCxn id="120" idx="0"/>
              <a:endCxn id="150" idx="2"/>
            </p:cNvCxnSpPr>
            <p:nvPr/>
          </p:nvCxnSpPr>
          <p:spPr bwMode="auto">
            <a:xfrm rot="5400000" flipH="1" flipV="1">
              <a:off x="3393005" y="2284529"/>
              <a:ext cx="275870" cy="1244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" name="Elbow Connector 131">
              <a:extLst>
                <a:ext uri="{FF2B5EF4-FFF2-40B4-BE49-F238E27FC236}">
                  <a16:creationId xmlns:a16="http://schemas.microsoft.com/office/drawing/2014/main" id="{157DD636-EF63-4BE2-9DCA-754412D3B0C7}"/>
                </a:ext>
              </a:extLst>
            </p:cNvPr>
            <p:cNvCxnSpPr>
              <a:cxnSpLocks/>
              <a:stCxn id="138" idx="3"/>
              <a:endCxn id="151" idx="1"/>
            </p:cNvCxnSpPr>
            <p:nvPr/>
          </p:nvCxnSpPr>
          <p:spPr bwMode="auto">
            <a:xfrm>
              <a:off x="5980772" y="1145686"/>
              <a:ext cx="662769" cy="387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4" name="内容占位符 2">
            <a:extLst>
              <a:ext uri="{FF2B5EF4-FFF2-40B4-BE49-F238E27FC236}">
                <a16:creationId xmlns:a16="http://schemas.microsoft.com/office/drawing/2014/main" id="{37562266-17A5-4235-85C9-658AB9427D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4023" y="1018924"/>
            <a:ext cx="3572224" cy="5604887"/>
          </a:xfrm>
        </p:spPr>
        <p:txBody>
          <a:bodyPr/>
          <a:lstStyle/>
          <a:p>
            <a:r>
              <a:rPr lang="en-US" altLang="zh-CN" sz="1600" dirty="0"/>
              <a:t>Standard Cell Library</a:t>
            </a:r>
          </a:p>
          <a:p>
            <a:pPr lvl="1"/>
            <a:r>
              <a:rPr lang="en-US" altLang="zh-CN" sz="1400" dirty="0"/>
              <a:t>Symbol </a:t>
            </a:r>
            <a:r>
              <a:rPr lang="en-US" altLang="zh-CN" sz="1400" dirty="0">
                <a:solidFill>
                  <a:srgbClr val="C00000"/>
                </a:solidFill>
              </a:rPr>
              <a:t>(.</a:t>
            </a:r>
            <a:r>
              <a:rPr lang="en-US" altLang="zh-CN" sz="1400" dirty="0" err="1">
                <a:solidFill>
                  <a:srgbClr val="C00000"/>
                </a:solidFill>
              </a:rPr>
              <a:t>svg</a:t>
            </a:r>
            <a:r>
              <a:rPr lang="en-US" altLang="zh-CN" sz="1400" dirty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en-US" altLang="zh-CN" sz="1400" dirty="0"/>
              <a:t>Behavioral </a:t>
            </a:r>
            <a:r>
              <a:rPr lang="en-US" altLang="zh-CN" sz="1400" dirty="0">
                <a:solidFill>
                  <a:srgbClr val="C00000"/>
                </a:solidFill>
              </a:rPr>
              <a:t>(.v)</a:t>
            </a:r>
          </a:p>
          <a:p>
            <a:pPr lvl="1"/>
            <a:r>
              <a:rPr lang="en-US" altLang="zh-CN" sz="1400" dirty="0"/>
              <a:t>Physical</a:t>
            </a:r>
          </a:p>
          <a:p>
            <a:pPr lvl="2"/>
            <a:r>
              <a:rPr lang="en-US" altLang="zh-CN" sz="1200" dirty="0"/>
              <a:t>Layout </a:t>
            </a:r>
            <a:r>
              <a:rPr lang="en-US" altLang="zh-CN" sz="1200" b="1" dirty="0">
                <a:solidFill>
                  <a:srgbClr val="C00000"/>
                </a:solidFill>
              </a:rPr>
              <a:t>(.</a:t>
            </a:r>
            <a:r>
              <a:rPr lang="en-US" altLang="zh-CN" sz="1200" b="1" dirty="0" err="1">
                <a:solidFill>
                  <a:srgbClr val="C00000"/>
                </a:solidFill>
              </a:rPr>
              <a:t>gds</a:t>
            </a:r>
            <a:r>
              <a:rPr lang="en-US" altLang="zh-CN" sz="1200" b="1" dirty="0">
                <a:solidFill>
                  <a:srgbClr val="C00000"/>
                </a:solidFill>
              </a:rPr>
              <a:t>)</a:t>
            </a:r>
          </a:p>
          <a:p>
            <a:pPr lvl="2"/>
            <a:r>
              <a:rPr lang="en-US" altLang="zh-CN" sz="1200" dirty="0"/>
              <a:t>Abstract </a:t>
            </a:r>
            <a:r>
              <a:rPr lang="en-US" altLang="zh-CN" sz="1200" dirty="0">
                <a:solidFill>
                  <a:srgbClr val="C00000"/>
                </a:solidFill>
              </a:rPr>
              <a:t>(.</a:t>
            </a:r>
            <a:r>
              <a:rPr lang="en-US" altLang="zh-CN" sz="1200" dirty="0" err="1">
                <a:solidFill>
                  <a:srgbClr val="C00000"/>
                </a:solidFill>
              </a:rPr>
              <a:t>lef</a:t>
            </a:r>
            <a:r>
              <a:rPr lang="en-US" altLang="zh-CN" sz="1200" dirty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en-US" altLang="zh-CN" sz="1400" dirty="0"/>
              <a:t>Transistor </a:t>
            </a:r>
            <a:r>
              <a:rPr lang="en-US" altLang="zh-CN" sz="1400" dirty="0">
                <a:solidFill>
                  <a:srgbClr val="C00000"/>
                </a:solidFill>
              </a:rPr>
              <a:t>(.</a:t>
            </a:r>
            <a:r>
              <a:rPr lang="en-US" altLang="zh-CN" sz="1400" dirty="0" err="1">
                <a:solidFill>
                  <a:srgbClr val="C00000"/>
                </a:solidFill>
              </a:rPr>
              <a:t>spi</a:t>
            </a:r>
            <a:r>
              <a:rPr lang="en-US" altLang="zh-CN" sz="1400" dirty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en-US" altLang="zh-CN" sz="1400" dirty="0"/>
              <a:t>Timing/Power </a:t>
            </a:r>
            <a:r>
              <a:rPr lang="en-US" altLang="zh-CN" sz="1400" dirty="0">
                <a:solidFill>
                  <a:srgbClr val="C00000"/>
                </a:solidFill>
              </a:rPr>
              <a:t>(.lib)</a:t>
            </a:r>
          </a:p>
          <a:p>
            <a:pPr lvl="1"/>
            <a:r>
              <a:rPr lang="en-US" altLang="zh-CN" sz="1400" dirty="0"/>
              <a:t>Functional</a:t>
            </a:r>
          </a:p>
          <a:p>
            <a:pPr lvl="2"/>
            <a:r>
              <a:rPr lang="en-US" altLang="zh-CN" sz="1200" dirty="0"/>
              <a:t>Combinational</a:t>
            </a:r>
          </a:p>
          <a:p>
            <a:pPr lvl="2"/>
            <a:r>
              <a:rPr lang="en-US" altLang="zh-CN" sz="1200" dirty="0"/>
              <a:t>Buffer</a:t>
            </a:r>
          </a:p>
          <a:p>
            <a:pPr lvl="2"/>
            <a:r>
              <a:rPr lang="en-US" altLang="zh-CN" sz="1200" dirty="0"/>
              <a:t>Sequential</a:t>
            </a:r>
          </a:p>
          <a:p>
            <a:pPr lvl="2"/>
            <a:r>
              <a:rPr lang="en-US" altLang="zh-CN" sz="1200" dirty="0"/>
              <a:t>Physical</a:t>
            </a:r>
          </a:p>
          <a:p>
            <a:pPr lvl="1"/>
            <a:r>
              <a:rPr lang="en-US" altLang="zh-CN" sz="1400" dirty="0"/>
              <a:t>Type</a:t>
            </a:r>
          </a:p>
          <a:p>
            <a:pPr lvl="2"/>
            <a:r>
              <a:rPr lang="en-US" altLang="zh-CN" sz="1200" dirty="0"/>
              <a:t>Voltage</a:t>
            </a:r>
          </a:p>
          <a:p>
            <a:pPr lvl="2"/>
            <a:r>
              <a:rPr lang="en-US" altLang="zh-CN" sz="1200" dirty="0"/>
              <a:t>Drive Strength</a:t>
            </a:r>
          </a:p>
          <a:p>
            <a:pPr lvl="2"/>
            <a:r>
              <a:rPr lang="en-US" altLang="zh-CN" sz="1200" dirty="0"/>
              <a:t>Size</a:t>
            </a:r>
          </a:p>
          <a:p>
            <a:pPr lvl="1"/>
            <a:endParaRPr lang="en-US" altLang="zh-CN" sz="1600" dirty="0"/>
          </a:p>
          <a:p>
            <a:pPr lvl="1"/>
            <a:endParaRPr lang="en-US" altLang="zh-CN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8C2638-07D4-4B2D-B152-07BEC218D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162" y="1001779"/>
            <a:ext cx="5905485" cy="198049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9885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3F5E1-6861-4A4D-BCE8-5B7E9592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设计过程</a:t>
            </a:r>
            <a:r>
              <a:rPr lang="en-US" altLang="zh-CN" dirty="0"/>
              <a:t>——</a:t>
            </a:r>
            <a:r>
              <a:rPr lang="zh-CN" altLang="en-US" dirty="0"/>
              <a:t>逻辑综合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0FFA82A-E7CC-B743-BC0F-0BCE9386BDC6}"/>
              </a:ext>
            </a:extLst>
          </p:cNvPr>
          <p:cNvGrpSpPr/>
          <p:nvPr/>
        </p:nvGrpSpPr>
        <p:grpSpPr>
          <a:xfrm>
            <a:off x="390747" y="1036171"/>
            <a:ext cx="2160000" cy="5740891"/>
            <a:chOff x="1315477" y="1061654"/>
            <a:chExt cx="2160000" cy="5740891"/>
          </a:xfrm>
        </p:grpSpPr>
        <p:cxnSp>
          <p:nvCxnSpPr>
            <p:cNvPr id="12" name="Straight Arrow Connector 86">
              <a:extLst>
                <a:ext uri="{FF2B5EF4-FFF2-40B4-BE49-F238E27FC236}">
                  <a16:creationId xmlns:a16="http://schemas.microsoft.com/office/drawing/2014/main" id="{8657F8A5-5A7B-3C4A-984C-D27FF76FD123}"/>
                </a:ext>
              </a:extLst>
            </p:cNvPr>
            <p:cNvCxnSpPr>
              <a:cxnSpLocks/>
              <a:stCxn id="48" idx="2"/>
              <a:endCxn id="36" idx="0"/>
            </p:cNvCxnSpPr>
            <p:nvPr/>
          </p:nvCxnSpPr>
          <p:spPr bwMode="auto">
            <a:xfrm>
              <a:off x="2395477" y="3582538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Rectangle 46">
              <a:extLst>
                <a:ext uri="{FF2B5EF4-FFF2-40B4-BE49-F238E27FC236}">
                  <a16:creationId xmlns:a16="http://schemas.microsoft.com/office/drawing/2014/main" id="{A1B05E46-7240-9A4B-9998-7AE5D367D329}"/>
                </a:ext>
              </a:extLst>
            </p:cNvPr>
            <p:cNvSpPr/>
            <p:nvPr/>
          </p:nvSpPr>
          <p:spPr bwMode="auto">
            <a:xfrm>
              <a:off x="1315477" y="1061654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latin typeface="Helvetica Neue" charset="0"/>
                </a:rPr>
                <a:t>System Specifications</a:t>
              </a:r>
            </a:p>
          </p:txBody>
        </p:sp>
        <p:sp>
          <p:nvSpPr>
            <p:cNvPr id="46" name="Rectangle 46">
              <a:extLst>
                <a:ext uri="{FF2B5EF4-FFF2-40B4-BE49-F238E27FC236}">
                  <a16:creationId xmlns:a16="http://schemas.microsoft.com/office/drawing/2014/main" id="{C6F955B7-AE4E-8543-82D3-FFC97559B5F9}"/>
                </a:ext>
              </a:extLst>
            </p:cNvPr>
            <p:cNvSpPr/>
            <p:nvPr/>
          </p:nvSpPr>
          <p:spPr bwMode="auto">
            <a:xfrm>
              <a:off x="1315477" y="2142096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kern="0" dirty="0">
                  <a:latin typeface="Helvetica Neue" charset="0"/>
                </a:rPr>
                <a:t>Functional  Design</a:t>
              </a:r>
              <a:endParaRPr lang="en-US" sz="1400" kern="0" dirty="0">
                <a:latin typeface="Helvetica Neue" charset="0"/>
              </a:endParaRPr>
            </a:p>
          </p:txBody>
        </p:sp>
        <p:sp>
          <p:nvSpPr>
            <p:cNvPr id="47" name="Rectangle 47">
              <a:extLst>
                <a:ext uri="{FF2B5EF4-FFF2-40B4-BE49-F238E27FC236}">
                  <a16:creationId xmlns:a16="http://schemas.microsoft.com/office/drawing/2014/main" id="{E9738C2C-217D-2E4E-B7FB-0794E1912DEA}"/>
                </a:ext>
              </a:extLst>
            </p:cNvPr>
            <p:cNvSpPr/>
            <p:nvPr/>
          </p:nvSpPr>
          <p:spPr bwMode="auto">
            <a:xfrm>
              <a:off x="1315477" y="2682317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>
                  <a:solidFill>
                    <a:srgbClr val="C00000"/>
                  </a:solidFill>
                  <a:latin typeface="Helvetica Neue" charset="0"/>
                </a:rPr>
                <a:t>Logic Synthesis</a:t>
              </a: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333EE369-DE54-7D41-8411-2CD89A932538}"/>
                </a:ext>
              </a:extLst>
            </p:cNvPr>
            <p:cNvSpPr/>
            <p:nvPr/>
          </p:nvSpPr>
          <p:spPr bwMode="auto">
            <a:xfrm>
              <a:off x="1315477" y="3222538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Tech Mapping</a:t>
              </a:r>
            </a:p>
          </p:txBody>
        </p:sp>
        <p:cxnSp>
          <p:nvCxnSpPr>
            <p:cNvPr id="49" name="Straight Arrow Connector 57">
              <a:extLst>
                <a:ext uri="{FF2B5EF4-FFF2-40B4-BE49-F238E27FC236}">
                  <a16:creationId xmlns:a16="http://schemas.microsoft.com/office/drawing/2014/main" id="{4A1A9D42-D918-E04E-8674-175CA82A9C38}"/>
                </a:ext>
              </a:extLst>
            </p:cNvPr>
            <p:cNvCxnSpPr>
              <a:cxnSpLocks noChangeShapeType="1"/>
              <a:stCxn id="46" idx="2"/>
              <a:endCxn id="47" idx="0"/>
            </p:cNvCxnSpPr>
            <p:nvPr/>
          </p:nvCxnSpPr>
          <p:spPr bwMode="auto">
            <a:xfrm>
              <a:off x="2395477" y="2502096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Arrow Connector 62">
              <a:extLst>
                <a:ext uri="{FF2B5EF4-FFF2-40B4-BE49-F238E27FC236}">
                  <a16:creationId xmlns:a16="http://schemas.microsoft.com/office/drawing/2014/main" id="{40CC6565-6A62-2747-B52D-79FEB67A6CE7}"/>
                </a:ext>
              </a:extLst>
            </p:cNvPr>
            <p:cNvCxnSpPr>
              <a:cxnSpLocks noChangeShapeType="1"/>
              <a:stCxn id="47" idx="2"/>
              <a:endCxn id="48" idx="0"/>
            </p:cNvCxnSpPr>
            <p:nvPr/>
          </p:nvCxnSpPr>
          <p:spPr bwMode="auto">
            <a:xfrm>
              <a:off x="2395477" y="3042317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62">
              <a:extLst>
                <a:ext uri="{FF2B5EF4-FFF2-40B4-BE49-F238E27FC236}">
                  <a16:creationId xmlns:a16="http://schemas.microsoft.com/office/drawing/2014/main" id="{D8C4DAE4-651C-5E4C-8946-CF375EA9D9C8}"/>
                </a:ext>
              </a:extLst>
            </p:cNvPr>
            <p:cNvCxnSpPr>
              <a:cxnSpLocks noChangeShapeType="1"/>
              <a:stCxn id="22" idx="2"/>
              <a:endCxn id="46" idx="0"/>
            </p:cNvCxnSpPr>
            <p:nvPr/>
          </p:nvCxnSpPr>
          <p:spPr bwMode="auto">
            <a:xfrm>
              <a:off x="2395477" y="1961875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4B4E426C-AA05-6940-97F7-AA21597FFA83}"/>
                </a:ext>
              </a:extLst>
            </p:cNvPr>
            <p:cNvSpPr/>
            <p:nvPr/>
          </p:nvSpPr>
          <p:spPr bwMode="auto">
            <a:xfrm>
              <a:off x="1315477" y="3762759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Physical</a:t>
              </a:r>
              <a:r>
                <a:rPr kumimoji="0" lang="zh-CN" alt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Design</a:t>
              </a:r>
              <a:endParaRPr kumimoji="0" lang="en-US" sz="1400" kern="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7" name="Rectangle 67">
              <a:extLst>
                <a:ext uri="{FF2B5EF4-FFF2-40B4-BE49-F238E27FC236}">
                  <a16:creationId xmlns:a16="http://schemas.microsoft.com/office/drawing/2014/main" id="{1184810B-619A-3345-9DE8-5E4AFB1173E0}"/>
                </a:ext>
              </a:extLst>
            </p:cNvPr>
            <p:cNvSpPr/>
            <p:nvPr/>
          </p:nvSpPr>
          <p:spPr bwMode="auto">
            <a:xfrm>
              <a:off x="1315477" y="4302980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Physical Verification</a:t>
              </a:r>
            </a:p>
          </p:txBody>
        </p:sp>
        <p:cxnSp>
          <p:nvCxnSpPr>
            <p:cNvPr id="38" name="Straight Arrow Connector 70">
              <a:extLst>
                <a:ext uri="{FF2B5EF4-FFF2-40B4-BE49-F238E27FC236}">
                  <a16:creationId xmlns:a16="http://schemas.microsoft.com/office/drawing/2014/main" id="{ED70CABB-7E07-3848-A055-55E7C73603DB}"/>
                </a:ext>
              </a:extLst>
            </p:cNvPr>
            <p:cNvCxnSpPr>
              <a:cxnSpLocks noChangeShapeType="1"/>
              <a:stCxn id="36" idx="2"/>
              <a:endCxn id="37" idx="0"/>
            </p:cNvCxnSpPr>
            <p:nvPr/>
          </p:nvCxnSpPr>
          <p:spPr bwMode="auto">
            <a:xfrm>
              <a:off x="2395477" y="4122759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Straight Arrow Connector 192">
              <a:extLst>
                <a:ext uri="{FF2B5EF4-FFF2-40B4-BE49-F238E27FC236}">
                  <a16:creationId xmlns:a16="http://schemas.microsoft.com/office/drawing/2014/main" id="{8469FE79-EEBF-A24B-918A-FAAE076D1A3D}"/>
                </a:ext>
              </a:extLst>
            </p:cNvPr>
            <p:cNvCxnSpPr>
              <a:cxnSpLocks/>
              <a:stCxn id="37" idx="2"/>
              <a:endCxn id="40" idx="0"/>
            </p:cNvCxnSpPr>
            <p:nvPr/>
          </p:nvCxnSpPr>
          <p:spPr bwMode="auto">
            <a:xfrm>
              <a:off x="2395477" y="4662980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Rectangle 84">
              <a:extLst>
                <a:ext uri="{FF2B5EF4-FFF2-40B4-BE49-F238E27FC236}">
                  <a16:creationId xmlns:a16="http://schemas.microsoft.com/office/drawing/2014/main" id="{EE055F24-115D-E24F-AD70-A9ADCE50F1D6}"/>
                </a:ext>
              </a:extLst>
            </p:cNvPr>
            <p:cNvSpPr/>
            <p:nvPr/>
          </p:nvSpPr>
          <p:spPr bwMode="auto">
            <a:xfrm>
              <a:off x="1315477" y="4843201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Sign Off</a:t>
              </a:r>
            </a:p>
          </p:txBody>
        </p:sp>
        <p:sp>
          <p:nvSpPr>
            <p:cNvPr id="41" name="Rectangle 84">
              <a:extLst>
                <a:ext uri="{FF2B5EF4-FFF2-40B4-BE49-F238E27FC236}">
                  <a16:creationId xmlns:a16="http://schemas.microsoft.com/office/drawing/2014/main" id="{21EB6046-AD03-2D42-AD52-C0BE569E2A81}"/>
                </a:ext>
              </a:extLst>
            </p:cNvPr>
            <p:cNvSpPr/>
            <p:nvPr/>
          </p:nvSpPr>
          <p:spPr bwMode="auto">
            <a:xfrm>
              <a:off x="1315477" y="5383422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kern="0" dirty="0">
                  <a:latin typeface="Helvetica Neue" charset="0"/>
                </a:rPr>
                <a:t>Layout Processing</a:t>
              </a:r>
            </a:p>
          </p:txBody>
        </p:sp>
        <p:sp>
          <p:nvSpPr>
            <p:cNvPr id="42" name="Rectangle 76">
              <a:extLst>
                <a:ext uri="{FF2B5EF4-FFF2-40B4-BE49-F238E27FC236}">
                  <a16:creationId xmlns:a16="http://schemas.microsoft.com/office/drawing/2014/main" id="{17A16E1F-7617-3B42-968F-CE037DC767A1}"/>
                </a:ext>
              </a:extLst>
            </p:cNvPr>
            <p:cNvSpPr/>
            <p:nvPr/>
          </p:nvSpPr>
          <p:spPr bwMode="auto">
            <a:xfrm>
              <a:off x="1315477" y="5923641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Fabrication</a:t>
              </a:r>
            </a:p>
          </p:txBody>
        </p:sp>
        <p:cxnSp>
          <p:nvCxnSpPr>
            <p:cNvPr id="43" name="Straight Arrow Connector 192">
              <a:extLst>
                <a:ext uri="{FF2B5EF4-FFF2-40B4-BE49-F238E27FC236}">
                  <a16:creationId xmlns:a16="http://schemas.microsoft.com/office/drawing/2014/main" id="{6EFFCA22-F70C-6A42-98C6-CF3FBA309348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 bwMode="auto">
            <a:xfrm>
              <a:off x="2395477" y="5203201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Arrow Connector 192">
              <a:extLst>
                <a:ext uri="{FF2B5EF4-FFF2-40B4-BE49-F238E27FC236}">
                  <a16:creationId xmlns:a16="http://schemas.microsoft.com/office/drawing/2014/main" id="{9845BF93-8254-DB4A-9309-34786298E0D1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 bwMode="auto">
            <a:xfrm>
              <a:off x="2395477" y="5743422"/>
              <a:ext cx="0" cy="18021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46">
              <a:extLst>
                <a:ext uri="{FF2B5EF4-FFF2-40B4-BE49-F238E27FC236}">
                  <a16:creationId xmlns:a16="http://schemas.microsoft.com/office/drawing/2014/main" id="{00255FA1-9D90-9147-9D81-9CC328E8FD2B}"/>
                </a:ext>
              </a:extLst>
            </p:cNvPr>
            <p:cNvSpPr/>
            <p:nvPr/>
          </p:nvSpPr>
          <p:spPr bwMode="auto">
            <a:xfrm>
              <a:off x="1315477" y="1601875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400" kern="0" dirty="0">
                  <a:latin typeface="Helvetica Neue" charset="0"/>
                </a:rPr>
                <a:t>Architectural Design</a:t>
              </a:r>
            </a:p>
          </p:txBody>
        </p:sp>
        <p:cxnSp>
          <p:nvCxnSpPr>
            <p:cNvPr id="23" name="Straight Arrow Connector 62">
              <a:extLst>
                <a:ext uri="{FF2B5EF4-FFF2-40B4-BE49-F238E27FC236}">
                  <a16:creationId xmlns:a16="http://schemas.microsoft.com/office/drawing/2014/main" id="{C169DDE5-0D5B-3E48-A76E-341F412FA532}"/>
                </a:ext>
              </a:extLst>
            </p:cNvPr>
            <p:cNvCxnSpPr>
              <a:cxnSpLocks noChangeShapeType="1"/>
              <a:stCxn id="16" idx="2"/>
              <a:endCxn id="22" idx="0"/>
            </p:cNvCxnSpPr>
            <p:nvPr/>
          </p:nvCxnSpPr>
          <p:spPr bwMode="auto">
            <a:xfrm>
              <a:off x="2395477" y="1421654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" name="Rectangle 76">
              <a:extLst>
                <a:ext uri="{FF2B5EF4-FFF2-40B4-BE49-F238E27FC236}">
                  <a16:creationId xmlns:a16="http://schemas.microsoft.com/office/drawing/2014/main" id="{9AA7A725-AB8E-4045-AC2F-EA39669A63A2}"/>
                </a:ext>
              </a:extLst>
            </p:cNvPr>
            <p:cNvSpPr/>
            <p:nvPr/>
          </p:nvSpPr>
          <p:spPr bwMode="auto">
            <a:xfrm>
              <a:off x="1315477" y="6442545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Package and Test</a:t>
              </a:r>
            </a:p>
          </p:txBody>
        </p:sp>
        <p:cxnSp>
          <p:nvCxnSpPr>
            <p:cNvPr id="75" name="Straight Arrow Connector 192">
              <a:extLst>
                <a:ext uri="{FF2B5EF4-FFF2-40B4-BE49-F238E27FC236}">
                  <a16:creationId xmlns:a16="http://schemas.microsoft.com/office/drawing/2014/main" id="{2A1F93FD-FB2B-E14D-9778-B24F6A576D3E}"/>
                </a:ext>
              </a:extLst>
            </p:cNvPr>
            <p:cNvCxnSpPr>
              <a:cxnSpLocks/>
              <a:stCxn id="42" idx="2"/>
              <a:endCxn id="74" idx="0"/>
            </p:cNvCxnSpPr>
            <p:nvPr/>
          </p:nvCxnSpPr>
          <p:spPr bwMode="auto">
            <a:xfrm>
              <a:off x="2395477" y="6283641"/>
              <a:ext cx="0" cy="158904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4" name="内容占位符 2">
            <a:extLst>
              <a:ext uri="{FF2B5EF4-FFF2-40B4-BE49-F238E27FC236}">
                <a16:creationId xmlns:a16="http://schemas.microsoft.com/office/drawing/2014/main" id="{37562266-17A5-4235-85C9-658AB9427D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14022" y="1018925"/>
            <a:ext cx="9241276" cy="1446620"/>
          </a:xfrm>
        </p:spPr>
        <p:txBody>
          <a:bodyPr/>
          <a:lstStyle/>
          <a:p>
            <a:r>
              <a:rPr lang="en-US" altLang="zh-CN" sz="1800" dirty="0"/>
              <a:t>Process Design Kit</a:t>
            </a:r>
          </a:p>
          <a:p>
            <a:pPr lvl="1"/>
            <a:r>
              <a:rPr lang="zh-CN" altLang="en-US" sz="1600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针对选择的每种类型</a:t>
            </a:r>
            <a:r>
              <a:rPr lang="zh-CN" altLang="en-US" sz="16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门器件</a:t>
            </a:r>
            <a:r>
              <a:rPr lang="zh-CN" altLang="en-US" sz="1600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，对其进行</a:t>
            </a:r>
            <a:r>
              <a:rPr lang="en-US" altLang="zh-CN" sz="16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Schematic</a:t>
            </a:r>
            <a:r>
              <a:rPr lang="zh-CN" altLang="en-US" sz="1600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设计，并进行电路仿真得到电学</a:t>
            </a:r>
            <a:r>
              <a:rPr lang="zh-CN" altLang="en-US" sz="16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zh-CN" altLang="en-US" sz="1600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lvl="1"/>
            <a:r>
              <a:rPr lang="zh-CN" altLang="en-US" sz="1600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选择工艺和器件模型，进行门器件</a:t>
            </a:r>
            <a:r>
              <a:rPr lang="en-US" altLang="zh-CN" sz="1600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Layout</a:t>
            </a:r>
            <a:r>
              <a:rPr lang="zh-CN" altLang="en-US" sz="1600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设计，获得</a:t>
            </a:r>
            <a:r>
              <a:rPr lang="en-US" altLang="zh-CN" sz="1600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GDS</a:t>
            </a:r>
            <a:r>
              <a:rPr lang="zh-CN" altLang="en-US" sz="16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版图</a:t>
            </a:r>
            <a:r>
              <a:rPr lang="zh-CN" altLang="en-US" sz="1600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lvl="1"/>
            <a:r>
              <a:rPr lang="zh-CN" altLang="en-US" sz="1600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对工艺提取技术约束</a:t>
            </a:r>
            <a:r>
              <a:rPr lang="en-US" altLang="zh-CN" sz="1600" b="1" spc="7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TechFile</a:t>
            </a:r>
            <a:r>
              <a:rPr lang="zh-CN" altLang="en-US" sz="1600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，形成</a:t>
            </a:r>
            <a:r>
              <a:rPr lang="en-US" altLang="zh-CN" sz="16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DRC/LVS</a:t>
            </a:r>
            <a:r>
              <a:rPr lang="zh-CN" altLang="en-US" sz="1600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和提取参数；</a:t>
            </a:r>
          </a:p>
          <a:p>
            <a:pPr lvl="1"/>
            <a:endParaRPr lang="en-US" altLang="zh-CN" sz="1600" dirty="0"/>
          </a:p>
          <a:p>
            <a:pPr lvl="1"/>
            <a:endParaRPr lang="en-US" altLang="zh-CN" sz="1600" dirty="0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674B9C8-F370-4A3E-8BE3-2D993CEFCBA0}"/>
              </a:ext>
            </a:extLst>
          </p:cNvPr>
          <p:cNvGrpSpPr/>
          <p:nvPr/>
        </p:nvGrpSpPr>
        <p:grpSpPr>
          <a:xfrm>
            <a:off x="2984677" y="2510125"/>
            <a:ext cx="8894511" cy="4102885"/>
            <a:chOff x="1062313" y="479677"/>
            <a:chExt cx="9031752" cy="5661803"/>
          </a:xfrm>
        </p:grpSpPr>
        <p:sp>
          <p:nvSpPr>
            <p:cNvPr id="77" name="Can 97">
              <a:extLst>
                <a:ext uri="{FF2B5EF4-FFF2-40B4-BE49-F238E27FC236}">
                  <a16:creationId xmlns:a16="http://schemas.microsoft.com/office/drawing/2014/main" id="{8BD27A09-BF4D-43BB-A1F2-F2D6E78E3943}"/>
                </a:ext>
              </a:extLst>
            </p:cNvPr>
            <p:cNvSpPr/>
            <p:nvPr/>
          </p:nvSpPr>
          <p:spPr bwMode="auto">
            <a:xfrm>
              <a:off x="1062313" y="2587112"/>
              <a:ext cx="2015948" cy="1006664"/>
            </a:xfrm>
            <a:prstGeom prst="can">
              <a:avLst>
                <a:gd name="adj" fmla="val 15044"/>
              </a:avLst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kern="0" dirty="0">
                  <a:latin typeface="Helvetica Neue" charset="0"/>
                  <a:ea typeface="Helvetica Neue" charset="0"/>
                  <a:cs typeface="Helvetica Neue" charset="0"/>
                </a:rPr>
                <a:t>Process Design Kit</a:t>
              </a:r>
              <a:endParaRPr kumimoji="0" lang="en-US" sz="1200" b="1" kern="0" dirty="0">
                <a:latin typeface="Helvetica Neue" charset="0"/>
                <a:ea typeface="Helvetica Neue" charset="0"/>
                <a:cs typeface="Helvetica Neue" charset="0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b="1" kern="0" dirty="0">
                  <a:latin typeface="Helvetica Neue" charset="0"/>
                  <a:ea typeface="Helvetica Neue" charset="0"/>
                  <a:cs typeface="Helvetica Neue" charset="0"/>
                </a:rPr>
                <a:t>(Device, Schematic, </a:t>
              </a:r>
              <a:r>
                <a:rPr lang="en-US" altLang="zh-CN" sz="1100" b="1" kern="0" dirty="0" err="1">
                  <a:latin typeface="Helvetica Neue" charset="0"/>
                  <a:ea typeface="Helvetica Neue" charset="0"/>
                  <a:cs typeface="Helvetica Neue" charset="0"/>
                </a:rPr>
                <a:t>Pcell</a:t>
              </a:r>
              <a:r>
                <a:rPr lang="en-US" altLang="zh-CN" sz="1100" b="1" kern="0" dirty="0">
                  <a:latin typeface="Helvetica Neue" charset="0"/>
                  <a:ea typeface="Helvetica Neue" charset="0"/>
                  <a:cs typeface="Helvetica Neue" charset="0"/>
                </a:rPr>
                <a:t>, </a:t>
              </a:r>
              <a:r>
                <a:rPr lang="en-US" altLang="zh-CN" sz="1100" b="1" kern="0" dirty="0" err="1">
                  <a:latin typeface="Helvetica Neue" charset="0"/>
                  <a:ea typeface="Helvetica Neue" charset="0"/>
                  <a:cs typeface="Helvetica Neue" charset="0"/>
                </a:rPr>
                <a:t>TechFile</a:t>
              </a:r>
              <a:r>
                <a:rPr lang="en-US" altLang="zh-CN" sz="1100" b="1" kern="0" dirty="0">
                  <a:latin typeface="Helvetica Neue" charset="0"/>
                  <a:ea typeface="Helvetica Neue" charset="0"/>
                  <a:cs typeface="Helvetica Neue" charset="0"/>
                </a:rPr>
                <a:t>, DRC/LVS/RCX)</a:t>
              </a:r>
              <a:endParaRPr kumimoji="0" lang="en-US" sz="1100" b="1" kern="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79" name="Elbow Connector 161">
              <a:extLst>
                <a:ext uri="{FF2B5EF4-FFF2-40B4-BE49-F238E27FC236}">
                  <a16:creationId xmlns:a16="http://schemas.microsoft.com/office/drawing/2014/main" id="{F55EF17E-A112-4D35-9FA8-B070A7C7A955}"/>
                </a:ext>
              </a:extLst>
            </p:cNvPr>
            <p:cNvCxnSpPr>
              <a:cxnSpLocks/>
              <a:stCxn id="77" idx="4"/>
              <a:endCxn id="84" idx="1"/>
            </p:cNvCxnSpPr>
            <p:nvPr/>
          </p:nvCxnSpPr>
          <p:spPr bwMode="auto">
            <a:xfrm flipV="1">
              <a:off x="3078261" y="2060391"/>
              <a:ext cx="454317" cy="1030053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0" name="Rectangle 65">
              <a:extLst>
                <a:ext uri="{FF2B5EF4-FFF2-40B4-BE49-F238E27FC236}">
                  <a16:creationId xmlns:a16="http://schemas.microsoft.com/office/drawing/2014/main" id="{A27E47C9-01C9-43F5-8AEF-77E963D6968F}"/>
                </a:ext>
              </a:extLst>
            </p:cNvPr>
            <p:cNvSpPr/>
            <p:nvPr/>
          </p:nvSpPr>
          <p:spPr bwMode="auto">
            <a:xfrm>
              <a:off x="3518888" y="479677"/>
              <a:ext cx="1973861" cy="833434"/>
            </a:xfrm>
            <a:prstGeom prst="rect">
              <a:avLst/>
            </a:prstGeom>
            <a:solidFill>
              <a:srgbClr val="DBE4F4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t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200" b="1" dirty="0">
                  <a:latin typeface="Helvetica Neue" panose="02000503000000020004" pitchFamily="2" charset="0"/>
                </a:rPr>
                <a:t>Device Primitives</a:t>
              </a:r>
            </a:p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(P/N Mos, BJTs, Diodes, Resistor, Capacitor)</a:t>
              </a:r>
            </a:p>
          </p:txBody>
        </p:sp>
        <p:sp>
          <p:nvSpPr>
            <p:cNvPr id="81" name="Rectangle 74">
              <a:extLst>
                <a:ext uri="{FF2B5EF4-FFF2-40B4-BE49-F238E27FC236}">
                  <a16:creationId xmlns:a16="http://schemas.microsoft.com/office/drawing/2014/main" id="{63CFC3C8-1E2F-4DB8-84C9-9132B331B849}"/>
                </a:ext>
              </a:extLst>
            </p:cNvPr>
            <p:cNvSpPr/>
            <p:nvPr/>
          </p:nvSpPr>
          <p:spPr bwMode="auto">
            <a:xfrm>
              <a:off x="5778280" y="1180272"/>
              <a:ext cx="1829239" cy="471619"/>
            </a:xfrm>
            <a:prstGeom prst="rect">
              <a:avLst/>
            </a:prstGeom>
            <a:solidFill>
              <a:srgbClr val="E2F0D8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200" b="1" dirty="0">
                  <a:latin typeface="Helvetica Neue" panose="02000503000000020004" pitchFamily="2" charset="0"/>
                </a:rPr>
                <a:t>Schematic Capture</a:t>
              </a:r>
            </a:p>
          </p:txBody>
        </p:sp>
        <p:cxnSp>
          <p:nvCxnSpPr>
            <p:cNvPr id="82" name="Elbow Connector 131">
              <a:extLst>
                <a:ext uri="{FF2B5EF4-FFF2-40B4-BE49-F238E27FC236}">
                  <a16:creationId xmlns:a16="http://schemas.microsoft.com/office/drawing/2014/main" id="{51617467-E215-4CF5-8E91-FB07B2C5987F}"/>
                </a:ext>
              </a:extLst>
            </p:cNvPr>
            <p:cNvCxnSpPr>
              <a:cxnSpLocks/>
              <a:stCxn id="81" idx="1"/>
              <a:endCxn id="84" idx="0"/>
            </p:cNvCxnSpPr>
            <p:nvPr/>
          </p:nvCxnSpPr>
          <p:spPr bwMode="auto">
            <a:xfrm rot="10800000" flipV="1">
              <a:off x="4519510" y="1416081"/>
              <a:ext cx="1258771" cy="397991"/>
            </a:xfrm>
            <a:prstGeom prst="bentConnector2">
              <a:avLst/>
            </a:prstGeom>
            <a:noFill/>
            <a:ln w="9525" algn="ctr">
              <a:solidFill>
                <a:srgbClr val="000000"/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4" name="Rectangle 65">
              <a:extLst>
                <a:ext uri="{FF2B5EF4-FFF2-40B4-BE49-F238E27FC236}">
                  <a16:creationId xmlns:a16="http://schemas.microsoft.com/office/drawing/2014/main" id="{A6A00381-3D09-434F-8EE9-A4229408D033}"/>
                </a:ext>
              </a:extLst>
            </p:cNvPr>
            <p:cNvSpPr/>
            <p:nvPr/>
          </p:nvSpPr>
          <p:spPr bwMode="auto">
            <a:xfrm>
              <a:off x="3532578" y="1814073"/>
              <a:ext cx="1973861" cy="492636"/>
            </a:xfrm>
            <a:prstGeom prst="rect">
              <a:avLst/>
            </a:prstGeom>
            <a:solidFill>
              <a:srgbClr val="DBE4F4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200" b="1" dirty="0">
                  <a:latin typeface="Helvetica Neue" panose="02000503000000020004" pitchFamily="2" charset="0"/>
                </a:rPr>
                <a:t>Symbol &amp; Schematic</a:t>
              </a:r>
            </a:p>
          </p:txBody>
        </p:sp>
        <p:sp>
          <p:nvSpPr>
            <p:cNvPr id="85" name="Rectangle 65">
              <a:extLst>
                <a:ext uri="{FF2B5EF4-FFF2-40B4-BE49-F238E27FC236}">
                  <a16:creationId xmlns:a16="http://schemas.microsoft.com/office/drawing/2014/main" id="{4E19C5E4-F950-45B1-92CA-8D1657B737B7}"/>
                </a:ext>
              </a:extLst>
            </p:cNvPr>
            <p:cNvSpPr/>
            <p:nvPr/>
          </p:nvSpPr>
          <p:spPr bwMode="auto">
            <a:xfrm>
              <a:off x="3518889" y="2843022"/>
              <a:ext cx="1973861" cy="530000"/>
            </a:xfrm>
            <a:prstGeom prst="rect">
              <a:avLst/>
            </a:prstGeom>
            <a:solidFill>
              <a:srgbClr val="DBE4F4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200" b="1" dirty="0">
                  <a:latin typeface="Helvetica Neue" panose="02000503000000020004" pitchFamily="2" charset="0"/>
                </a:rPr>
                <a:t>Layout</a:t>
              </a:r>
            </a:p>
            <a:p>
              <a:pPr algn="ctr" eaLnBrk="1" hangingPunct="1">
                <a:defRPr/>
              </a:pPr>
              <a:r>
                <a:rPr kumimoji="0" lang="en-US" altLang="zh-CN" sz="1200" b="1" dirty="0">
                  <a:latin typeface="Helvetica Neue" panose="02000503000000020004" pitchFamily="2" charset="0"/>
                </a:rPr>
                <a:t>Parameter Cell</a:t>
              </a:r>
            </a:p>
          </p:txBody>
        </p:sp>
        <p:sp>
          <p:nvSpPr>
            <p:cNvPr id="87" name="Rectangle 74">
              <a:extLst>
                <a:ext uri="{FF2B5EF4-FFF2-40B4-BE49-F238E27FC236}">
                  <a16:creationId xmlns:a16="http://schemas.microsoft.com/office/drawing/2014/main" id="{048A41E1-3E7D-4503-B9F0-2986FA11D336}"/>
                </a:ext>
              </a:extLst>
            </p:cNvPr>
            <p:cNvSpPr/>
            <p:nvPr/>
          </p:nvSpPr>
          <p:spPr bwMode="auto">
            <a:xfrm>
              <a:off x="5778279" y="2351303"/>
              <a:ext cx="1829239" cy="471619"/>
            </a:xfrm>
            <a:prstGeom prst="rect">
              <a:avLst/>
            </a:prstGeom>
            <a:solidFill>
              <a:srgbClr val="E2F0D8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200" b="1" dirty="0">
                  <a:latin typeface="Helvetica Neue" panose="02000503000000020004" pitchFamily="2" charset="0"/>
                </a:rPr>
                <a:t>Analog Simulation</a:t>
              </a:r>
            </a:p>
          </p:txBody>
        </p:sp>
        <p:sp>
          <p:nvSpPr>
            <p:cNvPr id="89" name="矩形: 剪去单角 88">
              <a:extLst>
                <a:ext uri="{FF2B5EF4-FFF2-40B4-BE49-F238E27FC236}">
                  <a16:creationId xmlns:a16="http://schemas.microsoft.com/office/drawing/2014/main" id="{8A6BDA9E-2A86-4C7A-9B3B-C30E5770DAA6}"/>
                </a:ext>
              </a:extLst>
            </p:cNvPr>
            <p:cNvSpPr/>
            <p:nvPr/>
          </p:nvSpPr>
          <p:spPr>
            <a:xfrm>
              <a:off x="8048145" y="2375801"/>
              <a:ext cx="841855" cy="447118"/>
            </a:xfrm>
            <a:prstGeom prst="snip1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r>
                <a:rPr lang="en-US" altLang="zh-CN" sz="1100" b="1" kern="0" dirty="0">
                  <a:solidFill>
                    <a:schemeClr val="tx1"/>
                  </a:solidFill>
                  <a:latin typeface="Helvetica Neue" charset="0"/>
                </a:rPr>
                <a:t>SPICE Model</a:t>
              </a:r>
              <a:endParaRPr lang="zh-CN" altLang="en-US" sz="1100" b="1" kern="0" dirty="0">
                <a:solidFill>
                  <a:schemeClr val="tx1"/>
                </a:solidFill>
                <a:latin typeface="Helvetica Neue" charset="0"/>
              </a:endParaRPr>
            </a:p>
          </p:txBody>
        </p:sp>
        <p:cxnSp>
          <p:nvCxnSpPr>
            <p:cNvPr id="90" name="Elbow Connector 131">
              <a:extLst>
                <a:ext uri="{FF2B5EF4-FFF2-40B4-BE49-F238E27FC236}">
                  <a16:creationId xmlns:a16="http://schemas.microsoft.com/office/drawing/2014/main" id="{AC3EE96A-48B4-4351-817B-04F60F6EAA1E}"/>
                </a:ext>
              </a:extLst>
            </p:cNvPr>
            <p:cNvCxnSpPr>
              <a:cxnSpLocks/>
              <a:stCxn id="89" idx="2"/>
              <a:endCxn id="87" idx="3"/>
            </p:cNvCxnSpPr>
            <p:nvPr/>
          </p:nvCxnSpPr>
          <p:spPr bwMode="auto">
            <a:xfrm rot="10800000">
              <a:off x="7607519" y="2587114"/>
              <a:ext cx="440627" cy="12247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>
                  <a:lumMod val="95000"/>
                  <a:lumOff val="5000"/>
                </a:schemeClr>
              </a:solidFill>
              <a:prstDash val="lgDashDot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4" name="Rectangle 65">
              <a:extLst>
                <a:ext uri="{FF2B5EF4-FFF2-40B4-BE49-F238E27FC236}">
                  <a16:creationId xmlns:a16="http://schemas.microsoft.com/office/drawing/2014/main" id="{35456E41-0DC5-4A08-A314-85108BC7010B}"/>
                </a:ext>
              </a:extLst>
            </p:cNvPr>
            <p:cNvSpPr/>
            <p:nvPr/>
          </p:nvSpPr>
          <p:spPr bwMode="auto">
            <a:xfrm>
              <a:off x="3532578" y="3946699"/>
              <a:ext cx="1973861" cy="805703"/>
            </a:xfrm>
            <a:prstGeom prst="rect">
              <a:avLst/>
            </a:prstGeom>
            <a:solidFill>
              <a:srgbClr val="DBE4F4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200" b="1" dirty="0">
                  <a:latin typeface="Helvetica Neue" panose="02000503000000020004" pitchFamily="2" charset="0"/>
                </a:rPr>
                <a:t>Tech File</a:t>
              </a:r>
            </a:p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(Layer Map, Layer Props, Symbolics, Connectivity)</a:t>
              </a:r>
            </a:p>
          </p:txBody>
        </p:sp>
        <p:sp>
          <p:nvSpPr>
            <p:cNvPr id="95" name="Rectangle 65">
              <a:extLst>
                <a:ext uri="{FF2B5EF4-FFF2-40B4-BE49-F238E27FC236}">
                  <a16:creationId xmlns:a16="http://schemas.microsoft.com/office/drawing/2014/main" id="{0E4CAAD9-EEAA-4D76-978C-17AA6F64AB6C}"/>
                </a:ext>
              </a:extLst>
            </p:cNvPr>
            <p:cNvSpPr/>
            <p:nvPr/>
          </p:nvSpPr>
          <p:spPr bwMode="auto">
            <a:xfrm>
              <a:off x="3532578" y="5224019"/>
              <a:ext cx="1973861" cy="558594"/>
            </a:xfrm>
            <a:prstGeom prst="rect">
              <a:avLst/>
            </a:prstGeom>
            <a:solidFill>
              <a:srgbClr val="DBE4F4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200" b="1" dirty="0">
                  <a:latin typeface="Helvetica Neue" panose="02000503000000020004" pitchFamily="2" charset="0"/>
                </a:rPr>
                <a:t>Verification</a:t>
              </a:r>
            </a:p>
            <a:p>
              <a:pPr algn="ctr" eaLnBrk="1" hangingPunct="1">
                <a:defRPr/>
              </a:pPr>
              <a:r>
                <a:rPr kumimoji="0" lang="en-US" altLang="zh-CN" sz="1100" b="1" dirty="0">
                  <a:latin typeface="Helvetica Neue" panose="02000503000000020004" pitchFamily="2" charset="0"/>
                </a:rPr>
                <a:t>(DRC, LVS, RCX)</a:t>
              </a:r>
            </a:p>
          </p:txBody>
        </p:sp>
        <p:sp>
          <p:nvSpPr>
            <p:cNvPr id="98" name="Rectangle 74">
              <a:extLst>
                <a:ext uri="{FF2B5EF4-FFF2-40B4-BE49-F238E27FC236}">
                  <a16:creationId xmlns:a16="http://schemas.microsoft.com/office/drawing/2014/main" id="{872EE307-BE37-469A-BEE0-73F9C8EEB5F3}"/>
                </a:ext>
              </a:extLst>
            </p:cNvPr>
            <p:cNvSpPr/>
            <p:nvPr/>
          </p:nvSpPr>
          <p:spPr bwMode="auto">
            <a:xfrm>
              <a:off x="5778279" y="3344090"/>
              <a:ext cx="1829240" cy="759254"/>
            </a:xfrm>
            <a:prstGeom prst="rect">
              <a:avLst/>
            </a:prstGeom>
            <a:solidFill>
              <a:srgbClr val="E2F0D8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200" b="1" dirty="0">
                  <a:latin typeface="Helvetica Neue" panose="02000503000000020004" pitchFamily="2" charset="0"/>
                </a:rPr>
                <a:t>Cell </a:t>
              </a:r>
            </a:p>
            <a:p>
              <a:pPr algn="ctr" eaLnBrk="1" hangingPunct="1">
                <a:defRPr/>
              </a:pPr>
              <a:r>
                <a:rPr kumimoji="0" lang="en-US" altLang="zh-CN" sz="1200" b="1" dirty="0">
                  <a:latin typeface="Helvetica Neue" panose="02000503000000020004" pitchFamily="2" charset="0"/>
                </a:rPr>
                <a:t>Physical Design &amp; Verification</a:t>
              </a:r>
            </a:p>
          </p:txBody>
        </p:sp>
        <p:sp>
          <p:nvSpPr>
            <p:cNvPr id="99" name="Rectangle 74">
              <a:extLst>
                <a:ext uri="{FF2B5EF4-FFF2-40B4-BE49-F238E27FC236}">
                  <a16:creationId xmlns:a16="http://schemas.microsoft.com/office/drawing/2014/main" id="{81C06CFF-B2BD-42ED-909B-54D2A64B5237}"/>
                </a:ext>
              </a:extLst>
            </p:cNvPr>
            <p:cNvSpPr/>
            <p:nvPr/>
          </p:nvSpPr>
          <p:spPr bwMode="auto">
            <a:xfrm>
              <a:off x="5778279" y="4677020"/>
              <a:ext cx="1829239" cy="471618"/>
            </a:xfrm>
            <a:prstGeom prst="rect">
              <a:avLst/>
            </a:prstGeom>
            <a:solidFill>
              <a:srgbClr val="E2F0D8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200" b="1" dirty="0">
                  <a:latin typeface="Helvetica Neue" panose="02000503000000020004" pitchFamily="2" charset="0"/>
                </a:rPr>
                <a:t>Chip Assembly</a:t>
              </a:r>
            </a:p>
          </p:txBody>
        </p:sp>
        <p:sp>
          <p:nvSpPr>
            <p:cNvPr id="100" name="Rectangle 74">
              <a:extLst>
                <a:ext uri="{FF2B5EF4-FFF2-40B4-BE49-F238E27FC236}">
                  <a16:creationId xmlns:a16="http://schemas.microsoft.com/office/drawing/2014/main" id="{8BF7F8A7-F470-4573-BFB5-0EFDFA03BD42}"/>
                </a:ext>
              </a:extLst>
            </p:cNvPr>
            <p:cNvSpPr/>
            <p:nvPr/>
          </p:nvSpPr>
          <p:spPr bwMode="auto">
            <a:xfrm>
              <a:off x="5778279" y="5669862"/>
              <a:ext cx="1829239" cy="471618"/>
            </a:xfrm>
            <a:prstGeom prst="rect">
              <a:avLst/>
            </a:prstGeom>
            <a:solidFill>
              <a:srgbClr val="E2F0D8"/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200" b="1" dirty="0">
                  <a:latin typeface="Helvetica Neue" panose="02000503000000020004" pitchFamily="2" charset="0"/>
                </a:rPr>
                <a:t>Physical Verification</a:t>
              </a:r>
            </a:p>
          </p:txBody>
        </p:sp>
        <p:cxnSp>
          <p:nvCxnSpPr>
            <p:cNvPr id="101" name="Elbow Connector 161">
              <a:extLst>
                <a:ext uri="{FF2B5EF4-FFF2-40B4-BE49-F238E27FC236}">
                  <a16:creationId xmlns:a16="http://schemas.microsoft.com/office/drawing/2014/main" id="{9FDB52EE-8CD9-4979-BB32-B6C88EFD22C0}"/>
                </a:ext>
              </a:extLst>
            </p:cNvPr>
            <p:cNvCxnSpPr>
              <a:cxnSpLocks/>
              <a:stCxn id="77" idx="4"/>
              <a:endCxn id="80" idx="1"/>
            </p:cNvCxnSpPr>
            <p:nvPr/>
          </p:nvCxnSpPr>
          <p:spPr bwMode="auto">
            <a:xfrm flipV="1">
              <a:off x="3078261" y="896395"/>
              <a:ext cx="440627" cy="2194049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" name="Elbow Connector 161">
              <a:extLst>
                <a:ext uri="{FF2B5EF4-FFF2-40B4-BE49-F238E27FC236}">
                  <a16:creationId xmlns:a16="http://schemas.microsoft.com/office/drawing/2014/main" id="{AD391AEF-C0A6-4B8A-88C0-0D7C69DF7D5E}"/>
                </a:ext>
              </a:extLst>
            </p:cNvPr>
            <p:cNvCxnSpPr>
              <a:cxnSpLocks/>
              <a:stCxn id="77" idx="4"/>
              <a:endCxn id="85" idx="1"/>
            </p:cNvCxnSpPr>
            <p:nvPr/>
          </p:nvCxnSpPr>
          <p:spPr bwMode="auto">
            <a:xfrm>
              <a:off x="3078261" y="3090444"/>
              <a:ext cx="440628" cy="17578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" name="Elbow Connector 161">
              <a:extLst>
                <a:ext uri="{FF2B5EF4-FFF2-40B4-BE49-F238E27FC236}">
                  <a16:creationId xmlns:a16="http://schemas.microsoft.com/office/drawing/2014/main" id="{E65EA4FC-128E-4AAB-8339-C89804BBD3D2}"/>
                </a:ext>
              </a:extLst>
            </p:cNvPr>
            <p:cNvCxnSpPr>
              <a:cxnSpLocks/>
              <a:stCxn id="77" idx="4"/>
              <a:endCxn id="94" idx="1"/>
            </p:cNvCxnSpPr>
            <p:nvPr/>
          </p:nvCxnSpPr>
          <p:spPr bwMode="auto">
            <a:xfrm>
              <a:off x="3078261" y="3090444"/>
              <a:ext cx="454317" cy="1259107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Elbow Connector 161">
              <a:extLst>
                <a:ext uri="{FF2B5EF4-FFF2-40B4-BE49-F238E27FC236}">
                  <a16:creationId xmlns:a16="http://schemas.microsoft.com/office/drawing/2014/main" id="{BC3E7C55-AD4D-4D23-AD6F-2C2795FA77CF}"/>
                </a:ext>
              </a:extLst>
            </p:cNvPr>
            <p:cNvCxnSpPr>
              <a:cxnSpLocks/>
              <a:stCxn id="77" idx="4"/>
              <a:endCxn id="95" idx="1"/>
            </p:cNvCxnSpPr>
            <p:nvPr/>
          </p:nvCxnSpPr>
          <p:spPr bwMode="auto">
            <a:xfrm>
              <a:off x="3078261" y="3090444"/>
              <a:ext cx="454317" cy="2412872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" name="Elbow Connector 161">
              <a:extLst>
                <a:ext uri="{FF2B5EF4-FFF2-40B4-BE49-F238E27FC236}">
                  <a16:creationId xmlns:a16="http://schemas.microsoft.com/office/drawing/2014/main" id="{23CF625B-0D96-4C81-B382-DCB9F28F4833}"/>
                </a:ext>
              </a:extLst>
            </p:cNvPr>
            <p:cNvCxnSpPr>
              <a:cxnSpLocks/>
              <a:stCxn id="80" idx="3"/>
              <a:endCxn id="81" idx="0"/>
            </p:cNvCxnSpPr>
            <p:nvPr/>
          </p:nvCxnSpPr>
          <p:spPr bwMode="auto">
            <a:xfrm>
              <a:off x="5492749" y="896395"/>
              <a:ext cx="1200152" cy="283878"/>
            </a:xfrm>
            <a:prstGeom prst="bentConnector2">
              <a:avLst/>
            </a:prstGeom>
            <a:noFill/>
            <a:ln w="9525" algn="ctr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" name="Elbow Connector 131">
              <a:extLst>
                <a:ext uri="{FF2B5EF4-FFF2-40B4-BE49-F238E27FC236}">
                  <a16:creationId xmlns:a16="http://schemas.microsoft.com/office/drawing/2014/main" id="{A814532A-E377-4892-B3AE-05C39DF360B5}"/>
                </a:ext>
              </a:extLst>
            </p:cNvPr>
            <p:cNvCxnSpPr>
              <a:cxnSpLocks/>
              <a:stCxn id="87" idx="1"/>
              <a:endCxn id="85" idx="0"/>
            </p:cNvCxnSpPr>
            <p:nvPr/>
          </p:nvCxnSpPr>
          <p:spPr bwMode="auto">
            <a:xfrm rot="10800000" flipV="1">
              <a:off x="4505820" y="2587112"/>
              <a:ext cx="1272460" cy="255909"/>
            </a:xfrm>
            <a:prstGeom prst="bentConnector2">
              <a:avLst/>
            </a:prstGeom>
            <a:noFill/>
            <a:ln w="9525" algn="ctr">
              <a:solidFill>
                <a:srgbClr val="000000"/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" name="Elbow Connector 161">
              <a:extLst>
                <a:ext uri="{FF2B5EF4-FFF2-40B4-BE49-F238E27FC236}">
                  <a16:creationId xmlns:a16="http://schemas.microsoft.com/office/drawing/2014/main" id="{852102FD-2071-4864-9BB5-DC36C06B328D}"/>
                </a:ext>
              </a:extLst>
            </p:cNvPr>
            <p:cNvCxnSpPr>
              <a:cxnSpLocks/>
              <a:stCxn id="84" idx="3"/>
              <a:endCxn id="87" idx="0"/>
            </p:cNvCxnSpPr>
            <p:nvPr/>
          </p:nvCxnSpPr>
          <p:spPr bwMode="auto">
            <a:xfrm>
              <a:off x="5506439" y="2060391"/>
              <a:ext cx="1186460" cy="290912"/>
            </a:xfrm>
            <a:prstGeom prst="bentConnector2">
              <a:avLst/>
            </a:prstGeom>
            <a:noFill/>
            <a:ln w="9525" algn="ctr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Elbow Connector 131">
              <a:extLst>
                <a:ext uri="{FF2B5EF4-FFF2-40B4-BE49-F238E27FC236}">
                  <a16:creationId xmlns:a16="http://schemas.microsoft.com/office/drawing/2014/main" id="{173780C0-AD8D-431B-B7F4-DF6BDC3A1E0D}"/>
                </a:ext>
              </a:extLst>
            </p:cNvPr>
            <p:cNvCxnSpPr>
              <a:cxnSpLocks/>
              <a:stCxn id="98" idx="1"/>
              <a:endCxn id="94" idx="0"/>
            </p:cNvCxnSpPr>
            <p:nvPr/>
          </p:nvCxnSpPr>
          <p:spPr bwMode="auto">
            <a:xfrm rot="10800000" flipV="1">
              <a:off x="4519510" y="3723717"/>
              <a:ext cx="1258771" cy="222982"/>
            </a:xfrm>
            <a:prstGeom prst="bentConnector2">
              <a:avLst/>
            </a:prstGeom>
            <a:noFill/>
            <a:ln w="9525" algn="ctr">
              <a:solidFill>
                <a:srgbClr val="000000"/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" name="Elbow Connector 161">
              <a:extLst>
                <a:ext uri="{FF2B5EF4-FFF2-40B4-BE49-F238E27FC236}">
                  <a16:creationId xmlns:a16="http://schemas.microsoft.com/office/drawing/2014/main" id="{4EEE9885-5C71-429B-A84B-BD8F59747A90}"/>
                </a:ext>
              </a:extLst>
            </p:cNvPr>
            <p:cNvCxnSpPr>
              <a:cxnSpLocks/>
              <a:stCxn id="85" idx="3"/>
              <a:endCxn id="98" idx="0"/>
            </p:cNvCxnSpPr>
            <p:nvPr/>
          </p:nvCxnSpPr>
          <p:spPr bwMode="auto">
            <a:xfrm>
              <a:off x="5492750" y="3108022"/>
              <a:ext cx="1200150" cy="236068"/>
            </a:xfrm>
            <a:prstGeom prst="bentConnector2">
              <a:avLst/>
            </a:prstGeom>
            <a:noFill/>
            <a:ln w="9525" algn="ctr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" name="Elbow Connector 131">
              <a:extLst>
                <a:ext uri="{FF2B5EF4-FFF2-40B4-BE49-F238E27FC236}">
                  <a16:creationId xmlns:a16="http://schemas.microsoft.com/office/drawing/2014/main" id="{F43D5F62-432D-47E6-9A60-BAE4C5FEDF9E}"/>
                </a:ext>
              </a:extLst>
            </p:cNvPr>
            <p:cNvCxnSpPr>
              <a:cxnSpLocks/>
              <a:stCxn id="99" idx="1"/>
              <a:endCxn id="95" idx="0"/>
            </p:cNvCxnSpPr>
            <p:nvPr/>
          </p:nvCxnSpPr>
          <p:spPr bwMode="auto">
            <a:xfrm rot="10800000" flipV="1">
              <a:off x="4519510" y="4912828"/>
              <a:ext cx="1258771" cy="311190"/>
            </a:xfrm>
            <a:prstGeom prst="bentConnector2">
              <a:avLst/>
            </a:prstGeom>
            <a:noFill/>
            <a:ln w="9525" algn="ctr">
              <a:solidFill>
                <a:srgbClr val="000000"/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" name="Elbow Connector 161">
              <a:extLst>
                <a:ext uri="{FF2B5EF4-FFF2-40B4-BE49-F238E27FC236}">
                  <a16:creationId xmlns:a16="http://schemas.microsoft.com/office/drawing/2014/main" id="{C30F7489-6ED5-4820-A3F3-F593BE0F9517}"/>
                </a:ext>
              </a:extLst>
            </p:cNvPr>
            <p:cNvCxnSpPr>
              <a:cxnSpLocks/>
              <a:stCxn id="94" idx="3"/>
              <a:endCxn id="99" idx="0"/>
            </p:cNvCxnSpPr>
            <p:nvPr/>
          </p:nvCxnSpPr>
          <p:spPr bwMode="auto">
            <a:xfrm>
              <a:off x="5506439" y="4349551"/>
              <a:ext cx="1186461" cy="327469"/>
            </a:xfrm>
            <a:prstGeom prst="bentConnector2">
              <a:avLst/>
            </a:prstGeom>
            <a:noFill/>
            <a:ln w="9525" algn="ctr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" name="Elbow Connector 161">
              <a:extLst>
                <a:ext uri="{FF2B5EF4-FFF2-40B4-BE49-F238E27FC236}">
                  <a16:creationId xmlns:a16="http://schemas.microsoft.com/office/drawing/2014/main" id="{835826C5-1334-4EB0-8199-5826749BAA05}"/>
                </a:ext>
              </a:extLst>
            </p:cNvPr>
            <p:cNvCxnSpPr>
              <a:cxnSpLocks/>
              <a:stCxn id="95" idx="3"/>
              <a:endCxn id="100" idx="0"/>
            </p:cNvCxnSpPr>
            <p:nvPr/>
          </p:nvCxnSpPr>
          <p:spPr bwMode="auto">
            <a:xfrm>
              <a:off x="5506439" y="5503316"/>
              <a:ext cx="1186461" cy="166546"/>
            </a:xfrm>
            <a:prstGeom prst="bentConnector2">
              <a:avLst/>
            </a:prstGeom>
            <a:noFill/>
            <a:ln w="9525" algn="ctr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5" name="Can 97">
              <a:extLst>
                <a:ext uri="{FF2B5EF4-FFF2-40B4-BE49-F238E27FC236}">
                  <a16:creationId xmlns:a16="http://schemas.microsoft.com/office/drawing/2014/main" id="{A3B0A352-08AF-448B-85AE-10B09609854A}"/>
                </a:ext>
              </a:extLst>
            </p:cNvPr>
            <p:cNvSpPr/>
            <p:nvPr/>
          </p:nvSpPr>
          <p:spPr bwMode="auto">
            <a:xfrm>
              <a:off x="8120203" y="3323577"/>
              <a:ext cx="1973862" cy="805701"/>
            </a:xfrm>
            <a:prstGeom prst="can">
              <a:avLst>
                <a:gd name="adj" fmla="val 15044"/>
              </a:avLst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200" b="1" kern="0" dirty="0">
                  <a:latin typeface="Helvetica Neue" charset="0"/>
                  <a:ea typeface="Helvetica Neue" charset="0"/>
                  <a:cs typeface="Helvetica Neue" charset="0"/>
                </a:rPr>
                <a:t>Standard Cell Liberty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b="1" kern="0" dirty="0">
                  <a:latin typeface="Helvetica Neue" charset="0"/>
                  <a:ea typeface="Helvetica Neue" charset="0"/>
                  <a:cs typeface="Helvetica Neue" charset="0"/>
                </a:rPr>
                <a:t>.</a:t>
              </a:r>
              <a:r>
                <a:rPr lang="en-US" altLang="zh-CN" sz="1100" b="1" kern="0" dirty="0" err="1">
                  <a:latin typeface="Helvetica Neue" charset="0"/>
                  <a:ea typeface="Helvetica Neue" charset="0"/>
                  <a:cs typeface="Helvetica Neue" charset="0"/>
                </a:rPr>
                <a:t>svg</a:t>
              </a:r>
              <a:r>
                <a:rPr kumimoji="0" lang="en-US" altLang="zh-CN" sz="1100" b="1" kern="0" dirty="0">
                  <a:latin typeface="Helvetica Neue" charset="0"/>
                  <a:ea typeface="Helvetica Neue" charset="0"/>
                  <a:cs typeface="Helvetica Neue" charset="0"/>
                </a:rPr>
                <a:t>, .cdl, .</a:t>
              </a:r>
              <a:r>
                <a:rPr kumimoji="0" lang="en-US" altLang="zh-CN" sz="1100" b="1" kern="0" dirty="0" err="1">
                  <a:latin typeface="Helvetica Neue" charset="0"/>
                  <a:ea typeface="Helvetica Neue" charset="0"/>
                  <a:cs typeface="Helvetica Neue" charset="0"/>
                </a:rPr>
                <a:t>gds</a:t>
              </a:r>
              <a:r>
                <a:rPr kumimoji="0" lang="en-US" altLang="zh-CN" sz="1100" b="1" kern="0" dirty="0">
                  <a:latin typeface="Helvetica Neue" charset="0"/>
                  <a:ea typeface="Helvetica Neue" charset="0"/>
                  <a:cs typeface="Helvetica Neue" charset="0"/>
                </a:rPr>
                <a:t>, .l</a:t>
              </a:r>
              <a:r>
                <a:rPr kumimoji="0" lang="en-US" sz="1100" b="1" kern="0" dirty="0">
                  <a:latin typeface="Helvetica Neue" charset="0"/>
                  <a:ea typeface="Helvetica Neue" charset="0"/>
                  <a:cs typeface="Helvetica Neue" charset="0"/>
                </a:rPr>
                <a:t>ib, .</a:t>
              </a:r>
              <a:r>
                <a:rPr kumimoji="0" lang="en-US" sz="1100" b="1" kern="0" dirty="0" err="1">
                  <a:latin typeface="Helvetica Neue" charset="0"/>
                  <a:ea typeface="Helvetica Neue" charset="0"/>
                  <a:cs typeface="Helvetica Neue" charset="0"/>
                </a:rPr>
                <a:t>lef</a:t>
              </a:r>
              <a:r>
                <a:rPr kumimoji="0" lang="en-US" sz="1100" b="1" kern="0" dirty="0">
                  <a:latin typeface="Helvetica Neue" charset="0"/>
                  <a:ea typeface="Helvetica Neue" charset="0"/>
                  <a:cs typeface="Helvetica Neue" charset="0"/>
                </a:rPr>
                <a:t>, .v</a:t>
              </a:r>
            </a:p>
          </p:txBody>
        </p:sp>
        <p:cxnSp>
          <p:nvCxnSpPr>
            <p:cNvPr id="156" name="Elbow Connector 131">
              <a:extLst>
                <a:ext uri="{FF2B5EF4-FFF2-40B4-BE49-F238E27FC236}">
                  <a16:creationId xmlns:a16="http://schemas.microsoft.com/office/drawing/2014/main" id="{A56E12BF-D91D-4009-BCCB-D823B7B8C3DD}"/>
                </a:ext>
              </a:extLst>
            </p:cNvPr>
            <p:cNvCxnSpPr>
              <a:cxnSpLocks/>
              <a:stCxn id="87" idx="2"/>
              <a:endCxn id="155" idx="1"/>
            </p:cNvCxnSpPr>
            <p:nvPr/>
          </p:nvCxnSpPr>
          <p:spPr bwMode="auto">
            <a:xfrm rot="16200000" flipH="1">
              <a:off x="7649690" y="1866131"/>
              <a:ext cx="500655" cy="2414235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7" name="Elbow Connector 131">
              <a:extLst>
                <a:ext uri="{FF2B5EF4-FFF2-40B4-BE49-F238E27FC236}">
                  <a16:creationId xmlns:a16="http://schemas.microsoft.com/office/drawing/2014/main" id="{08299F11-6668-41E4-937A-758759D6A7A5}"/>
                </a:ext>
              </a:extLst>
            </p:cNvPr>
            <p:cNvCxnSpPr>
              <a:cxnSpLocks/>
              <a:stCxn id="98" idx="3"/>
              <a:endCxn id="155" idx="2"/>
            </p:cNvCxnSpPr>
            <p:nvPr/>
          </p:nvCxnSpPr>
          <p:spPr bwMode="auto">
            <a:xfrm>
              <a:off x="7607519" y="3723717"/>
              <a:ext cx="512684" cy="2710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0000"/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8" name="Elbow Connector 161">
              <a:extLst>
                <a:ext uri="{FF2B5EF4-FFF2-40B4-BE49-F238E27FC236}">
                  <a16:creationId xmlns:a16="http://schemas.microsoft.com/office/drawing/2014/main" id="{D1B19733-DF41-47E2-8270-9DC9B64474D3}"/>
                </a:ext>
              </a:extLst>
            </p:cNvPr>
            <p:cNvCxnSpPr>
              <a:cxnSpLocks/>
              <a:stCxn id="155" idx="3"/>
              <a:endCxn id="99" idx="3"/>
            </p:cNvCxnSpPr>
            <p:nvPr/>
          </p:nvCxnSpPr>
          <p:spPr bwMode="auto">
            <a:xfrm rot="5400000">
              <a:off x="7965551" y="3771246"/>
              <a:ext cx="783552" cy="1499616"/>
            </a:xfrm>
            <a:prstGeom prst="bentConnector2">
              <a:avLst/>
            </a:prstGeom>
            <a:noFill/>
            <a:ln w="9525" algn="ctr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9" name="Elbow Connector 131">
              <a:extLst>
                <a:ext uri="{FF2B5EF4-FFF2-40B4-BE49-F238E27FC236}">
                  <a16:creationId xmlns:a16="http://schemas.microsoft.com/office/drawing/2014/main" id="{87283456-0371-4810-98E8-7CCE4463058D}"/>
                </a:ext>
              </a:extLst>
            </p:cNvPr>
            <p:cNvCxnSpPr>
              <a:cxnSpLocks/>
              <a:stCxn id="81" idx="3"/>
              <a:endCxn id="155" idx="1"/>
            </p:cNvCxnSpPr>
            <p:nvPr/>
          </p:nvCxnSpPr>
          <p:spPr bwMode="auto">
            <a:xfrm>
              <a:off x="7607519" y="1416082"/>
              <a:ext cx="1499615" cy="1907495"/>
            </a:xfrm>
            <a:prstGeom prst="bentConnector2">
              <a:avLst/>
            </a:prstGeom>
            <a:noFill/>
            <a:ln w="9525" algn="ctr">
              <a:solidFill>
                <a:srgbClr val="000000"/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61229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3F5E1-6861-4A4D-BCE8-5B7E9592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设计过程</a:t>
            </a:r>
            <a:r>
              <a:rPr lang="en-US" altLang="zh-CN" dirty="0"/>
              <a:t>——</a:t>
            </a:r>
            <a:r>
              <a:rPr lang="zh-CN" altLang="en-US" dirty="0"/>
              <a:t>工艺映射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0FFA82A-E7CC-B743-BC0F-0BCE9386BDC6}"/>
              </a:ext>
            </a:extLst>
          </p:cNvPr>
          <p:cNvGrpSpPr/>
          <p:nvPr/>
        </p:nvGrpSpPr>
        <p:grpSpPr>
          <a:xfrm>
            <a:off x="390747" y="1036171"/>
            <a:ext cx="2160000" cy="5740891"/>
            <a:chOff x="1315477" y="1061654"/>
            <a:chExt cx="2160000" cy="5740891"/>
          </a:xfrm>
        </p:grpSpPr>
        <p:cxnSp>
          <p:nvCxnSpPr>
            <p:cNvPr id="12" name="Straight Arrow Connector 86">
              <a:extLst>
                <a:ext uri="{FF2B5EF4-FFF2-40B4-BE49-F238E27FC236}">
                  <a16:creationId xmlns:a16="http://schemas.microsoft.com/office/drawing/2014/main" id="{8657F8A5-5A7B-3C4A-984C-D27FF76FD123}"/>
                </a:ext>
              </a:extLst>
            </p:cNvPr>
            <p:cNvCxnSpPr>
              <a:cxnSpLocks/>
              <a:stCxn id="48" idx="2"/>
              <a:endCxn id="36" idx="0"/>
            </p:cNvCxnSpPr>
            <p:nvPr/>
          </p:nvCxnSpPr>
          <p:spPr bwMode="auto">
            <a:xfrm>
              <a:off x="2395477" y="3582538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Rectangle 46">
              <a:extLst>
                <a:ext uri="{FF2B5EF4-FFF2-40B4-BE49-F238E27FC236}">
                  <a16:creationId xmlns:a16="http://schemas.microsoft.com/office/drawing/2014/main" id="{A1B05E46-7240-9A4B-9998-7AE5D367D329}"/>
                </a:ext>
              </a:extLst>
            </p:cNvPr>
            <p:cNvSpPr/>
            <p:nvPr/>
          </p:nvSpPr>
          <p:spPr bwMode="auto">
            <a:xfrm>
              <a:off x="1315477" y="1061654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latin typeface="Helvetica Neue" charset="0"/>
                </a:rPr>
                <a:t>System Specifications</a:t>
              </a:r>
            </a:p>
          </p:txBody>
        </p:sp>
        <p:sp>
          <p:nvSpPr>
            <p:cNvPr id="46" name="Rectangle 46">
              <a:extLst>
                <a:ext uri="{FF2B5EF4-FFF2-40B4-BE49-F238E27FC236}">
                  <a16:creationId xmlns:a16="http://schemas.microsoft.com/office/drawing/2014/main" id="{C6F955B7-AE4E-8543-82D3-FFC97559B5F9}"/>
                </a:ext>
              </a:extLst>
            </p:cNvPr>
            <p:cNvSpPr/>
            <p:nvPr/>
          </p:nvSpPr>
          <p:spPr bwMode="auto">
            <a:xfrm>
              <a:off x="1315477" y="2142096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kern="0" dirty="0">
                  <a:latin typeface="Helvetica Neue" charset="0"/>
                </a:rPr>
                <a:t>Functional  Design</a:t>
              </a:r>
              <a:endParaRPr lang="en-US" sz="1400" kern="0" dirty="0">
                <a:latin typeface="Helvetica Neue" charset="0"/>
              </a:endParaRPr>
            </a:p>
          </p:txBody>
        </p:sp>
        <p:sp>
          <p:nvSpPr>
            <p:cNvPr id="47" name="Rectangle 47">
              <a:extLst>
                <a:ext uri="{FF2B5EF4-FFF2-40B4-BE49-F238E27FC236}">
                  <a16:creationId xmlns:a16="http://schemas.microsoft.com/office/drawing/2014/main" id="{E9738C2C-217D-2E4E-B7FB-0794E1912DEA}"/>
                </a:ext>
              </a:extLst>
            </p:cNvPr>
            <p:cNvSpPr/>
            <p:nvPr/>
          </p:nvSpPr>
          <p:spPr bwMode="auto">
            <a:xfrm>
              <a:off x="1315477" y="2682317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latin typeface="Helvetica Neue" charset="0"/>
                </a:rPr>
                <a:t>Logic Synthesis</a:t>
              </a: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333EE369-DE54-7D41-8411-2CD89A932538}"/>
                </a:ext>
              </a:extLst>
            </p:cNvPr>
            <p:cNvSpPr/>
            <p:nvPr/>
          </p:nvSpPr>
          <p:spPr bwMode="auto">
            <a:xfrm>
              <a:off x="1315477" y="3222538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400" b="1" kern="0" dirty="0">
                  <a:solidFill>
                    <a:srgbClr val="C00000"/>
                  </a:solidFill>
                  <a:latin typeface="Helvetica Neue" charset="0"/>
                </a:rPr>
                <a:t>Tech Mapping</a:t>
              </a:r>
            </a:p>
          </p:txBody>
        </p:sp>
        <p:cxnSp>
          <p:nvCxnSpPr>
            <p:cNvPr id="49" name="Straight Arrow Connector 57">
              <a:extLst>
                <a:ext uri="{FF2B5EF4-FFF2-40B4-BE49-F238E27FC236}">
                  <a16:creationId xmlns:a16="http://schemas.microsoft.com/office/drawing/2014/main" id="{4A1A9D42-D918-E04E-8674-175CA82A9C38}"/>
                </a:ext>
              </a:extLst>
            </p:cNvPr>
            <p:cNvCxnSpPr>
              <a:cxnSpLocks noChangeShapeType="1"/>
              <a:stCxn id="46" idx="2"/>
              <a:endCxn id="47" idx="0"/>
            </p:cNvCxnSpPr>
            <p:nvPr/>
          </p:nvCxnSpPr>
          <p:spPr bwMode="auto">
            <a:xfrm>
              <a:off x="2395477" y="2502096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Arrow Connector 62">
              <a:extLst>
                <a:ext uri="{FF2B5EF4-FFF2-40B4-BE49-F238E27FC236}">
                  <a16:creationId xmlns:a16="http://schemas.microsoft.com/office/drawing/2014/main" id="{40CC6565-6A62-2747-B52D-79FEB67A6CE7}"/>
                </a:ext>
              </a:extLst>
            </p:cNvPr>
            <p:cNvCxnSpPr>
              <a:cxnSpLocks noChangeShapeType="1"/>
              <a:stCxn id="47" idx="2"/>
              <a:endCxn id="48" idx="0"/>
            </p:cNvCxnSpPr>
            <p:nvPr/>
          </p:nvCxnSpPr>
          <p:spPr bwMode="auto">
            <a:xfrm>
              <a:off x="2395477" y="3042317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62">
              <a:extLst>
                <a:ext uri="{FF2B5EF4-FFF2-40B4-BE49-F238E27FC236}">
                  <a16:creationId xmlns:a16="http://schemas.microsoft.com/office/drawing/2014/main" id="{D8C4DAE4-651C-5E4C-8946-CF375EA9D9C8}"/>
                </a:ext>
              </a:extLst>
            </p:cNvPr>
            <p:cNvCxnSpPr>
              <a:cxnSpLocks noChangeShapeType="1"/>
              <a:stCxn id="22" idx="2"/>
              <a:endCxn id="46" idx="0"/>
            </p:cNvCxnSpPr>
            <p:nvPr/>
          </p:nvCxnSpPr>
          <p:spPr bwMode="auto">
            <a:xfrm>
              <a:off x="2395477" y="1961875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4B4E426C-AA05-6940-97F7-AA21597FFA83}"/>
                </a:ext>
              </a:extLst>
            </p:cNvPr>
            <p:cNvSpPr/>
            <p:nvPr/>
          </p:nvSpPr>
          <p:spPr bwMode="auto">
            <a:xfrm>
              <a:off x="1315477" y="3762759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Physical</a:t>
              </a:r>
              <a:r>
                <a:rPr kumimoji="0" lang="zh-CN" alt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Design</a:t>
              </a:r>
              <a:endParaRPr kumimoji="0" lang="en-US" sz="1400" kern="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7" name="Rectangle 67">
              <a:extLst>
                <a:ext uri="{FF2B5EF4-FFF2-40B4-BE49-F238E27FC236}">
                  <a16:creationId xmlns:a16="http://schemas.microsoft.com/office/drawing/2014/main" id="{1184810B-619A-3345-9DE8-5E4AFB1173E0}"/>
                </a:ext>
              </a:extLst>
            </p:cNvPr>
            <p:cNvSpPr/>
            <p:nvPr/>
          </p:nvSpPr>
          <p:spPr bwMode="auto">
            <a:xfrm>
              <a:off x="1315477" y="4302980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Physical Verification</a:t>
              </a:r>
            </a:p>
          </p:txBody>
        </p:sp>
        <p:cxnSp>
          <p:nvCxnSpPr>
            <p:cNvPr id="38" name="Straight Arrow Connector 70">
              <a:extLst>
                <a:ext uri="{FF2B5EF4-FFF2-40B4-BE49-F238E27FC236}">
                  <a16:creationId xmlns:a16="http://schemas.microsoft.com/office/drawing/2014/main" id="{ED70CABB-7E07-3848-A055-55E7C73603DB}"/>
                </a:ext>
              </a:extLst>
            </p:cNvPr>
            <p:cNvCxnSpPr>
              <a:cxnSpLocks noChangeShapeType="1"/>
              <a:stCxn id="36" idx="2"/>
              <a:endCxn id="37" idx="0"/>
            </p:cNvCxnSpPr>
            <p:nvPr/>
          </p:nvCxnSpPr>
          <p:spPr bwMode="auto">
            <a:xfrm>
              <a:off x="2395477" y="4122759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Straight Arrow Connector 192">
              <a:extLst>
                <a:ext uri="{FF2B5EF4-FFF2-40B4-BE49-F238E27FC236}">
                  <a16:creationId xmlns:a16="http://schemas.microsoft.com/office/drawing/2014/main" id="{8469FE79-EEBF-A24B-918A-FAAE076D1A3D}"/>
                </a:ext>
              </a:extLst>
            </p:cNvPr>
            <p:cNvCxnSpPr>
              <a:cxnSpLocks/>
              <a:stCxn id="37" idx="2"/>
              <a:endCxn id="40" idx="0"/>
            </p:cNvCxnSpPr>
            <p:nvPr/>
          </p:nvCxnSpPr>
          <p:spPr bwMode="auto">
            <a:xfrm>
              <a:off x="2395477" y="4662980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Rectangle 84">
              <a:extLst>
                <a:ext uri="{FF2B5EF4-FFF2-40B4-BE49-F238E27FC236}">
                  <a16:creationId xmlns:a16="http://schemas.microsoft.com/office/drawing/2014/main" id="{EE055F24-115D-E24F-AD70-A9ADCE50F1D6}"/>
                </a:ext>
              </a:extLst>
            </p:cNvPr>
            <p:cNvSpPr/>
            <p:nvPr/>
          </p:nvSpPr>
          <p:spPr bwMode="auto">
            <a:xfrm>
              <a:off x="1315477" y="4843201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Sign Off</a:t>
              </a:r>
            </a:p>
          </p:txBody>
        </p:sp>
        <p:sp>
          <p:nvSpPr>
            <p:cNvPr id="41" name="Rectangle 84">
              <a:extLst>
                <a:ext uri="{FF2B5EF4-FFF2-40B4-BE49-F238E27FC236}">
                  <a16:creationId xmlns:a16="http://schemas.microsoft.com/office/drawing/2014/main" id="{21EB6046-AD03-2D42-AD52-C0BE569E2A81}"/>
                </a:ext>
              </a:extLst>
            </p:cNvPr>
            <p:cNvSpPr/>
            <p:nvPr/>
          </p:nvSpPr>
          <p:spPr bwMode="auto">
            <a:xfrm>
              <a:off x="1315477" y="5383422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kern="0" dirty="0">
                  <a:latin typeface="Helvetica Neue" charset="0"/>
                </a:rPr>
                <a:t>Layout Processing</a:t>
              </a:r>
            </a:p>
          </p:txBody>
        </p:sp>
        <p:sp>
          <p:nvSpPr>
            <p:cNvPr id="42" name="Rectangle 76">
              <a:extLst>
                <a:ext uri="{FF2B5EF4-FFF2-40B4-BE49-F238E27FC236}">
                  <a16:creationId xmlns:a16="http://schemas.microsoft.com/office/drawing/2014/main" id="{17A16E1F-7617-3B42-968F-CE037DC767A1}"/>
                </a:ext>
              </a:extLst>
            </p:cNvPr>
            <p:cNvSpPr/>
            <p:nvPr/>
          </p:nvSpPr>
          <p:spPr bwMode="auto">
            <a:xfrm>
              <a:off x="1315477" y="5923641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Fabrication</a:t>
              </a:r>
            </a:p>
          </p:txBody>
        </p:sp>
        <p:cxnSp>
          <p:nvCxnSpPr>
            <p:cNvPr id="43" name="Straight Arrow Connector 192">
              <a:extLst>
                <a:ext uri="{FF2B5EF4-FFF2-40B4-BE49-F238E27FC236}">
                  <a16:creationId xmlns:a16="http://schemas.microsoft.com/office/drawing/2014/main" id="{6EFFCA22-F70C-6A42-98C6-CF3FBA309348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 bwMode="auto">
            <a:xfrm>
              <a:off x="2395477" y="5203201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Arrow Connector 192">
              <a:extLst>
                <a:ext uri="{FF2B5EF4-FFF2-40B4-BE49-F238E27FC236}">
                  <a16:creationId xmlns:a16="http://schemas.microsoft.com/office/drawing/2014/main" id="{9845BF93-8254-DB4A-9309-34786298E0D1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 bwMode="auto">
            <a:xfrm>
              <a:off x="2395477" y="5743422"/>
              <a:ext cx="0" cy="18021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46">
              <a:extLst>
                <a:ext uri="{FF2B5EF4-FFF2-40B4-BE49-F238E27FC236}">
                  <a16:creationId xmlns:a16="http://schemas.microsoft.com/office/drawing/2014/main" id="{00255FA1-9D90-9147-9D81-9CC328E8FD2B}"/>
                </a:ext>
              </a:extLst>
            </p:cNvPr>
            <p:cNvSpPr/>
            <p:nvPr/>
          </p:nvSpPr>
          <p:spPr bwMode="auto">
            <a:xfrm>
              <a:off x="1315477" y="1601875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400" kern="0" dirty="0">
                  <a:latin typeface="Helvetica Neue" charset="0"/>
                </a:rPr>
                <a:t>Architectural Design</a:t>
              </a:r>
            </a:p>
          </p:txBody>
        </p:sp>
        <p:cxnSp>
          <p:nvCxnSpPr>
            <p:cNvPr id="23" name="Straight Arrow Connector 62">
              <a:extLst>
                <a:ext uri="{FF2B5EF4-FFF2-40B4-BE49-F238E27FC236}">
                  <a16:creationId xmlns:a16="http://schemas.microsoft.com/office/drawing/2014/main" id="{C169DDE5-0D5B-3E48-A76E-341F412FA532}"/>
                </a:ext>
              </a:extLst>
            </p:cNvPr>
            <p:cNvCxnSpPr>
              <a:cxnSpLocks noChangeShapeType="1"/>
              <a:stCxn id="16" idx="2"/>
              <a:endCxn id="22" idx="0"/>
            </p:cNvCxnSpPr>
            <p:nvPr/>
          </p:nvCxnSpPr>
          <p:spPr bwMode="auto">
            <a:xfrm>
              <a:off x="2395477" y="1421654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" name="Rectangle 76">
              <a:extLst>
                <a:ext uri="{FF2B5EF4-FFF2-40B4-BE49-F238E27FC236}">
                  <a16:creationId xmlns:a16="http://schemas.microsoft.com/office/drawing/2014/main" id="{9AA7A725-AB8E-4045-AC2F-EA39669A63A2}"/>
                </a:ext>
              </a:extLst>
            </p:cNvPr>
            <p:cNvSpPr/>
            <p:nvPr/>
          </p:nvSpPr>
          <p:spPr bwMode="auto">
            <a:xfrm>
              <a:off x="1315477" y="6442545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Package and Test</a:t>
              </a:r>
            </a:p>
          </p:txBody>
        </p:sp>
        <p:cxnSp>
          <p:nvCxnSpPr>
            <p:cNvPr id="75" name="Straight Arrow Connector 192">
              <a:extLst>
                <a:ext uri="{FF2B5EF4-FFF2-40B4-BE49-F238E27FC236}">
                  <a16:creationId xmlns:a16="http://schemas.microsoft.com/office/drawing/2014/main" id="{2A1F93FD-FB2B-E14D-9778-B24F6A576D3E}"/>
                </a:ext>
              </a:extLst>
            </p:cNvPr>
            <p:cNvCxnSpPr>
              <a:cxnSpLocks/>
              <a:stCxn id="42" idx="2"/>
              <a:endCxn id="74" idx="0"/>
            </p:cNvCxnSpPr>
            <p:nvPr/>
          </p:nvCxnSpPr>
          <p:spPr bwMode="auto">
            <a:xfrm>
              <a:off x="2395477" y="6283641"/>
              <a:ext cx="0" cy="158904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56" name="图片 55">
            <a:extLst>
              <a:ext uri="{FF2B5EF4-FFF2-40B4-BE49-F238E27FC236}">
                <a16:creationId xmlns:a16="http://schemas.microsoft.com/office/drawing/2014/main" id="{007A023E-8A65-4A09-9EDA-060AB839C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9" b="693"/>
          <a:stretch/>
        </p:blipFill>
        <p:spPr>
          <a:xfrm>
            <a:off x="4391792" y="1641707"/>
            <a:ext cx="7764422" cy="5173508"/>
          </a:xfrm>
          <a:prstGeom prst="rect">
            <a:avLst/>
          </a:prstGeom>
        </p:spPr>
      </p:pic>
      <p:sp>
        <p:nvSpPr>
          <p:cNvPr id="105" name="Rectangle 46">
            <a:extLst>
              <a:ext uri="{FF2B5EF4-FFF2-40B4-BE49-F238E27FC236}">
                <a16:creationId xmlns:a16="http://schemas.microsoft.com/office/drawing/2014/main" id="{192B1B58-B950-4CA7-8A0A-1246F29C409B}"/>
              </a:ext>
            </a:extLst>
          </p:cNvPr>
          <p:cNvSpPr/>
          <p:nvPr/>
        </p:nvSpPr>
        <p:spPr bwMode="auto">
          <a:xfrm>
            <a:off x="2831016" y="1170265"/>
            <a:ext cx="1440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altLang="zh-CN" sz="1200" b="1" kern="0" dirty="0">
                <a:latin typeface="Helvetica Neue" charset="0"/>
              </a:rPr>
              <a:t>Logic </a:t>
            </a:r>
          </a:p>
          <a:p>
            <a:pPr algn="ctr">
              <a:defRPr/>
            </a:pPr>
            <a:r>
              <a:rPr lang="en-US" altLang="zh-CN" sz="1200" b="1" kern="0" dirty="0">
                <a:latin typeface="Helvetica Neue" charset="0"/>
              </a:rPr>
              <a:t>Re-Optimization</a:t>
            </a:r>
          </a:p>
        </p:txBody>
      </p:sp>
      <p:sp>
        <p:nvSpPr>
          <p:cNvPr id="106" name="Rectangle 46">
            <a:extLst>
              <a:ext uri="{FF2B5EF4-FFF2-40B4-BE49-F238E27FC236}">
                <a16:creationId xmlns:a16="http://schemas.microsoft.com/office/drawing/2014/main" id="{F00B186E-1665-42B8-9AAC-A74A76D5D98E}"/>
              </a:ext>
            </a:extLst>
          </p:cNvPr>
          <p:cNvSpPr/>
          <p:nvPr/>
        </p:nvSpPr>
        <p:spPr bwMode="auto">
          <a:xfrm>
            <a:off x="2831011" y="2144895"/>
            <a:ext cx="1440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sz="1200" b="1" kern="0" dirty="0">
                <a:latin typeface="Helvetica Neue" charset="0"/>
              </a:rPr>
              <a:t>Tech Mapping</a:t>
            </a:r>
            <a:endParaRPr lang="en-US" altLang="zh-CN" sz="1200" b="1" kern="0" dirty="0">
              <a:latin typeface="Helvetica Neue" charset="0"/>
            </a:endParaRPr>
          </a:p>
        </p:txBody>
      </p:sp>
      <p:sp>
        <p:nvSpPr>
          <p:cNvPr id="107" name="Rectangle 46">
            <a:extLst>
              <a:ext uri="{FF2B5EF4-FFF2-40B4-BE49-F238E27FC236}">
                <a16:creationId xmlns:a16="http://schemas.microsoft.com/office/drawing/2014/main" id="{5ED6E16B-ABBF-4E57-9578-771719C0369C}"/>
              </a:ext>
            </a:extLst>
          </p:cNvPr>
          <p:cNvSpPr/>
          <p:nvPr/>
        </p:nvSpPr>
        <p:spPr bwMode="auto">
          <a:xfrm>
            <a:off x="2831011" y="4085085"/>
            <a:ext cx="1440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altLang="zh-CN" sz="1200" b="1" kern="0" dirty="0">
                <a:latin typeface="Helvetica Neue" charset="0"/>
              </a:rPr>
              <a:t>Equivalence Checking</a:t>
            </a:r>
          </a:p>
        </p:txBody>
      </p:sp>
      <p:sp>
        <p:nvSpPr>
          <p:cNvPr id="108" name="Rectangle 46">
            <a:extLst>
              <a:ext uri="{FF2B5EF4-FFF2-40B4-BE49-F238E27FC236}">
                <a16:creationId xmlns:a16="http://schemas.microsoft.com/office/drawing/2014/main" id="{0A7CE19C-0A40-4BBB-A586-BC628E79C65D}"/>
              </a:ext>
            </a:extLst>
          </p:cNvPr>
          <p:cNvSpPr/>
          <p:nvPr/>
        </p:nvSpPr>
        <p:spPr bwMode="auto">
          <a:xfrm>
            <a:off x="2831016" y="4777981"/>
            <a:ext cx="1440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sz="1200" b="1" kern="0" dirty="0">
                <a:latin typeface="Helvetica Neue" charset="0"/>
              </a:rPr>
              <a:t>Timing/Power Analysis</a:t>
            </a:r>
            <a:endParaRPr lang="en-US" altLang="zh-CN" sz="1200" b="1" kern="0" dirty="0">
              <a:latin typeface="Helvetica Neue" charset="0"/>
            </a:endParaRPr>
          </a:p>
        </p:txBody>
      </p:sp>
      <p:sp>
        <p:nvSpPr>
          <p:cNvPr id="109" name="Rectangle 46">
            <a:extLst>
              <a:ext uri="{FF2B5EF4-FFF2-40B4-BE49-F238E27FC236}">
                <a16:creationId xmlns:a16="http://schemas.microsoft.com/office/drawing/2014/main" id="{9CFFEA26-3E67-4164-86F3-10825D3063E4}"/>
              </a:ext>
            </a:extLst>
          </p:cNvPr>
          <p:cNvSpPr/>
          <p:nvPr/>
        </p:nvSpPr>
        <p:spPr bwMode="auto">
          <a:xfrm>
            <a:off x="2831016" y="5585545"/>
            <a:ext cx="1440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sz="1200" b="1" kern="0" dirty="0">
                <a:latin typeface="Helvetica Neue" charset="0"/>
              </a:rPr>
              <a:t>Test Logic Insertion</a:t>
            </a:r>
            <a:endParaRPr lang="en-US" altLang="zh-CN" sz="1200" b="1" kern="0" dirty="0">
              <a:latin typeface="Helvetica Neue" charset="0"/>
            </a:endParaRPr>
          </a:p>
        </p:txBody>
      </p:sp>
      <p:sp>
        <p:nvSpPr>
          <p:cNvPr id="110" name="Rectangle 46">
            <a:extLst>
              <a:ext uri="{FF2B5EF4-FFF2-40B4-BE49-F238E27FC236}">
                <a16:creationId xmlns:a16="http://schemas.microsoft.com/office/drawing/2014/main" id="{09F29CD3-E286-4CB3-8C52-08262C004DF5}"/>
              </a:ext>
            </a:extLst>
          </p:cNvPr>
          <p:cNvSpPr/>
          <p:nvPr/>
        </p:nvSpPr>
        <p:spPr bwMode="auto">
          <a:xfrm>
            <a:off x="2831016" y="6284738"/>
            <a:ext cx="1440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altLang="zh-CN" sz="1200" b="1" kern="0" dirty="0">
                <a:latin typeface="Helvetica Neue" charset="0"/>
              </a:rPr>
              <a:t>Physical Synthesis</a:t>
            </a:r>
          </a:p>
        </p:txBody>
      </p:sp>
      <p:cxnSp>
        <p:nvCxnSpPr>
          <p:cNvPr id="111" name="Elbow Connector 131">
            <a:extLst>
              <a:ext uri="{FF2B5EF4-FFF2-40B4-BE49-F238E27FC236}">
                <a16:creationId xmlns:a16="http://schemas.microsoft.com/office/drawing/2014/main" id="{497A2A3E-3409-4C61-80D6-F2AB506695E9}"/>
              </a:ext>
            </a:extLst>
          </p:cNvPr>
          <p:cNvCxnSpPr>
            <a:cxnSpLocks/>
            <a:stCxn id="105" idx="2"/>
            <a:endCxn id="106" idx="0"/>
          </p:cNvCxnSpPr>
          <p:nvPr/>
        </p:nvCxnSpPr>
        <p:spPr bwMode="auto">
          <a:xfrm flipH="1">
            <a:off x="3551011" y="1566265"/>
            <a:ext cx="5" cy="578630"/>
          </a:xfrm>
          <a:prstGeom prst="straightConnector1">
            <a:avLst/>
          </a:prstGeom>
          <a:noFill/>
          <a:ln w="9525" algn="ctr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Elbow Connector 131">
            <a:extLst>
              <a:ext uri="{FF2B5EF4-FFF2-40B4-BE49-F238E27FC236}">
                <a16:creationId xmlns:a16="http://schemas.microsoft.com/office/drawing/2014/main" id="{9BAA3CD0-E00D-438C-B12D-0884BC1CE747}"/>
              </a:ext>
            </a:extLst>
          </p:cNvPr>
          <p:cNvCxnSpPr>
            <a:cxnSpLocks/>
            <a:stCxn id="106" idx="2"/>
            <a:endCxn id="51" idx="0"/>
          </p:cNvCxnSpPr>
          <p:nvPr/>
        </p:nvCxnSpPr>
        <p:spPr bwMode="auto">
          <a:xfrm>
            <a:off x="3551011" y="2540895"/>
            <a:ext cx="5" cy="888105"/>
          </a:xfrm>
          <a:prstGeom prst="straightConnector1">
            <a:avLst/>
          </a:prstGeom>
          <a:noFill/>
          <a:ln w="9525" algn="ctr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" name="Elbow Connector 131">
            <a:extLst>
              <a:ext uri="{FF2B5EF4-FFF2-40B4-BE49-F238E27FC236}">
                <a16:creationId xmlns:a16="http://schemas.microsoft.com/office/drawing/2014/main" id="{081C7AF7-696B-4AAD-8569-AB61B2E6572A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 bwMode="auto">
          <a:xfrm>
            <a:off x="3551011" y="4481085"/>
            <a:ext cx="5" cy="296896"/>
          </a:xfrm>
          <a:prstGeom prst="straightConnector1">
            <a:avLst/>
          </a:prstGeom>
          <a:noFill/>
          <a:ln w="9525" algn="ctr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Elbow Connector 131">
            <a:extLst>
              <a:ext uri="{FF2B5EF4-FFF2-40B4-BE49-F238E27FC236}">
                <a16:creationId xmlns:a16="http://schemas.microsoft.com/office/drawing/2014/main" id="{084054DA-30B6-40EF-AB23-AF639514EC55}"/>
              </a:ext>
            </a:extLst>
          </p:cNvPr>
          <p:cNvCxnSpPr>
            <a:cxnSpLocks/>
            <a:stCxn id="108" idx="2"/>
            <a:endCxn id="109" idx="0"/>
          </p:cNvCxnSpPr>
          <p:nvPr/>
        </p:nvCxnSpPr>
        <p:spPr bwMode="auto">
          <a:xfrm>
            <a:off x="3551016" y="5173981"/>
            <a:ext cx="0" cy="411564"/>
          </a:xfrm>
          <a:prstGeom prst="straightConnector1">
            <a:avLst/>
          </a:prstGeom>
          <a:noFill/>
          <a:ln w="9525" algn="ctr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" name="Elbow Connector 131">
            <a:extLst>
              <a:ext uri="{FF2B5EF4-FFF2-40B4-BE49-F238E27FC236}">
                <a16:creationId xmlns:a16="http://schemas.microsoft.com/office/drawing/2014/main" id="{88028F46-BC68-4082-874C-84CC03020442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 bwMode="auto">
          <a:xfrm>
            <a:off x="3551016" y="5981545"/>
            <a:ext cx="0" cy="303193"/>
          </a:xfrm>
          <a:prstGeom prst="straightConnector1">
            <a:avLst/>
          </a:prstGeom>
          <a:noFill/>
          <a:ln w="9525" algn="ctr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" name="Rectangle 46">
            <a:extLst>
              <a:ext uri="{FF2B5EF4-FFF2-40B4-BE49-F238E27FC236}">
                <a16:creationId xmlns:a16="http://schemas.microsoft.com/office/drawing/2014/main" id="{62740461-21E2-4779-AEDB-CFC44EA741F2}"/>
              </a:ext>
            </a:extLst>
          </p:cNvPr>
          <p:cNvSpPr/>
          <p:nvPr/>
        </p:nvSpPr>
        <p:spPr bwMode="auto">
          <a:xfrm>
            <a:off x="4746298" y="1165390"/>
            <a:ext cx="1008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altLang="zh-CN" sz="1200" b="1" kern="0" dirty="0">
                <a:latin typeface="Helvetica Neue" charset="0"/>
              </a:rPr>
              <a:t>Balance</a:t>
            </a:r>
          </a:p>
        </p:txBody>
      </p:sp>
      <p:sp>
        <p:nvSpPr>
          <p:cNvPr id="124" name="Rectangle 46">
            <a:extLst>
              <a:ext uri="{FF2B5EF4-FFF2-40B4-BE49-F238E27FC236}">
                <a16:creationId xmlns:a16="http://schemas.microsoft.com/office/drawing/2014/main" id="{783550C6-9DEF-4998-A1BC-46F25A6ED49C}"/>
              </a:ext>
            </a:extLst>
          </p:cNvPr>
          <p:cNvSpPr/>
          <p:nvPr/>
        </p:nvSpPr>
        <p:spPr bwMode="auto">
          <a:xfrm>
            <a:off x="5933782" y="1165390"/>
            <a:ext cx="1008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altLang="zh-CN" sz="1200" b="1" kern="0" dirty="0">
                <a:latin typeface="Helvetica Neue" charset="0"/>
              </a:rPr>
              <a:t>Rewrite</a:t>
            </a:r>
          </a:p>
        </p:txBody>
      </p:sp>
      <p:sp>
        <p:nvSpPr>
          <p:cNvPr id="125" name="Rectangle 46">
            <a:extLst>
              <a:ext uri="{FF2B5EF4-FFF2-40B4-BE49-F238E27FC236}">
                <a16:creationId xmlns:a16="http://schemas.microsoft.com/office/drawing/2014/main" id="{04B14EFF-0CE3-4875-9BAC-086758194C05}"/>
              </a:ext>
            </a:extLst>
          </p:cNvPr>
          <p:cNvSpPr/>
          <p:nvPr/>
        </p:nvSpPr>
        <p:spPr bwMode="auto">
          <a:xfrm>
            <a:off x="7121266" y="1165390"/>
            <a:ext cx="1008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altLang="zh-CN" sz="1200" b="1" kern="0" dirty="0">
                <a:latin typeface="Helvetica Neue" charset="0"/>
              </a:rPr>
              <a:t>Refactor</a:t>
            </a:r>
          </a:p>
        </p:txBody>
      </p:sp>
      <p:sp>
        <p:nvSpPr>
          <p:cNvPr id="126" name="Rectangle 46">
            <a:extLst>
              <a:ext uri="{FF2B5EF4-FFF2-40B4-BE49-F238E27FC236}">
                <a16:creationId xmlns:a16="http://schemas.microsoft.com/office/drawing/2014/main" id="{77DB68E1-FF50-4B59-B142-93C2514351D4}"/>
              </a:ext>
            </a:extLst>
          </p:cNvPr>
          <p:cNvSpPr/>
          <p:nvPr/>
        </p:nvSpPr>
        <p:spPr bwMode="auto">
          <a:xfrm>
            <a:off x="8308750" y="1165390"/>
            <a:ext cx="1008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altLang="zh-CN" sz="1200" b="1" kern="0" dirty="0" err="1">
                <a:latin typeface="Helvetica Neue" charset="0"/>
              </a:rPr>
              <a:t>Resubsti</a:t>
            </a:r>
            <a:r>
              <a:rPr lang="en-US" altLang="zh-CN" sz="1200" b="1" kern="0" dirty="0">
                <a:latin typeface="Helvetica Neue" charset="0"/>
              </a:rPr>
              <a:t>-</a:t>
            </a:r>
          </a:p>
          <a:p>
            <a:pPr algn="ctr">
              <a:defRPr/>
            </a:pPr>
            <a:r>
              <a:rPr lang="en-US" altLang="zh-CN" sz="1200" b="1" kern="0" dirty="0" err="1">
                <a:latin typeface="Helvetica Neue" charset="0"/>
              </a:rPr>
              <a:t>tution</a:t>
            </a:r>
            <a:endParaRPr lang="en-US" altLang="zh-CN" sz="1200" b="1" kern="0" dirty="0">
              <a:latin typeface="Helvetica Neue" charset="0"/>
            </a:endParaRPr>
          </a:p>
        </p:txBody>
      </p:sp>
      <p:sp>
        <p:nvSpPr>
          <p:cNvPr id="127" name="Rectangle 46">
            <a:extLst>
              <a:ext uri="{FF2B5EF4-FFF2-40B4-BE49-F238E27FC236}">
                <a16:creationId xmlns:a16="http://schemas.microsoft.com/office/drawing/2014/main" id="{12FC208F-CF6A-44FA-9D15-9BBC2A47E1F8}"/>
              </a:ext>
            </a:extLst>
          </p:cNvPr>
          <p:cNvSpPr/>
          <p:nvPr/>
        </p:nvSpPr>
        <p:spPr bwMode="auto">
          <a:xfrm>
            <a:off x="9496234" y="1165390"/>
            <a:ext cx="1008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altLang="zh-CN" sz="1200" b="1" kern="0" dirty="0" err="1">
                <a:latin typeface="Helvetica Neue" charset="0"/>
              </a:rPr>
              <a:t>Desomposition</a:t>
            </a:r>
            <a:endParaRPr lang="en-US" altLang="zh-CN" sz="1200" b="1" kern="0" dirty="0">
              <a:latin typeface="Helvetica Neue" charset="0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2DFD0A48-7397-4391-806E-298AEE143357}"/>
              </a:ext>
            </a:extLst>
          </p:cNvPr>
          <p:cNvSpPr/>
          <p:nvPr/>
        </p:nvSpPr>
        <p:spPr>
          <a:xfrm>
            <a:off x="4676398" y="1094953"/>
            <a:ext cx="7088517" cy="54688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9" name="Elbow Connector 131">
            <a:extLst>
              <a:ext uri="{FF2B5EF4-FFF2-40B4-BE49-F238E27FC236}">
                <a16:creationId xmlns:a16="http://schemas.microsoft.com/office/drawing/2014/main" id="{169E2602-CF27-43D0-85CD-C11485D86E4B}"/>
              </a:ext>
            </a:extLst>
          </p:cNvPr>
          <p:cNvCxnSpPr>
            <a:cxnSpLocks/>
            <a:stCxn id="105" idx="3"/>
            <a:endCxn id="128" idx="1"/>
          </p:cNvCxnSpPr>
          <p:nvPr/>
        </p:nvCxnSpPr>
        <p:spPr bwMode="auto">
          <a:xfrm>
            <a:off x="4271016" y="1368265"/>
            <a:ext cx="405382" cy="129"/>
          </a:xfrm>
          <a:prstGeom prst="straightConnector1">
            <a:avLst/>
          </a:prstGeom>
          <a:noFill/>
          <a:ln w="9525" algn="ctr">
            <a:solidFill>
              <a:schemeClr val="tx1">
                <a:lumMod val="95000"/>
                <a:lumOff val="5000"/>
              </a:schemeClr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0" name="Rectangle 46">
            <a:extLst>
              <a:ext uri="{FF2B5EF4-FFF2-40B4-BE49-F238E27FC236}">
                <a16:creationId xmlns:a16="http://schemas.microsoft.com/office/drawing/2014/main" id="{2E655E89-050D-43D3-8A9E-5DCDDBD3FE1A}"/>
              </a:ext>
            </a:extLst>
          </p:cNvPr>
          <p:cNvSpPr/>
          <p:nvPr/>
        </p:nvSpPr>
        <p:spPr bwMode="auto">
          <a:xfrm>
            <a:off x="10683717" y="1165390"/>
            <a:ext cx="1008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altLang="zh-CN" sz="1200" b="1" kern="0" dirty="0">
                <a:latin typeface="Helvetica Neue" charset="0"/>
              </a:rPr>
              <a:t>Partition</a:t>
            </a:r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id="{F772E153-C9F6-493C-840F-6EA3DC2B0839}"/>
              </a:ext>
            </a:extLst>
          </p:cNvPr>
          <p:cNvSpPr/>
          <p:nvPr/>
        </p:nvSpPr>
        <p:spPr bwMode="auto">
          <a:xfrm>
            <a:off x="2831016" y="3429000"/>
            <a:ext cx="1440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altLang="zh-CN" sz="1200" b="1" kern="0" dirty="0">
                <a:latin typeface="Helvetica Neue" charset="0"/>
              </a:rPr>
              <a:t>Simulation</a:t>
            </a:r>
          </a:p>
        </p:txBody>
      </p:sp>
      <p:cxnSp>
        <p:nvCxnSpPr>
          <p:cNvPr id="59" name="Elbow Connector 131">
            <a:extLst>
              <a:ext uri="{FF2B5EF4-FFF2-40B4-BE49-F238E27FC236}">
                <a16:creationId xmlns:a16="http://schemas.microsoft.com/office/drawing/2014/main" id="{1F7AB8CA-C21F-4E6B-ABB7-8C3BC8308671}"/>
              </a:ext>
            </a:extLst>
          </p:cNvPr>
          <p:cNvCxnSpPr>
            <a:cxnSpLocks/>
            <a:stCxn id="51" idx="2"/>
            <a:endCxn id="107" idx="0"/>
          </p:cNvCxnSpPr>
          <p:nvPr/>
        </p:nvCxnSpPr>
        <p:spPr bwMode="auto">
          <a:xfrm flipH="1">
            <a:off x="3551011" y="3825000"/>
            <a:ext cx="5" cy="260085"/>
          </a:xfrm>
          <a:prstGeom prst="straightConnector1">
            <a:avLst/>
          </a:prstGeom>
          <a:noFill/>
          <a:ln w="9525" algn="ctr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9A2DC8FC-F770-4B32-ADD8-6EEB219862D5}"/>
              </a:ext>
            </a:extLst>
          </p:cNvPr>
          <p:cNvGrpSpPr/>
          <p:nvPr/>
        </p:nvGrpSpPr>
        <p:grpSpPr>
          <a:xfrm>
            <a:off x="10054142" y="2305672"/>
            <a:ext cx="2095570" cy="1195387"/>
            <a:chOff x="266700" y="4619625"/>
            <a:chExt cx="2874963" cy="1338263"/>
          </a:xfrm>
        </p:grpSpPr>
        <p:grpSp>
          <p:nvGrpSpPr>
            <p:cNvPr id="65" name="Group 33">
              <a:extLst>
                <a:ext uri="{FF2B5EF4-FFF2-40B4-BE49-F238E27FC236}">
                  <a16:creationId xmlns:a16="http://schemas.microsoft.com/office/drawing/2014/main" id="{34CE64E3-F5DF-444C-9DEC-80B08EF7A1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2850" y="4619625"/>
              <a:ext cx="230188" cy="306388"/>
              <a:chOff x="1344" y="1968"/>
              <a:chExt cx="288" cy="384"/>
            </a:xfrm>
          </p:grpSpPr>
          <p:sp>
            <p:nvSpPr>
              <p:cNvPr id="121" name="AutoShape 34">
                <a:extLst>
                  <a:ext uri="{FF2B5EF4-FFF2-40B4-BE49-F238E27FC236}">
                    <a16:creationId xmlns:a16="http://schemas.microsoft.com/office/drawing/2014/main" id="{A0D69CBE-48DC-4C47-9B98-08AA05F2B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968"/>
                <a:ext cx="240" cy="384"/>
              </a:xfrm>
              <a:prstGeom prst="flowChartDelay">
                <a:avLst/>
              </a:prstGeom>
              <a:solidFill>
                <a:srgbClr val="FFCC66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" name="AutoShape 35">
                <a:extLst>
                  <a:ext uri="{FF2B5EF4-FFF2-40B4-BE49-F238E27FC236}">
                    <a16:creationId xmlns:a16="http://schemas.microsoft.com/office/drawing/2014/main" id="{1D76FF2A-E7ED-4D00-A669-53D31C103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139"/>
                <a:ext cx="48" cy="48"/>
              </a:xfrm>
              <a:prstGeom prst="flowChartDelay">
                <a:avLst/>
              </a:prstGeom>
              <a:noFill/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6" name="Group 36">
              <a:extLst>
                <a:ext uri="{FF2B5EF4-FFF2-40B4-BE49-F238E27FC236}">
                  <a16:creationId xmlns:a16="http://schemas.microsoft.com/office/drawing/2014/main" id="{FB926C63-55AE-4DD2-A73E-E67F6BD2D4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688" y="4892675"/>
              <a:ext cx="230187" cy="306388"/>
              <a:chOff x="1344" y="1968"/>
              <a:chExt cx="288" cy="384"/>
            </a:xfrm>
          </p:grpSpPr>
          <p:sp>
            <p:nvSpPr>
              <p:cNvPr id="119" name="AutoShape 37">
                <a:extLst>
                  <a:ext uri="{FF2B5EF4-FFF2-40B4-BE49-F238E27FC236}">
                    <a16:creationId xmlns:a16="http://schemas.microsoft.com/office/drawing/2014/main" id="{2AAC41F3-3467-404E-977B-AA52080178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968"/>
                <a:ext cx="240" cy="384"/>
              </a:xfrm>
              <a:prstGeom prst="flowChartDelay">
                <a:avLst/>
              </a:prstGeom>
              <a:solidFill>
                <a:srgbClr val="FFCC66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0" name="Oval 38">
                <a:extLst>
                  <a:ext uri="{FF2B5EF4-FFF2-40B4-BE49-F238E27FC236}">
                    <a16:creationId xmlns:a16="http://schemas.microsoft.com/office/drawing/2014/main" id="{3B2BE6BA-71C6-4006-A593-F8723B55E6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139"/>
                <a:ext cx="48" cy="48"/>
              </a:xfrm>
              <a:prstGeom prst="ellipse">
                <a:avLst/>
              </a:prstGeom>
              <a:noFill/>
              <a:ln w="19050">
                <a:solidFill>
                  <a:srgbClr val="00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7" name="Group 39">
              <a:extLst>
                <a:ext uri="{FF2B5EF4-FFF2-40B4-BE49-F238E27FC236}">
                  <a16:creationId xmlns:a16="http://schemas.microsoft.com/office/drawing/2014/main" id="{6562B4CA-7B30-4BA6-9022-925E312B61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2850" y="5192713"/>
              <a:ext cx="230188" cy="306387"/>
              <a:chOff x="1344" y="1968"/>
              <a:chExt cx="288" cy="384"/>
            </a:xfrm>
          </p:grpSpPr>
          <p:sp>
            <p:nvSpPr>
              <p:cNvPr id="117" name="AutoShape 40">
                <a:extLst>
                  <a:ext uri="{FF2B5EF4-FFF2-40B4-BE49-F238E27FC236}">
                    <a16:creationId xmlns:a16="http://schemas.microsoft.com/office/drawing/2014/main" id="{4E2C6846-F887-48B1-82C7-2E0029535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968"/>
                <a:ext cx="240" cy="384"/>
              </a:xfrm>
              <a:prstGeom prst="flowChartDelay">
                <a:avLst/>
              </a:prstGeom>
              <a:solidFill>
                <a:srgbClr val="FFCC66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8" name="Oval 41">
                <a:extLst>
                  <a:ext uri="{FF2B5EF4-FFF2-40B4-BE49-F238E27FC236}">
                    <a16:creationId xmlns:a16="http://schemas.microsoft.com/office/drawing/2014/main" id="{E7B6353D-AB14-45A6-AA96-22AD9A704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139"/>
                <a:ext cx="48" cy="48"/>
              </a:xfrm>
              <a:prstGeom prst="ellipse">
                <a:avLst/>
              </a:prstGeom>
              <a:noFill/>
              <a:ln w="19050">
                <a:solidFill>
                  <a:srgbClr val="00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8" name="Rectangle 42">
              <a:extLst>
                <a:ext uri="{FF2B5EF4-FFF2-40B4-BE49-F238E27FC236}">
                  <a16:creationId xmlns:a16="http://schemas.microsoft.com/office/drawing/2014/main" id="{7F8BD8DA-57B8-48CF-84AE-9762FD340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7601" y="4913314"/>
              <a:ext cx="269875" cy="496887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" name="Line 43">
              <a:extLst>
                <a:ext uri="{FF2B5EF4-FFF2-40B4-BE49-F238E27FC236}">
                  <a16:creationId xmlns:a16="http://schemas.microsoft.com/office/drawing/2014/main" id="{0A4D6FFB-69CF-4B74-A4C8-D3C546756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7600" y="5253038"/>
              <a:ext cx="0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Line 44">
              <a:extLst>
                <a:ext uri="{FF2B5EF4-FFF2-40B4-BE49-F238E27FC236}">
                  <a16:creationId xmlns:a16="http://schemas.microsoft.com/office/drawing/2014/main" id="{2BADEDED-07AE-4093-83BA-F9974AF859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7600" y="5214938"/>
              <a:ext cx="77788" cy="3810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Line 45">
              <a:extLst>
                <a:ext uri="{FF2B5EF4-FFF2-40B4-BE49-F238E27FC236}">
                  <a16:creationId xmlns:a16="http://schemas.microsoft.com/office/drawing/2014/main" id="{6E3F600B-FA11-499B-A884-652A76DD7B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87600" y="5253038"/>
              <a:ext cx="77788" cy="3810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AutoShape 46">
              <a:extLst>
                <a:ext uri="{FF2B5EF4-FFF2-40B4-BE49-F238E27FC236}">
                  <a16:creationId xmlns:a16="http://schemas.microsoft.com/office/drawing/2014/main" id="{427068FA-7315-43B4-B2C4-1802B2F76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113" y="4892675"/>
              <a:ext cx="192087" cy="306388"/>
            </a:xfrm>
            <a:prstGeom prst="flowChartDelay">
              <a:avLst/>
            </a:prstGeom>
            <a:solidFill>
              <a:srgbClr val="FFCC66"/>
            </a:solidFill>
            <a:ln w="19050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" name="Oval 47">
              <a:extLst>
                <a:ext uri="{FF2B5EF4-FFF2-40B4-BE49-F238E27FC236}">
                  <a16:creationId xmlns:a16="http://schemas.microsoft.com/office/drawing/2014/main" id="{7D71728F-11A1-4F54-8BB7-CAE1D3D45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5029200"/>
              <a:ext cx="38100" cy="38100"/>
            </a:xfrm>
            <a:prstGeom prst="ellips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76" name="Line 48">
              <a:extLst>
                <a:ext uri="{FF2B5EF4-FFF2-40B4-BE49-F238E27FC236}">
                  <a16:creationId xmlns:a16="http://schemas.microsoft.com/office/drawing/2014/main" id="{C91F1DB8-A8E0-4B9D-8ED0-2D884F3E7D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800" y="4691063"/>
              <a:ext cx="908050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" name="Line 49">
              <a:extLst>
                <a:ext uri="{FF2B5EF4-FFF2-40B4-BE49-F238E27FC236}">
                  <a16:creationId xmlns:a16="http://schemas.microsoft.com/office/drawing/2014/main" id="{11DED2B2-DC07-4B4F-A7FE-F0F4003FA7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3938" y="5253038"/>
              <a:ext cx="188912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Line 50">
              <a:extLst>
                <a:ext uri="{FF2B5EF4-FFF2-40B4-BE49-F238E27FC236}">
                  <a16:creationId xmlns:a16="http://schemas.microsoft.com/office/drawing/2014/main" id="{2D69501A-8004-4ECC-95A2-D76756C11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463" y="5432425"/>
              <a:ext cx="687387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" name="Line 51">
              <a:extLst>
                <a:ext uri="{FF2B5EF4-FFF2-40B4-BE49-F238E27FC236}">
                  <a16:creationId xmlns:a16="http://schemas.microsoft.com/office/drawing/2014/main" id="{353EB0F1-E293-483C-B641-72D117588E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463" y="5154613"/>
              <a:ext cx="0" cy="612775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Line 52">
              <a:extLst>
                <a:ext uri="{FF2B5EF4-FFF2-40B4-BE49-F238E27FC236}">
                  <a16:creationId xmlns:a16="http://schemas.microsoft.com/office/drawing/2014/main" id="{6F2475A9-8243-4521-B61A-657CF5DAD5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463" y="5149850"/>
              <a:ext cx="149225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Line 53">
              <a:extLst>
                <a:ext uri="{FF2B5EF4-FFF2-40B4-BE49-F238E27FC236}">
                  <a16:creationId xmlns:a16="http://schemas.microsoft.com/office/drawing/2014/main" id="{E90FFD41-873A-478F-8D14-7D20B66298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463" y="4953000"/>
              <a:ext cx="149225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Line 54">
              <a:extLst>
                <a:ext uri="{FF2B5EF4-FFF2-40B4-BE49-F238E27FC236}">
                  <a16:creationId xmlns:a16="http://schemas.microsoft.com/office/drawing/2014/main" id="{0D35191B-9F10-4843-BE90-7B54A8F7E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0225" y="4691063"/>
              <a:ext cx="0" cy="268287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" name="Oval 55">
              <a:extLst>
                <a:ext uri="{FF2B5EF4-FFF2-40B4-BE49-F238E27FC236}">
                  <a16:creationId xmlns:a16="http://schemas.microsoft.com/office/drawing/2014/main" id="{A32B9665-67D6-41CF-AE94-2DC9D2AAA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" y="5410200"/>
              <a:ext cx="39688" cy="38100"/>
            </a:xfrm>
            <a:prstGeom prst="ellipse">
              <a:avLst/>
            </a:prstGeom>
            <a:solidFill>
              <a:srgbClr val="000066"/>
            </a:solidFill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85" name="Oval 56">
              <a:extLst>
                <a:ext uri="{FF2B5EF4-FFF2-40B4-BE49-F238E27FC236}">
                  <a16:creationId xmlns:a16="http://schemas.microsoft.com/office/drawing/2014/main" id="{24C43170-3C15-467F-9CAE-D0C7A4D53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3" y="4672013"/>
              <a:ext cx="38100" cy="39687"/>
            </a:xfrm>
            <a:prstGeom prst="ellipse">
              <a:avLst/>
            </a:prstGeom>
            <a:solidFill>
              <a:srgbClr val="000066"/>
            </a:solidFill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86" name="Line 57">
              <a:extLst>
                <a:ext uri="{FF2B5EF4-FFF2-40B4-BE49-F238E27FC236}">
                  <a16:creationId xmlns:a16="http://schemas.microsoft.com/office/drawing/2014/main" id="{D2A55241-4571-4127-88E4-73D80E5557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3938" y="4870450"/>
              <a:ext cx="0" cy="382588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" name="Line 58">
              <a:extLst>
                <a:ext uri="{FF2B5EF4-FFF2-40B4-BE49-F238E27FC236}">
                  <a16:creationId xmlns:a16="http://schemas.microsoft.com/office/drawing/2014/main" id="{EC48E9E6-2375-4DFF-9CCF-E1E60458FD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3938" y="4870450"/>
              <a:ext cx="188912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" name="Line 59">
              <a:extLst>
                <a:ext uri="{FF2B5EF4-FFF2-40B4-BE49-F238E27FC236}">
                  <a16:creationId xmlns:a16="http://schemas.microsoft.com/office/drawing/2014/main" id="{D4DBFDA4-8C29-4014-957A-E864CF9C3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4875" y="5053013"/>
              <a:ext cx="119063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" name="Oval 60">
              <a:extLst>
                <a:ext uri="{FF2B5EF4-FFF2-40B4-BE49-F238E27FC236}">
                  <a16:creationId xmlns:a16="http://schemas.microsoft.com/office/drawing/2014/main" id="{9C52A5BC-B6B3-4224-8C31-48D43C257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363" y="5033963"/>
              <a:ext cx="39687" cy="38100"/>
            </a:xfrm>
            <a:prstGeom prst="ellipse">
              <a:avLst/>
            </a:prstGeom>
            <a:solidFill>
              <a:srgbClr val="000066"/>
            </a:solidFill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90" name="Line 61">
              <a:extLst>
                <a:ext uri="{FF2B5EF4-FFF2-40B4-BE49-F238E27FC236}">
                  <a16:creationId xmlns:a16="http://schemas.microsoft.com/office/drawing/2014/main" id="{8F9F7070-025B-4420-A157-FB3AF636B4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3038" y="4772025"/>
              <a:ext cx="192087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" name="Line 62">
              <a:extLst>
                <a:ext uri="{FF2B5EF4-FFF2-40B4-BE49-F238E27FC236}">
                  <a16:creationId xmlns:a16="http://schemas.microsoft.com/office/drawing/2014/main" id="{C6944695-5BED-40E1-ABD1-978DA65E91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3038" y="5346700"/>
              <a:ext cx="192087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" name="Line 63">
              <a:extLst>
                <a:ext uri="{FF2B5EF4-FFF2-40B4-BE49-F238E27FC236}">
                  <a16:creationId xmlns:a16="http://schemas.microsoft.com/office/drawing/2014/main" id="{9756CBF7-E3C5-4485-AF4A-135E0EF1AA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5125" y="4772025"/>
              <a:ext cx="0" cy="187325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" name="Line 64">
              <a:extLst>
                <a:ext uri="{FF2B5EF4-FFF2-40B4-BE49-F238E27FC236}">
                  <a16:creationId xmlns:a16="http://schemas.microsoft.com/office/drawing/2014/main" id="{D54300FA-527D-4C36-830E-6F95B9055A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5125" y="4959350"/>
              <a:ext cx="153988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" name="Line 65">
              <a:extLst>
                <a:ext uri="{FF2B5EF4-FFF2-40B4-BE49-F238E27FC236}">
                  <a16:creationId xmlns:a16="http://schemas.microsoft.com/office/drawing/2014/main" id="{9E7F5084-B973-487D-94FD-6B7B89F5DD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5125" y="5149850"/>
              <a:ext cx="153988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" name="Line 66">
              <a:extLst>
                <a:ext uri="{FF2B5EF4-FFF2-40B4-BE49-F238E27FC236}">
                  <a16:creationId xmlns:a16="http://schemas.microsoft.com/office/drawing/2014/main" id="{9EE42E48-153B-4576-94D0-697ED9FA8D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5125" y="5141913"/>
              <a:ext cx="0" cy="204787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" name="Line 67">
              <a:extLst>
                <a:ext uri="{FF2B5EF4-FFF2-40B4-BE49-F238E27FC236}">
                  <a16:creationId xmlns:a16="http://schemas.microsoft.com/office/drawing/2014/main" id="{4ECFBEEB-68BF-442C-AC54-626A0DAF2F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300" y="5045075"/>
              <a:ext cx="368300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" name="Line 68">
              <a:extLst>
                <a:ext uri="{FF2B5EF4-FFF2-40B4-BE49-F238E27FC236}">
                  <a16:creationId xmlns:a16="http://schemas.microsoft.com/office/drawing/2014/main" id="{7CF2D6FB-673B-4FDE-9D38-AF6EC0E2AF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7475" y="5154613"/>
              <a:ext cx="446088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" name="Line 69">
              <a:extLst>
                <a:ext uri="{FF2B5EF4-FFF2-40B4-BE49-F238E27FC236}">
                  <a16:creationId xmlns:a16="http://schemas.microsoft.com/office/drawing/2014/main" id="{F89D27AF-94CA-4A23-868B-8FCA7D4FC5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2425" y="5149850"/>
              <a:ext cx="0" cy="617538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" name="Line 70">
              <a:extLst>
                <a:ext uri="{FF2B5EF4-FFF2-40B4-BE49-F238E27FC236}">
                  <a16:creationId xmlns:a16="http://schemas.microsoft.com/office/drawing/2014/main" id="{AF19C316-93C7-4BF2-B330-4A4B2A86E3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463" y="5767388"/>
              <a:ext cx="2366962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" name="Oval 71">
              <a:extLst>
                <a:ext uri="{FF2B5EF4-FFF2-40B4-BE49-F238E27FC236}">
                  <a16:creationId xmlns:a16="http://schemas.microsoft.com/office/drawing/2014/main" id="{531249C6-5A9F-4339-8A4F-B9051C53A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" y="4672013"/>
              <a:ext cx="38100" cy="39687"/>
            </a:xfrm>
            <a:prstGeom prst="ellips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01" name="Oval 72">
              <a:extLst>
                <a:ext uri="{FF2B5EF4-FFF2-40B4-BE49-F238E27FC236}">
                  <a16:creationId xmlns:a16="http://schemas.microsoft.com/office/drawing/2014/main" id="{5E4297A6-693C-476E-9836-519300B14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3563" y="5130800"/>
              <a:ext cx="38100" cy="38100"/>
            </a:xfrm>
            <a:prstGeom prst="ellips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02" name="Oval 73">
              <a:extLst>
                <a:ext uri="{FF2B5EF4-FFF2-40B4-BE49-F238E27FC236}">
                  <a16:creationId xmlns:a16="http://schemas.microsoft.com/office/drawing/2014/main" id="{33376C86-E00A-475B-BBDF-0812EB5D7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200" y="5130800"/>
              <a:ext cx="38100" cy="38100"/>
            </a:xfrm>
            <a:prstGeom prst="ellipse">
              <a:avLst/>
            </a:prstGeom>
            <a:solidFill>
              <a:srgbClr val="000066"/>
            </a:solidFill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03" name="Line 74">
              <a:extLst>
                <a:ext uri="{FF2B5EF4-FFF2-40B4-BE49-F238E27FC236}">
                  <a16:creationId xmlns:a16="http://schemas.microsoft.com/office/drawing/2014/main" id="{028C751D-5092-4FDB-A286-BB9C9CD5E3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5200" y="5253038"/>
              <a:ext cx="152400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" name="Line 75">
              <a:extLst>
                <a:ext uri="{FF2B5EF4-FFF2-40B4-BE49-F238E27FC236}">
                  <a16:creationId xmlns:a16="http://schemas.microsoft.com/office/drawing/2014/main" id="{E86E63C6-1581-4925-9690-784F63D6B7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5200" y="5245100"/>
              <a:ext cx="0" cy="674688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" name="Oval 76">
              <a:extLst>
                <a:ext uri="{FF2B5EF4-FFF2-40B4-BE49-F238E27FC236}">
                  <a16:creationId xmlns:a16="http://schemas.microsoft.com/office/drawing/2014/main" id="{07ADB50B-969A-4396-B941-49570E7AB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975" y="5919788"/>
              <a:ext cx="39688" cy="38100"/>
            </a:xfrm>
            <a:prstGeom prst="ellips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858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3F5E1-6861-4A4D-BCE8-5B7E9592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设计过程</a:t>
            </a:r>
            <a:r>
              <a:rPr lang="en-US" altLang="zh-CN" dirty="0"/>
              <a:t>——</a:t>
            </a:r>
            <a:r>
              <a:rPr lang="zh-CN" altLang="en-US" dirty="0"/>
              <a:t>工艺映射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0FFA82A-E7CC-B743-BC0F-0BCE9386BDC6}"/>
              </a:ext>
            </a:extLst>
          </p:cNvPr>
          <p:cNvGrpSpPr/>
          <p:nvPr/>
        </p:nvGrpSpPr>
        <p:grpSpPr>
          <a:xfrm>
            <a:off x="390747" y="1036171"/>
            <a:ext cx="2160000" cy="5740891"/>
            <a:chOff x="1315477" y="1061654"/>
            <a:chExt cx="2160000" cy="5740891"/>
          </a:xfrm>
        </p:grpSpPr>
        <p:cxnSp>
          <p:nvCxnSpPr>
            <p:cNvPr id="12" name="Straight Arrow Connector 86">
              <a:extLst>
                <a:ext uri="{FF2B5EF4-FFF2-40B4-BE49-F238E27FC236}">
                  <a16:creationId xmlns:a16="http://schemas.microsoft.com/office/drawing/2014/main" id="{8657F8A5-5A7B-3C4A-984C-D27FF76FD123}"/>
                </a:ext>
              </a:extLst>
            </p:cNvPr>
            <p:cNvCxnSpPr>
              <a:cxnSpLocks/>
              <a:stCxn id="48" idx="2"/>
              <a:endCxn id="36" idx="0"/>
            </p:cNvCxnSpPr>
            <p:nvPr/>
          </p:nvCxnSpPr>
          <p:spPr bwMode="auto">
            <a:xfrm>
              <a:off x="2395477" y="3582538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Rectangle 46">
              <a:extLst>
                <a:ext uri="{FF2B5EF4-FFF2-40B4-BE49-F238E27FC236}">
                  <a16:creationId xmlns:a16="http://schemas.microsoft.com/office/drawing/2014/main" id="{A1B05E46-7240-9A4B-9998-7AE5D367D329}"/>
                </a:ext>
              </a:extLst>
            </p:cNvPr>
            <p:cNvSpPr/>
            <p:nvPr/>
          </p:nvSpPr>
          <p:spPr bwMode="auto">
            <a:xfrm>
              <a:off x="1315477" y="1061654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latin typeface="Helvetica Neue" charset="0"/>
                </a:rPr>
                <a:t>System Specifications</a:t>
              </a:r>
            </a:p>
          </p:txBody>
        </p:sp>
        <p:sp>
          <p:nvSpPr>
            <p:cNvPr id="46" name="Rectangle 46">
              <a:extLst>
                <a:ext uri="{FF2B5EF4-FFF2-40B4-BE49-F238E27FC236}">
                  <a16:creationId xmlns:a16="http://schemas.microsoft.com/office/drawing/2014/main" id="{C6F955B7-AE4E-8543-82D3-FFC97559B5F9}"/>
                </a:ext>
              </a:extLst>
            </p:cNvPr>
            <p:cNvSpPr/>
            <p:nvPr/>
          </p:nvSpPr>
          <p:spPr bwMode="auto">
            <a:xfrm>
              <a:off x="1315477" y="2142096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kern="0" dirty="0">
                  <a:latin typeface="Helvetica Neue" charset="0"/>
                </a:rPr>
                <a:t>Functional  Design</a:t>
              </a:r>
              <a:endParaRPr lang="en-US" sz="1400" kern="0" dirty="0">
                <a:latin typeface="Helvetica Neue" charset="0"/>
              </a:endParaRPr>
            </a:p>
          </p:txBody>
        </p:sp>
        <p:sp>
          <p:nvSpPr>
            <p:cNvPr id="47" name="Rectangle 47">
              <a:extLst>
                <a:ext uri="{FF2B5EF4-FFF2-40B4-BE49-F238E27FC236}">
                  <a16:creationId xmlns:a16="http://schemas.microsoft.com/office/drawing/2014/main" id="{E9738C2C-217D-2E4E-B7FB-0794E1912DEA}"/>
                </a:ext>
              </a:extLst>
            </p:cNvPr>
            <p:cNvSpPr/>
            <p:nvPr/>
          </p:nvSpPr>
          <p:spPr bwMode="auto">
            <a:xfrm>
              <a:off x="1315477" y="2682317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latin typeface="Helvetica Neue" charset="0"/>
                </a:rPr>
                <a:t>Logic Synthesis</a:t>
              </a: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333EE369-DE54-7D41-8411-2CD89A932538}"/>
                </a:ext>
              </a:extLst>
            </p:cNvPr>
            <p:cNvSpPr/>
            <p:nvPr/>
          </p:nvSpPr>
          <p:spPr bwMode="auto">
            <a:xfrm>
              <a:off x="1315477" y="3222538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400" b="1" kern="0" dirty="0">
                  <a:solidFill>
                    <a:srgbClr val="C00000"/>
                  </a:solidFill>
                  <a:latin typeface="Helvetica Neue" charset="0"/>
                </a:rPr>
                <a:t>Tech Mapping</a:t>
              </a:r>
            </a:p>
          </p:txBody>
        </p:sp>
        <p:cxnSp>
          <p:nvCxnSpPr>
            <p:cNvPr id="49" name="Straight Arrow Connector 57">
              <a:extLst>
                <a:ext uri="{FF2B5EF4-FFF2-40B4-BE49-F238E27FC236}">
                  <a16:creationId xmlns:a16="http://schemas.microsoft.com/office/drawing/2014/main" id="{4A1A9D42-D918-E04E-8674-175CA82A9C38}"/>
                </a:ext>
              </a:extLst>
            </p:cNvPr>
            <p:cNvCxnSpPr>
              <a:cxnSpLocks noChangeShapeType="1"/>
              <a:stCxn id="46" idx="2"/>
              <a:endCxn id="47" idx="0"/>
            </p:cNvCxnSpPr>
            <p:nvPr/>
          </p:nvCxnSpPr>
          <p:spPr bwMode="auto">
            <a:xfrm>
              <a:off x="2395477" y="2502096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Arrow Connector 62">
              <a:extLst>
                <a:ext uri="{FF2B5EF4-FFF2-40B4-BE49-F238E27FC236}">
                  <a16:creationId xmlns:a16="http://schemas.microsoft.com/office/drawing/2014/main" id="{40CC6565-6A62-2747-B52D-79FEB67A6CE7}"/>
                </a:ext>
              </a:extLst>
            </p:cNvPr>
            <p:cNvCxnSpPr>
              <a:cxnSpLocks noChangeShapeType="1"/>
              <a:stCxn id="47" idx="2"/>
              <a:endCxn id="48" idx="0"/>
            </p:cNvCxnSpPr>
            <p:nvPr/>
          </p:nvCxnSpPr>
          <p:spPr bwMode="auto">
            <a:xfrm>
              <a:off x="2395477" y="3042317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62">
              <a:extLst>
                <a:ext uri="{FF2B5EF4-FFF2-40B4-BE49-F238E27FC236}">
                  <a16:creationId xmlns:a16="http://schemas.microsoft.com/office/drawing/2014/main" id="{D8C4DAE4-651C-5E4C-8946-CF375EA9D9C8}"/>
                </a:ext>
              </a:extLst>
            </p:cNvPr>
            <p:cNvCxnSpPr>
              <a:cxnSpLocks noChangeShapeType="1"/>
              <a:stCxn id="22" idx="2"/>
              <a:endCxn id="46" idx="0"/>
            </p:cNvCxnSpPr>
            <p:nvPr/>
          </p:nvCxnSpPr>
          <p:spPr bwMode="auto">
            <a:xfrm>
              <a:off x="2395477" y="1961875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4B4E426C-AA05-6940-97F7-AA21597FFA83}"/>
                </a:ext>
              </a:extLst>
            </p:cNvPr>
            <p:cNvSpPr/>
            <p:nvPr/>
          </p:nvSpPr>
          <p:spPr bwMode="auto">
            <a:xfrm>
              <a:off x="1315477" y="3762759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Physical</a:t>
              </a:r>
              <a:r>
                <a:rPr kumimoji="0" lang="zh-CN" alt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Design</a:t>
              </a:r>
              <a:endParaRPr kumimoji="0" lang="en-US" sz="1400" kern="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7" name="Rectangle 67">
              <a:extLst>
                <a:ext uri="{FF2B5EF4-FFF2-40B4-BE49-F238E27FC236}">
                  <a16:creationId xmlns:a16="http://schemas.microsoft.com/office/drawing/2014/main" id="{1184810B-619A-3345-9DE8-5E4AFB1173E0}"/>
                </a:ext>
              </a:extLst>
            </p:cNvPr>
            <p:cNvSpPr/>
            <p:nvPr/>
          </p:nvSpPr>
          <p:spPr bwMode="auto">
            <a:xfrm>
              <a:off x="1315477" y="4302980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Physical Verification</a:t>
              </a:r>
            </a:p>
          </p:txBody>
        </p:sp>
        <p:cxnSp>
          <p:nvCxnSpPr>
            <p:cNvPr id="38" name="Straight Arrow Connector 70">
              <a:extLst>
                <a:ext uri="{FF2B5EF4-FFF2-40B4-BE49-F238E27FC236}">
                  <a16:creationId xmlns:a16="http://schemas.microsoft.com/office/drawing/2014/main" id="{ED70CABB-7E07-3848-A055-55E7C73603DB}"/>
                </a:ext>
              </a:extLst>
            </p:cNvPr>
            <p:cNvCxnSpPr>
              <a:cxnSpLocks noChangeShapeType="1"/>
              <a:stCxn id="36" idx="2"/>
              <a:endCxn id="37" idx="0"/>
            </p:cNvCxnSpPr>
            <p:nvPr/>
          </p:nvCxnSpPr>
          <p:spPr bwMode="auto">
            <a:xfrm>
              <a:off x="2395477" y="4122759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Straight Arrow Connector 192">
              <a:extLst>
                <a:ext uri="{FF2B5EF4-FFF2-40B4-BE49-F238E27FC236}">
                  <a16:creationId xmlns:a16="http://schemas.microsoft.com/office/drawing/2014/main" id="{8469FE79-EEBF-A24B-918A-FAAE076D1A3D}"/>
                </a:ext>
              </a:extLst>
            </p:cNvPr>
            <p:cNvCxnSpPr>
              <a:cxnSpLocks/>
              <a:stCxn id="37" idx="2"/>
              <a:endCxn id="40" idx="0"/>
            </p:cNvCxnSpPr>
            <p:nvPr/>
          </p:nvCxnSpPr>
          <p:spPr bwMode="auto">
            <a:xfrm>
              <a:off x="2395477" y="4662980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Rectangle 84">
              <a:extLst>
                <a:ext uri="{FF2B5EF4-FFF2-40B4-BE49-F238E27FC236}">
                  <a16:creationId xmlns:a16="http://schemas.microsoft.com/office/drawing/2014/main" id="{EE055F24-115D-E24F-AD70-A9ADCE50F1D6}"/>
                </a:ext>
              </a:extLst>
            </p:cNvPr>
            <p:cNvSpPr/>
            <p:nvPr/>
          </p:nvSpPr>
          <p:spPr bwMode="auto">
            <a:xfrm>
              <a:off x="1315477" y="4843201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Sign Off</a:t>
              </a:r>
            </a:p>
          </p:txBody>
        </p:sp>
        <p:sp>
          <p:nvSpPr>
            <p:cNvPr id="41" name="Rectangle 84">
              <a:extLst>
                <a:ext uri="{FF2B5EF4-FFF2-40B4-BE49-F238E27FC236}">
                  <a16:creationId xmlns:a16="http://schemas.microsoft.com/office/drawing/2014/main" id="{21EB6046-AD03-2D42-AD52-C0BE569E2A81}"/>
                </a:ext>
              </a:extLst>
            </p:cNvPr>
            <p:cNvSpPr/>
            <p:nvPr/>
          </p:nvSpPr>
          <p:spPr bwMode="auto">
            <a:xfrm>
              <a:off x="1315477" y="5383422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kern="0" dirty="0">
                  <a:latin typeface="Helvetica Neue" charset="0"/>
                </a:rPr>
                <a:t>Layout Processing</a:t>
              </a:r>
            </a:p>
          </p:txBody>
        </p:sp>
        <p:sp>
          <p:nvSpPr>
            <p:cNvPr id="42" name="Rectangle 76">
              <a:extLst>
                <a:ext uri="{FF2B5EF4-FFF2-40B4-BE49-F238E27FC236}">
                  <a16:creationId xmlns:a16="http://schemas.microsoft.com/office/drawing/2014/main" id="{17A16E1F-7617-3B42-968F-CE037DC767A1}"/>
                </a:ext>
              </a:extLst>
            </p:cNvPr>
            <p:cNvSpPr/>
            <p:nvPr/>
          </p:nvSpPr>
          <p:spPr bwMode="auto">
            <a:xfrm>
              <a:off x="1315477" y="5923641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Fabrication</a:t>
              </a:r>
            </a:p>
          </p:txBody>
        </p:sp>
        <p:cxnSp>
          <p:nvCxnSpPr>
            <p:cNvPr id="43" name="Straight Arrow Connector 192">
              <a:extLst>
                <a:ext uri="{FF2B5EF4-FFF2-40B4-BE49-F238E27FC236}">
                  <a16:creationId xmlns:a16="http://schemas.microsoft.com/office/drawing/2014/main" id="{6EFFCA22-F70C-6A42-98C6-CF3FBA309348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 bwMode="auto">
            <a:xfrm>
              <a:off x="2395477" y="5203201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Arrow Connector 192">
              <a:extLst>
                <a:ext uri="{FF2B5EF4-FFF2-40B4-BE49-F238E27FC236}">
                  <a16:creationId xmlns:a16="http://schemas.microsoft.com/office/drawing/2014/main" id="{9845BF93-8254-DB4A-9309-34786298E0D1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 bwMode="auto">
            <a:xfrm>
              <a:off x="2395477" y="5743422"/>
              <a:ext cx="0" cy="18021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46">
              <a:extLst>
                <a:ext uri="{FF2B5EF4-FFF2-40B4-BE49-F238E27FC236}">
                  <a16:creationId xmlns:a16="http://schemas.microsoft.com/office/drawing/2014/main" id="{00255FA1-9D90-9147-9D81-9CC328E8FD2B}"/>
                </a:ext>
              </a:extLst>
            </p:cNvPr>
            <p:cNvSpPr/>
            <p:nvPr/>
          </p:nvSpPr>
          <p:spPr bwMode="auto">
            <a:xfrm>
              <a:off x="1315477" y="1601875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400" kern="0" dirty="0">
                  <a:latin typeface="Helvetica Neue" charset="0"/>
                </a:rPr>
                <a:t>Architectural Design</a:t>
              </a:r>
            </a:p>
          </p:txBody>
        </p:sp>
        <p:cxnSp>
          <p:nvCxnSpPr>
            <p:cNvPr id="23" name="Straight Arrow Connector 62">
              <a:extLst>
                <a:ext uri="{FF2B5EF4-FFF2-40B4-BE49-F238E27FC236}">
                  <a16:creationId xmlns:a16="http://schemas.microsoft.com/office/drawing/2014/main" id="{C169DDE5-0D5B-3E48-A76E-341F412FA532}"/>
                </a:ext>
              </a:extLst>
            </p:cNvPr>
            <p:cNvCxnSpPr>
              <a:cxnSpLocks noChangeShapeType="1"/>
              <a:stCxn id="16" idx="2"/>
              <a:endCxn id="22" idx="0"/>
            </p:cNvCxnSpPr>
            <p:nvPr/>
          </p:nvCxnSpPr>
          <p:spPr bwMode="auto">
            <a:xfrm>
              <a:off x="2395477" y="1421654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" name="Rectangle 76">
              <a:extLst>
                <a:ext uri="{FF2B5EF4-FFF2-40B4-BE49-F238E27FC236}">
                  <a16:creationId xmlns:a16="http://schemas.microsoft.com/office/drawing/2014/main" id="{9AA7A725-AB8E-4045-AC2F-EA39669A63A2}"/>
                </a:ext>
              </a:extLst>
            </p:cNvPr>
            <p:cNvSpPr/>
            <p:nvPr/>
          </p:nvSpPr>
          <p:spPr bwMode="auto">
            <a:xfrm>
              <a:off x="1315477" y="6442545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Package and Test</a:t>
              </a:r>
            </a:p>
          </p:txBody>
        </p:sp>
        <p:cxnSp>
          <p:nvCxnSpPr>
            <p:cNvPr id="75" name="Straight Arrow Connector 192">
              <a:extLst>
                <a:ext uri="{FF2B5EF4-FFF2-40B4-BE49-F238E27FC236}">
                  <a16:creationId xmlns:a16="http://schemas.microsoft.com/office/drawing/2014/main" id="{2A1F93FD-FB2B-E14D-9778-B24F6A576D3E}"/>
                </a:ext>
              </a:extLst>
            </p:cNvPr>
            <p:cNvCxnSpPr>
              <a:cxnSpLocks/>
              <a:stCxn id="42" idx="2"/>
              <a:endCxn id="74" idx="0"/>
            </p:cNvCxnSpPr>
            <p:nvPr/>
          </p:nvCxnSpPr>
          <p:spPr bwMode="auto">
            <a:xfrm>
              <a:off x="2395477" y="6283641"/>
              <a:ext cx="0" cy="158904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8816F6D-876C-432F-9EF3-0550109E7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72" y="1440606"/>
            <a:ext cx="6307834" cy="47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40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B97BCA18-DC28-4A7E-8E95-514623CBF0F2}"/>
              </a:ext>
            </a:extLst>
          </p:cNvPr>
          <p:cNvSpPr txBox="1"/>
          <p:nvPr/>
        </p:nvSpPr>
        <p:spPr>
          <a:xfrm>
            <a:off x="5007842" y="1916900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+mj-ea"/>
                <a:cs typeface="Arial" panose="020B0604020202020204" pitchFamily="34" charset="0"/>
              </a:rPr>
              <a:t>芯片设计流程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2759016-7E7E-4AB2-8649-606FE3E2F86A}"/>
              </a:ext>
            </a:extLst>
          </p:cNvPr>
          <p:cNvSpPr txBox="1"/>
          <p:nvPr/>
        </p:nvSpPr>
        <p:spPr>
          <a:xfrm>
            <a:off x="5001150" y="2790623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设计思路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9539D7B-4967-4F75-985F-FD38FF4D119C}"/>
              </a:ext>
            </a:extLst>
          </p:cNvPr>
          <p:cNvSpPr txBox="1"/>
          <p:nvPr/>
        </p:nvSpPr>
        <p:spPr>
          <a:xfrm>
            <a:off x="5008710" y="366434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设计内容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A2280E2-22FB-4DC8-A717-4D1370A37498}"/>
              </a:ext>
            </a:extLst>
          </p:cNvPr>
          <p:cNvSpPr txBox="1"/>
          <p:nvPr/>
        </p:nvSpPr>
        <p:spPr>
          <a:xfrm>
            <a:off x="5007842" y="4517171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设计方式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A15D32A-3A99-4576-935C-4ED3FFB4440D}"/>
              </a:ext>
            </a:extLst>
          </p:cNvPr>
          <p:cNvGrpSpPr/>
          <p:nvPr/>
        </p:nvGrpSpPr>
        <p:grpSpPr>
          <a:xfrm>
            <a:off x="3997205" y="1786041"/>
            <a:ext cx="788455" cy="3392880"/>
            <a:chOff x="3997205" y="1786041"/>
            <a:chExt cx="788455" cy="3392880"/>
          </a:xfrm>
        </p:grpSpPr>
        <p:sp>
          <p:nvSpPr>
            <p:cNvPr id="30" name="菱形 29">
              <a:extLst>
                <a:ext uri="{FF2B5EF4-FFF2-40B4-BE49-F238E27FC236}">
                  <a16:creationId xmlns:a16="http://schemas.microsoft.com/office/drawing/2014/main" id="{2BD2B96D-92E4-49E0-8AC1-EEFF5B71AB47}"/>
                </a:ext>
              </a:extLst>
            </p:cNvPr>
            <p:cNvSpPr/>
            <p:nvPr/>
          </p:nvSpPr>
          <p:spPr>
            <a:xfrm>
              <a:off x="4010508" y="1786041"/>
              <a:ext cx="757776" cy="757776"/>
            </a:xfrm>
            <a:prstGeom prst="diamond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F16A1A8-3B2C-4C91-9D22-05140CDE751D}"/>
                </a:ext>
              </a:extLst>
            </p:cNvPr>
            <p:cNvSpPr txBox="1"/>
            <p:nvPr/>
          </p:nvSpPr>
          <p:spPr>
            <a:xfrm>
              <a:off x="4010508" y="1916900"/>
              <a:ext cx="775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菱形 31">
              <a:extLst>
                <a:ext uri="{FF2B5EF4-FFF2-40B4-BE49-F238E27FC236}">
                  <a16:creationId xmlns:a16="http://schemas.microsoft.com/office/drawing/2014/main" id="{C9825181-3E31-4E40-94A6-441EAD7FD35C}"/>
                </a:ext>
              </a:extLst>
            </p:cNvPr>
            <p:cNvSpPr/>
            <p:nvPr/>
          </p:nvSpPr>
          <p:spPr>
            <a:xfrm>
              <a:off x="4003816" y="2664409"/>
              <a:ext cx="757776" cy="757776"/>
            </a:xfrm>
            <a:prstGeom prst="diamond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BBA54FE-8C94-4F3E-AC17-E69E8EE34963}"/>
                </a:ext>
              </a:extLst>
            </p:cNvPr>
            <p:cNvSpPr txBox="1"/>
            <p:nvPr/>
          </p:nvSpPr>
          <p:spPr>
            <a:xfrm>
              <a:off x="3997205" y="2787243"/>
              <a:ext cx="775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菱形 33">
              <a:extLst>
                <a:ext uri="{FF2B5EF4-FFF2-40B4-BE49-F238E27FC236}">
                  <a16:creationId xmlns:a16="http://schemas.microsoft.com/office/drawing/2014/main" id="{E4B94B6A-C232-40CF-BBF2-4C755AD9DC05}"/>
                </a:ext>
              </a:extLst>
            </p:cNvPr>
            <p:cNvSpPr/>
            <p:nvPr/>
          </p:nvSpPr>
          <p:spPr>
            <a:xfrm>
              <a:off x="4011376" y="3542777"/>
              <a:ext cx="757776" cy="757776"/>
            </a:xfrm>
            <a:prstGeom prst="diamond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986E334-26AF-4276-A514-06BBF2595C02}"/>
                </a:ext>
              </a:extLst>
            </p:cNvPr>
            <p:cNvSpPr txBox="1"/>
            <p:nvPr/>
          </p:nvSpPr>
          <p:spPr>
            <a:xfrm>
              <a:off x="4002688" y="3660055"/>
              <a:ext cx="775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菱形 35">
              <a:extLst>
                <a:ext uri="{FF2B5EF4-FFF2-40B4-BE49-F238E27FC236}">
                  <a16:creationId xmlns:a16="http://schemas.microsoft.com/office/drawing/2014/main" id="{83E271F8-690B-4AAA-9E75-09DDD349EA43}"/>
                </a:ext>
              </a:extLst>
            </p:cNvPr>
            <p:cNvSpPr/>
            <p:nvPr/>
          </p:nvSpPr>
          <p:spPr>
            <a:xfrm>
              <a:off x="4011858" y="4421145"/>
              <a:ext cx="757776" cy="757776"/>
            </a:xfrm>
            <a:prstGeom prst="diamond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20126A9-242C-4AB0-8B77-6FBFFA154F15}"/>
                </a:ext>
              </a:extLst>
            </p:cNvPr>
            <p:cNvSpPr txBox="1"/>
            <p:nvPr/>
          </p:nvSpPr>
          <p:spPr>
            <a:xfrm>
              <a:off x="4003170" y="4547458"/>
              <a:ext cx="775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920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3F5E1-6861-4A4D-BCE8-5B7E9592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设计过程</a:t>
            </a:r>
            <a:r>
              <a:rPr lang="en-US" altLang="zh-CN" dirty="0"/>
              <a:t>——</a:t>
            </a:r>
            <a:r>
              <a:rPr lang="zh-CN" altLang="en-US" dirty="0"/>
              <a:t>物理设计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0FFA82A-E7CC-B743-BC0F-0BCE9386BDC6}"/>
              </a:ext>
            </a:extLst>
          </p:cNvPr>
          <p:cNvGrpSpPr/>
          <p:nvPr/>
        </p:nvGrpSpPr>
        <p:grpSpPr>
          <a:xfrm>
            <a:off x="390747" y="1036171"/>
            <a:ext cx="2160000" cy="5740891"/>
            <a:chOff x="1315477" y="1061654"/>
            <a:chExt cx="2160000" cy="5740891"/>
          </a:xfrm>
        </p:grpSpPr>
        <p:cxnSp>
          <p:nvCxnSpPr>
            <p:cNvPr id="12" name="Straight Arrow Connector 86">
              <a:extLst>
                <a:ext uri="{FF2B5EF4-FFF2-40B4-BE49-F238E27FC236}">
                  <a16:creationId xmlns:a16="http://schemas.microsoft.com/office/drawing/2014/main" id="{8657F8A5-5A7B-3C4A-984C-D27FF76FD123}"/>
                </a:ext>
              </a:extLst>
            </p:cNvPr>
            <p:cNvCxnSpPr>
              <a:cxnSpLocks/>
              <a:stCxn id="48" idx="2"/>
              <a:endCxn id="36" idx="0"/>
            </p:cNvCxnSpPr>
            <p:nvPr/>
          </p:nvCxnSpPr>
          <p:spPr bwMode="auto">
            <a:xfrm>
              <a:off x="2395477" y="3582538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Rectangle 46">
              <a:extLst>
                <a:ext uri="{FF2B5EF4-FFF2-40B4-BE49-F238E27FC236}">
                  <a16:creationId xmlns:a16="http://schemas.microsoft.com/office/drawing/2014/main" id="{A1B05E46-7240-9A4B-9998-7AE5D367D329}"/>
                </a:ext>
              </a:extLst>
            </p:cNvPr>
            <p:cNvSpPr/>
            <p:nvPr/>
          </p:nvSpPr>
          <p:spPr bwMode="auto">
            <a:xfrm>
              <a:off x="1315477" y="1061654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latin typeface="Helvetica Neue" charset="0"/>
                </a:rPr>
                <a:t>System Specifications</a:t>
              </a:r>
            </a:p>
          </p:txBody>
        </p:sp>
        <p:sp>
          <p:nvSpPr>
            <p:cNvPr id="46" name="Rectangle 46">
              <a:extLst>
                <a:ext uri="{FF2B5EF4-FFF2-40B4-BE49-F238E27FC236}">
                  <a16:creationId xmlns:a16="http://schemas.microsoft.com/office/drawing/2014/main" id="{C6F955B7-AE4E-8543-82D3-FFC97559B5F9}"/>
                </a:ext>
              </a:extLst>
            </p:cNvPr>
            <p:cNvSpPr/>
            <p:nvPr/>
          </p:nvSpPr>
          <p:spPr bwMode="auto">
            <a:xfrm>
              <a:off x="1315477" y="2142096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kern="0" dirty="0">
                  <a:latin typeface="Helvetica Neue" charset="0"/>
                </a:rPr>
                <a:t>Functional  Design</a:t>
              </a:r>
              <a:endParaRPr lang="en-US" sz="1400" kern="0" dirty="0">
                <a:latin typeface="Helvetica Neue" charset="0"/>
              </a:endParaRPr>
            </a:p>
          </p:txBody>
        </p:sp>
        <p:sp>
          <p:nvSpPr>
            <p:cNvPr id="47" name="Rectangle 47">
              <a:extLst>
                <a:ext uri="{FF2B5EF4-FFF2-40B4-BE49-F238E27FC236}">
                  <a16:creationId xmlns:a16="http://schemas.microsoft.com/office/drawing/2014/main" id="{E9738C2C-217D-2E4E-B7FB-0794E1912DEA}"/>
                </a:ext>
              </a:extLst>
            </p:cNvPr>
            <p:cNvSpPr/>
            <p:nvPr/>
          </p:nvSpPr>
          <p:spPr bwMode="auto">
            <a:xfrm>
              <a:off x="1315477" y="2682317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latin typeface="Helvetica Neue" charset="0"/>
                </a:rPr>
                <a:t>Logic Synthesis</a:t>
              </a: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333EE369-DE54-7D41-8411-2CD89A932538}"/>
                </a:ext>
              </a:extLst>
            </p:cNvPr>
            <p:cNvSpPr/>
            <p:nvPr/>
          </p:nvSpPr>
          <p:spPr bwMode="auto">
            <a:xfrm>
              <a:off x="1315477" y="3222538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400" kern="0" dirty="0">
                  <a:latin typeface="Helvetica Neue" charset="0"/>
                </a:rPr>
                <a:t>Tech Mapping</a:t>
              </a:r>
            </a:p>
          </p:txBody>
        </p:sp>
        <p:cxnSp>
          <p:nvCxnSpPr>
            <p:cNvPr id="49" name="Straight Arrow Connector 57">
              <a:extLst>
                <a:ext uri="{FF2B5EF4-FFF2-40B4-BE49-F238E27FC236}">
                  <a16:creationId xmlns:a16="http://schemas.microsoft.com/office/drawing/2014/main" id="{4A1A9D42-D918-E04E-8674-175CA82A9C38}"/>
                </a:ext>
              </a:extLst>
            </p:cNvPr>
            <p:cNvCxnSpPr>
              <a:cxnSpLocks noChangeShapeType="1"/>
              <a:stCxn id="46" idx="2"/>
              <a:endCxn id="47" idx="0"/>
            </p:cNvCxnSpPr>
            <p:nvPr/>
          </p:nvCxnSpPr>
          <p:spPr bwMode="auto">
            <a:xfrm>
              <a:off x="2395477" y="2502096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Arrow Connector 62">
              <a:extLst>
                <a:ext uri="{FF2B5EF4-FFF2-40B4-BE49-F238E27FC236}">
                  <a16:creationId xmlns:a16="http://schemas.microsoft.com/office/drawing/2014/main" id="{40CC6565-6A62-2747-B52D-79FEB67A6CE7}"/>
                </a:ext>
              </a:extLst>
            </p:cNvPr>
            <p:cNvCxnSpPr>
              <a:cxnSpLocks noChangeShapeType="1"/>
              <a:stCxn id="47" idx="2"/>
              <a:endCxn id="48" idx="0"/>
            </p:cNvCxnSpPr>
            <p:nvPr/>
          </p:nvCxnSpPr>
          <p:spPr bwMode="auto">
            <a:xfrm>
              <a:off x="2395477" y="3042317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62">
              <a:extLst>
                <a:ext uri="{FF2B5EF4-FFF2-40B4-BE49-F238E27FC236}">
                  <a16:creationId xmlns:a16="http://schemas.microsoft.com/office/drawing/2014/main" id="{D8C4DAE4-651C-5E4C-8946-CF375EA9D9C8}"/>
                </a:ext>
              </a:extLst>
            </p:cNvPr>
            <p:cNvCxnSpPr>
              <a:cxnSpLocks noChangeShapeType="1"/>
              <a:stCxn id="22" idx="2"/>
              <a:endCxn id="46" idx="0"/>
            </p:cNvCxnSpPr>
            <p:nvPr/>
          </p:nvCxnSpPr>
          <p:spPr bwMode="auto">
            <a:xfrm>
              <a:off x="2395477" y="1961875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4B4E426C-AA05-6940-97F7-AA21597FFA83}"/>
                </a:ext>
              </a:extLst>
            </p:cNvPr>
            <p:cNvSpPr/>
            <p:nvPr/>
          </p:nvSpPr>
          <p:spPr bwMode="auto">
            <a:xfrm>
              <a:off x="1315477" y="3762759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b="1" kern="0" dirty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Physical</a:t>
              </a:r>
              <a:r>
                <a:rPr kumimoji="0" lang="zh-CN" altLang="en-US" sz="1400" b="1" kern="0" dirty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400" b="1" kern="0" dirty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Design</a:t>
              </a:r>
              <a:endParaRPr kumimoji="0" lang="en-US" sz="1400" b="1" kern="0" dirty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7" name="Rectangle 67">
              <a:extLst>
                <a:ext uri="{FF2B5EF4-FFF2-40B4-BE49-F238E27FC236}">
                  <a16:creationId xmlns:a16="http://schemas.microsoft.com/office/drawing/2014/main" id="{1184810B-619A-3345-9DE8-5E4AFB1173E0}"/>
                </a:ext>
              </a:extLst>
            </p:cNvPr>
            <p:cNvSpPr/>
            <p:nvPr/>
          </p:nvSpPr>
          <p:spPr bwMode="auto">
            <a:xfrm>
              <a:off x="1315477" y="4302980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Physical Verification</a:t>
              </a:r>
            </a:p>
          </p:txBody>
        </p:sp>
        <p:cxnSp>
          <p:nvCxnSpPr>
            <p:cNvPr id="38" name="Straight Arrow Connector 70">
              <a:extLst>
                <a:ext uri="{FF2B5EF4-FFF2-40B4-BE49-F238E27FC236}">
                  <a16:creationId xmlns:a16="http://schemas.microsoft.com/office/drawing/2014/main" id="{ED70CABB-7E07-3848-A055-55E7C73603DB}"/>
                </a:ext>
              </a:extLst>
            </p:cNvPr>
            <p:cNvCxnSpPr>
              <a:cxnSpLocks noChangeShapeType="1"/>
              <a:stCxn id="36" idx="2"/>
              <a:endCxn id="37" idx="0"/>
            </p:cNvCxnSpPr>
            <p:nvPr/>
          </p:nvCxnSpPr>
          <p:spPr bwMode="auto">
            <a:xfrm>
              <a:off x="2395477" y="4122759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Straight Arrow Connector 192">
              <a:extLst>
                <a:ext uri="{FF2B5EF4-FFF2-40B4-BE49-F238E27FC236}">
                  <a16:creationId xmlns:a16="http://schemas.microsoft.com/office/drawing/2014/main" id="{8469FE79-EEBF-A24B-918A-FAAE076D1A3D}"/>
                </a:ext>
              </a:extLst>
            </p:cNvPr>
            <p:cNvCxnSpPr>
              <a:cxnSpLocks/>
              <a:stCxn id="37" idx="2"/>
              <a:endCxn id="40" idx="0"/>
            </p:cNvCxnSpPr>
            <p:nvPr/>
          </p:nvCxnSpPr>
          <p:spPr bwMode="auto">
            <a:xfrm>
              <a:off x="2395477" y="4662980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Rectangle 84">
              <a:extLst>
                <a:ext uri="{FF2B5EF4-FFF2-40B4-BE49-F238E27FC236}">
                  <a16:creationId xmlns:a16="http://schemas.microsoft.com/office/drawing/2014/main" id="{EE055F24-115D-E24F-AD70-A9ADCE50F1D6}"/>
                </a:ext>
              </a:extLst>
            </p:cNvPr>
            <p:cNvSpPr/>
            <p:nvPr/>
          </p:nvSpPr>
          <p:spPr bwMode="auto">
            <a:xfrm>
              <a:off x="1315477" y="4843201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Sign Off</a:t>
              </a:r>
            </a:p>
          </p:txBody>
        </p:sp>
        <p:sp>
          <p:nvSpPr>
            <p:cNvPr id="41" name="Rectangle 84">
              <a:extLst>
                <a:ext uri="{FF2B5EF4-FFF2-40B4-BE49-F238E27FC236}">
                  <a16:creationId xmlns:a16="http://schemas.microsoft.com/office/drawing/2014/main" id="{21EB6046-AD03-2D42-AD52-C0BE569E2A81}"/>
                </a:ext>
              </a:extLst>
            </p:cNvPr>
            <p:cNvSpPr/>
            <p:nvPr/>
          </p:nvSpPr>
          <p:spPr bwMode="auto">
            <a:xfrm>
              <a:off x="1315477" y="5383422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kern="0" dirty="0">
                  <a:latin typeface="Helvetica Neue" charset="0"/>
                </a:rPr>
                <a:t>Layout Processing</a:t>
              </a:r>
            </a:p>
          </p:txBody>
        </p:sp>
        <p:sp>
          <p:nvSpPr>
            <p:cNvPr id="42" name="Rectangle 76">
              <a:extLst>
                <a:ext uri="{FF2B5EF4-FFF2-40B4-BE49-F238E27FC236}">
                  <a16:creationId xmlns:a16="http://schemas.microsoft.com/office/drawing/2014/main" id="{17A16E1F-7617-3B42-968F-CE037DC767A1}"/>
                </a:ext>
              </a:extLst>
            </p:cNvPr>
            <p:cNvSpPr/>
            <p:nvPr/>
          </p:nvSpPr>
          <p:spPr bwMode="auto">
            <a:xfrm>
              <a:off x="1315477" y="5923641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Fabrication</a:t>
              </a:r>
            </a:p>
          </p:txBody>
        </p:sp>
        <p:cxnSp>
          <p:nvCxnSpPr>
            <p:cNvPr id="43" name="Straight Arrow Connector 192">
              <a:extLst>
                <a:ext uri="{FF2B5EF4-FFF2-40B4-BE49-F238E27FC236}">
                  <a16:creationId xmlns:a16="http://schemas.microsoft.com/office/drawing/2014/main" id="{6EFFCA22-F70C-6A42-98C6-CF3FBA309348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 bwMode="auto">
            <a:xfrm>
              <a:off x="2395477" y="5203201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Arrow Connector 192">
              <a:extLst>
                <a:ext uri="{FF2B5EF4-FFF2-40B4-BE49-F238E27FC236}">
                  <a16:creationId xmlns:a16="http://schemas.microsoft.com/office/drawing/2014/main" id="{9845BF93-8254-DB4A-9309-34786298E0D1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 bwMode="auto">
            <a:xfrm>
              <a:off x="2395477" y="5743422"/>
              <a:ext cx="0" cy="18021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46">
              <a:extLst>
                <a:ext uri="{FF2B5EF4-FFF2-40B4-BE49-F238E27FC236}">
                  <a16:creationId xmlns:a16="http://schemas.microsoft.com/office/drawing/2014/main" id="{00255FA1-9D90-9147-9D81-9CC328E8FD2B}"/>
                </a:ext>
              </a:extLst>
            </p:cNvPr>
            <p:cNvSpPr/>
            <p:nvPr/>
          </p:nvSpPr>
          <p:spPr bwMode="auto">
            <a:xfrm>
              <a:off x="1315477" y="1601875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400" kern="0" dirty="0">
                  <a:latin typeface="Helvetica Neue" charset="0"/>
                </a:rPr>
                <a:t>Architectural Design</a:t>
              </a:r>
            </a:p>
          </p:txBody>
        </p:sp>
        <p:cxnSp>
          <p:nvCxnSpPr>
            <p:cNvPr id="23" name="Straight Arrow Connector 62">
              <a:extLst>
                <a:ext uri="{FF2B5EF4-FFF2-40B4-BE49-F238E27FC236}">
                  <a16:creationId xmlns:a16="http://schemas.microsoft.com/office/drawing/2014/main" id="{C169DDE5-0D5B-3E48-A76E-341F412FA532}"/>
                </a:ext>
              </a:extLst>
            </p:cNvPr>
            <p:cNvCxnSpPr>
              <a:cxnSpLocks noChangeShapeType="1"/>
              <a:stCxn id="16" idx="2"/>
              <a:endCxn id="22" idx="0"/>
            </p:cNvCxnSpPr>
            <p:nvPr/>
          </p:nvCxnSpPr>
          <p:spPr bwMode="auto">
            <a:xfrm>
              <a:off x="2395477" y="1421654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" name="Rectangle 76">
              <a:extLst>
                <a:ext uri="{FF2B5EF4-FFF2-40B4-BE49-F238E27FC236}">
                  <a16:creationId xmlns:a16="http://schemas.microsoft.com/office/drawing/2014/main" id="{9AA7A725-AB8E-4045-AC2F-EA39669A63A2}"/>
                </a:ext>
              </a:extLst>
            </p:cNvPr>
            <p:cNvSpPr/>
            <p:nvPr/>
          </p:nvSpPr>
          <p:spPr bwMode="auto">
            <a:xfrm>
              <a:off x="1315477" y="6442545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Package and Test</a:t>
              </a:r>
            </a:p>
          </p:txBody>
        </p:sp>
        <p:cxnSp>
          <p:nvCxnSpPr>
            <p:cNvPr id="75" name="Straight Arrow Connector 192">
              <a:extLst>
                <a:ext uri="{FF2B5EF4-FFF2-40B4-BE49-F238E27FC236}">
                  <a16:creationId xmlns:a16="http://schemas.microsoft.com/office/drawing/2014/main" id="{2A1F93FD-FB2B-E14D-9778-B24F6A576D3E}"/>
                </a:ext>
              </a:extLst>
            </p:cNvPr>
            <p:cNvCxnSpPr>
              <a:cxnSpLocks/>
              <a:stCxn id="42" idx="2"/>
              <a:endCxn id="74" idx="0"/>
            </p:cNvCxnSpPr>
            <p:nvPr/>
          </p:nvCxnSpPr>
          <p:spPr bwMode="auto">
            <a:xfrm>
              <a:off x="2395477" y="6283641"/>
              <a:ext cx="0" cy="158904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5" name="组 33">
            <a:extLst>
              <a:ext uri="{FF2B5EF4-FFF2-40B4-BE49-F238E27FC236}">
                <a16:creationId xmlns:a16="http://schemas.microsoft.com/office/drawing/2014/main" id="{DE922F66-240F-4155-9D79-4660AF581B1C}"/>
              </a:ext>
            </a:extLst>
          </p:cNvPr>
          <p:cNvGrpSpPr/>
          <p:nvPr/>
        </p:nvGrpSpPr>
        <p:grpSpPr>
          <a:xfrm>
            <a:off x="7406087" y="1576750"/>
            <a:ext cx="2196000" cy="3240000"/>
            <a:chOff x="956440" y="3515707"/>
            <a:chExt cx="4567901" cy="292243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1" name="矩形​：圆角 34">
              <a:extLst>
                <a:ext uri="{FF2B5EF4-FFF2-40B4-BE49-F238E27FC236}">
                  <a16:creationId xmlns:a16="http://schemas.microsoft.com/office/drawing/2014/main" id="{9357E795-1CA0-488C-80FD-8B27C9832415}"/>
                </a:ext>
              </a:extLst>
            </p:cNvPr>
            <p:cNvSpPr/>
            <p:nvPr userDrawn="1"/>
          </p:nvSpPr>
          <p:spPr>
            <a:xfrm>
              <a:off x="956440" y="3515707"/>
              <a:ext cx="4567901" cy="2922433"/>
            </a:xfrm>
            <a:prstGeom prst="roundRect">
              <a:avLst>
                <a:gd name="adj" fmla="val 4440"/>
              </a:avLst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graphicFrame>
          <p:nvGraphicFramePr>
            <p:cNvPr id="52" name="图表 51">
              <a:extLst>
                <a:ext uri="{FF2B5EF4-FFF2-40B4-BE49-F238E27FC236}">
                  <a16:creationId xmlns:a16="http://schemas.microsoft.com/office/drawing/2014/main" id="{B2C0EF2B-5317-41CC-A77E-E13C580C4319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1124511040"/>
                </p:ext>
              </p:extLst>
            </p:nvPr>
          </p:nvGraphicFramePr>
          <p:xfrm>
            <a:off x="1137269" y="3588389"/>
            <a:ext cx="4206242" cy="27913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53" name="组 42">
            <a:extLst>
              <a:ext uri="{FF2B5EF4-FFF2-40B4-BE49-F238E27FC236}">
                <a16:creationId xmlns:a16="http://schemas.microsoft.com/office/drawing/2014/main" id="{93C1EE90-25B6-4132-A86C-F89D8EA96E62}"/>
              </a:ext>
            </a:extLst>
          </p:cNvPr>
          <p:cNvGrpSpPr/>
          <p:nvPr/>
        </p:nvGrpSpPr>
        <p:grpSpPr>
          <a:xfrm>
            <a:off x="9734352" y="1576750"/>
            <a:ext cx="2196000" cy="3240000"/>
            <a:chOff x="9158294" y="1913534"/>
            <a:chExt cx="2291729" cy="393192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4" name="矩形​：圆角 37">
              <a:extLst>
                <a:ext uri="{FF2B5EF4-FFF2-40B4-BE49-F238E27FC236}">
                  <a16:creationId xmlns:a16="http://schemas.microsoft.com/office/drawing/2014/main" id="{87B52BD1-FFF5-4C87-873A-52DD3C291650}"/>
                </a:ext>
              </a:extLst>
            </p:cNvPr>
            <p:cNvSpPr/>
            <p:nvPr userDrawn="1"/>
          </p:nvSpPr>
          <p:spPr>
            <a:xfrm>
              <a:off x="9164023" y="1913534"/>
              <a:ext cx="2286000" cy="3931920"/>
            </a:xfrm>
            <a:prstGeom prst="roundRect">
              <a:avLst>
                <a:gd name="adj" fmla="val 4440"/>
              </a:avLst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graphicFrame>
          <p:nvGraphicFramePr>
            <p:cNvPr id="55" name="图表 54">
              <a:extLst>
                <a:ext uri="{FF2B5EF4-FFF2-40B4-BE49-F238E27FC236}">
                  <a16:creationId xmlns:a16="http://schemas.microsoft.com/office/drawing/2014/main" id="{2050EC29-1D45-45E2-A364-14E9A83B22F7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1159812774"/>
                </p:ext>
              </p:extLst>
            </p:nvPr>
          </p:nvGraphicFramePr>
          <p:xfrm>
            <a:off x="9158294" y="1913534"/>
            <a:ext cx="2286000" cy="39319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57" name="组 33">
            <a:extLst>
              <a:ext uri="{FF2B5EF4-FFF2-40B4-BE49-F238E27FC236}">
                <a16:creationId xmlns:a16="http://schemas.microsoft.com/office/drawing/2014/main" id="{CBC750B3-622A-4084-BCFC-CA8BD49C4058}"/>
              </a:ext>
            </a:extLst>
          </p:cNvPr>
          <p:cNvGrpSpPr/>
          <p:nvPr/>
        </p:nvGrpSpPr>
        <p:grpSpPr>
          <a:xfrm>
            <a:off x="2749553" y="1576750"/>
            <a:ext cx="2196000" cy="3240000"/>
            <a:chOff x="956440" y="3515707"/>
            <a:chExt cx="4567901" cy="292243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8" name="矩形​：圆角 34">
              <a:extLst>
                <a:ext uri="{FF2B5EF4-FFF2-40B4-BE49-F238E27FC236}">
                  <a16:creationId xmlns:a16="http://schemas.microsoft.com/office/drawing/2014/main" id="{7368EF52-F384-4536-A3E3-97AFA75CDD02}"/>
                </a:ext>
              </a:extLst>
            </p:cNvPr>
            <p:cNvSpPr/>
            <p:nvPr userDrawn="1"/>
          </p:nvSpPr>
          <p:spPr>
            <a:xfrm>
              <a:off x="956440" y="3515707"/>
              <a:ext cx="4567901" cy="2922433"/>
            </a:xfrm>
            <a:prstGeom prst="roundRect">
              <a:avLst>
                <a:gd name="adj" fmla="val 444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graphicFrame>
          <p:nvGraphicFramePr>
            <p:cNvPr id="59" name="图表 58">
              <a:extLst>
                <a:ext uri="{FF2B5EF4-FFF2-40B4-BE49-F238E27FC236}">
                  <a16:creationId xmlns:a16="http://schemas.microsoft.com/office/drawing/2014/main" id="{4A79B33C-436A-4A1F-9F64-9BCA34EE4C19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251819227"/>
                </p:ext>
              </p:extLst>
            </p:nvPr>
          </p:nvGraphicFramePr>
          <p:xfrm>
            <a:off x="1137270" y="3588389"/>
            <a:ext cx="4206242" cy="27913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60" name="组 42">
            <a:extLst>
              <a:ext uri="{FF2B5EF4-FFF2-40B4-BE49-F238E27FC236}">
                <a16:creationId xmlns:a16="http://schemas.microsoft.com/office/drawing/2014/main" id="{83853FE9-2156-4274-A630-88BC217C2959}"/>
              </a:ext>
            </a:extLst>
          </p:cNvPr>
          <p:cNvGrpSpPr/>
          <p:nvPr/>
        </p:nvGrpSpPr>
        <p:grpSpPr>
          <a:xfrm>
            <a:off x="5077820" y="1576750"/>
            <a:ext cx="2196000" cy="3240000"/>
            <a:chOff x="9158294" y="1913534"/>
            <a:chExt cx="2291729" cy="393192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1" name="矩形​：圆角 37">
              <a:extLst>
                <a:ext uri="{FF2B5EF4-FFF2-40B4-BE49-F238E27FC236}">
                  <a16:creationId xmlns:a16="http://schemas.microsoft.com/office/drawing/2014/main" id="{13D390F1-FAE4-4491-95F5-0EA91A7A1918}"/>
                </a:ext>
              </a:extLst>
            </p:cNvPr>
            <p:cNvSpPr/>
            <p:nvPr userDrawn="1"/>
          </p:nvSpPr>
          <p:spPr>
            <a:xfrm>
              <a:off x="9164023" y="1913534"/>
              <a:ext cx="2286000" cy="3931920"/>
            </a:xfrm>
            <a:prstGeom prst="roundRect">
              <a:avLst>
                <a:gd name="adj" fmla="val 4440"/>
              </a:avLst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graphicFrame>
          <p:nvGraphicFramePr>
            <p:cNvPr id="62" name="图表 61">
              <a:extLst>
                <a:ext uri="{FF2B5EF4-FFF2-40B4-BE49-F238E27FC236}">
                  <a16:creationId xmlns:a16="http://schemas.microsoft.com/office/drawing/2014/main" id="{FEE3CC60-7A8F-43CD-BD98-69069F712F06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2726837152"/>
                </p:ext>
              </p:extLst>
            </p:nvPr>
          </p:nvGraphicFramePr>
          <p:xfrm>
            <a:off x="9158294" y="1913534"/>
            <a:ext cx="2286000" cy="39319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5B8F11E9-A6C3-4846-93DE-3DA74D520512}"/>
              </a:ext>
            </a:extLst>
          </p:cNvPr>
          <p:cNvGrpSpPr/>
          <p:nvPr/>
        </p:nvGrpSpPr>
        <p:grpSpPr>
          <a:xfrm>
            <a:off x="5397269" y="2745476"/>
            <a:ext cx="1548055" cy="1386737"/>
            <a:chOff x="5957125" y="5293750"/>
            <a:chExt cx="1386732" cy="1243010"/>
          </a:xfrm>
        </p:grpSpPr>
        <p:sp>
          <p:nvSpPr>
            <p:cNvPr id="64" name="Rectangle 4">
              <a:extLst>
                <a:ext uri="{FF2B5EF4-FFF2-40B4-BE49-F238E27FC236}">
                  <a16:creationId xmlns:a16="http://schemas.microsoft.com/office/drawing/2014/main" id="{9ECCCF4B-81F5-4923-8DE0-22E654268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538" y="5361158"/>
              <a:ext cx="1243382" cy="110954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65" name="Rectangle 5">
              <a:extLst>
                <a:ext uri="{FF2B5EF4-FFF2-40B4-BE49-F238E27FC236}">
                  <a16:creationId xmlns:a16="http://schemas.microsoft.com/office/drawing/2014/main" id="{5BE4AD39-4411-4EBC-9654-1D5A5AD17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1986" y="6470700"/>
              <a:ext cx="49795" cy="660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66" name="Rectangle 6">
              <a:extLst>
                <a:ext uri="{FF2B5EF4-FFF2-40B4-BE49-F238E27FC236}">
                  <a16:creationId xmlns:a16="http://schemas.microsoft.com/office/drawing/2014/main" id="{1EE0946F-958D-47C2-815C-C996DFBF0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1373" y="6470700"/>
              <a:ext cx="51305" cy="660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EA0498F5-6652-40D4-BA45-58D692B9E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269" y="6470700"/>
              <a:ext cx="49795" cy="660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45FC414F-C619-4B1D-832C-4A111C1A4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1656" y="6470700"/>
              <a:ext cx="46779" cy="660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69" name="Rectangle 9">
              <a:extLst>
                <a:ext uri="{FF2B5EF4-FFF2-40B4-BE49-F238E27FC236}">
                  <a16:creationId xmlns:a16="http://schemas.microsoft.com/office/drawing/2014/main" id="{E0C3BB5A-B5E3-46BC-A7FB-13D413143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8025" y="6470700"/>
              <a:ext cx="49795" cy="660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70" name="Rectangle 10">
              <a:extLst>
                <a:ext uri="{FF2B5EF4-FFF2-40B4-BE49-F238E27FC236}">
                  <a16:creationId xmlns:a16="http://schemas.microsoft.com/office/drawing/2014/main" id="{825498D5-C3F5-405A-A5DC-D82BFFDE1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7411" y="6470700"/>
              <a:ext cx="49795" cy="660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71" name="Rectangle 11">
              <a:extLst>
                <a:ext uri="{FF2B5EF4-FFF2-40B4-BE49-F238E27FC236}">
                  <a16:creationId xmlns:a16="http://schemas.microsoft.com/office/drawing/2014/main" id="{1ECFCEA4-2446-4245-9694-470B18D52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8307" y="6470700"/>
              <a:ext cx="49795" cy="660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72" name="Rectangle 12">
              <a:extLst>
                <a:ext uri="{FF2B5EF4-FFF2-40B4-BE49-F238E27FC236}">
                  <a16:creationId xmlns:a16="http://schemas.microsoft.com/office/drawing/2014/main" id="{45A4514A-FB76-401A-93E6-F4FF314AC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7693" y="6470700"/>
              <a:ext cx="49795" cy="660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73" name="Rectangle 13">
              <a:extLst>
                <a:ext uri="{FF2B5EF4-FFF2-40B4-BE49-F238E27FC236}">
                  <a16:creationId xmlns:a16="http://schemas.microsoft.com/office/drawing/2014/main" id="{D4ED5629-6EC7-44AA-93B4-1827B0D1F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1986" y="5293750"/>
              <a:ext cx="49795" cy="6740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76" name="Rectangle 14">
              <a:extLst>
                <a:ext uri="{FF2B5EF4-FFF2-40B4-BE49-F238E27FC236}">
                  <a16:creationId xmlns:a16="http://schemas.microsoft.com/office/drawing/2014/main" id="{6EAF5052-234F-4155-AE17-8B4421BDF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1373" y="5293750"/>
              <a:ext cx="51305" cy="6740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77" name="Rectangle 15">
              <a:extLst>
                <a:ext uri="{FF2B5EF4-FFF2-40B4-BE49-F238E27FC236}">
                  <a16:creationId xmlns:a16="http://schemas.microsoft.com/office/drawing/2014/main" id="{FAA88651-135B-418D-B719-C63F01484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269" y="5293750"/>
              <a:ext cx="49795" cy="6740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79" name="Rectangle 16">
              <a:extLst>
                <a:ext uri="{FF2B5EF4-FFF2-40B4-BE49-F238E27FC236}">
                  <a16:creationId xmlns:a16="http://schemas.microsoft.com/office/drawing/2014/main" id="{84C10858-83AD-42A1-AE4D-F9960DB5B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1656" y="5293750"/>
              <a:ext cx="46779" cy="6740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0" name="Rectangle 17">
              <a:extLst>
                <a:ext uri="{FF2B5EF4-FFF2-40B4-BE49-F238E27FC236}">
                  <a16:creationId xmlns:a16="http://schemas.microsoft.com/office/drawing/2014/main" id="{A5FDCE1F-14E5-4E03-8E0D-988B589A6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8025" y="5293750"/>
              <a:ext cx="49795" cy="6740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1" name="Rectangle 18">
              <a:extLst>
                <a:ext uri="{FF2B5EF4-FFF2-40B4-BE49-F238E27FC236}">
                  <a16:creationId xmlns:a16="http://schemas.microsoft.com/office/drawing/2014/main" id="{C596A3B8-50FB-40B6-958C-6D4072A65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7411" y="5293750"/>
              <a:ext cx="49795" cy="6740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2" name="Rectangle 19">
              <a:extLst>
                <a:ext uri="{FF2B5EF4-FFF2-40B4-BE49-F238E27FC236}">
                  <a16:creationId xmlns:a16="http://schemas.microsoft.com/office/drawing/2014/main" id="{BE6B9BF7-193D-4422-8F60-A74F12A12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8307" y="5293750"/>
              <a:ext cx="49795" cy="6740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3" name="Rectangle 20">
              <a:extLst>
                <a:ext uri="{FF2B5EF4-FFF2-40B4-BE49-F238E27FC236}">
                  <a16:creationId xmlns:a16="http://schemas.microsoft.com/office/drawing/2014/main" id="{EE4C94FE-1B88-4E38-AA76-BCE8FB225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7693" y="5293750"/>
              <a:ext cx="49795" cy="6740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4" name="Rectangle 22">
              <a:extLst>
                <a:ext uri="{FF2B5EF4-FFF2-40B4-BE49-F238E27FC236}">
                  <a16:creationId xmlns:a16="http://schemas.microsoft.com/office/drawing/2014/main" id="{95E4F520-9440-499A-BBD5-C52E11890F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971880" y="6345456"/>
              <a:ext cx="44428" cy="7393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5" name="Rectangle 23">
              <a:extLst>
                <a:ext uri="{FF2B5EF4-FFF2-40B4-BE49-F238E27FC236}">
                  <a16:creationId xmlns:a16="http://schemas.microsoft.com/office/drawing/2014/main" id="{A2715DFD-516C-41D8-B350-CC7E8C5DA4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971880" y="6212171"/>
              <a:ext cx="44428" cy="7393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6" name="Rectangle 24">
              <a:extLst>
                <a:ext uri="{FF2B5EF4-FFF2-40B4-BE49-F238E27FC236}">
                  <a16:creationId xmlns:a16="http://schemas.microsoft.com/office/drawing/2014/main" id="{63C31E0C-282B-427A-9E7E-A5ABCFF69B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971880" y="6078886"/>
              <a:ext cx="44428" cy="7393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7" name="Rectangle 25">
              <a:extLst>
                <a:ext uri="{FF2B5EF4-FFF2-40B4-BE49-F238E27FC236}">
                  <a16:creationId xmlns:a16="http://schemas.microsoft.com/office/drawing/2014/main" id="{0E57D522-08F4-4975-AFBA-F6869E88DC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971880" y="5945601"/>
              <a:ext cx="44428" cy="7393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8" name="Rectangle 26">
              <a:extLst>
                <a:ext uri="{FF2B5EF4-FFF2-40B4-BE49-F238E27FC236}">
                  <a16:creationId xmlns:a16="http://schemas.microsoft.com/office/drawing/2014/main" id="{0149BAF8-0A77-4724-A49B-E5652CEB40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971880" y="5812317"/>
              <a:ext cx="44428" cy="7393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9" name="Rectangle 27">
              <a:extLst>
                <a:ext uri="{FF2B5EF4-FFF2-40B4-BE49-F238E27FC236}">
                  <a16:creationId xmlns:a16="http://schemas.microsoft.com/office/drawing/2014/main" id="{EA75BD6B-DF34-4AC4-AB99-6C890FF622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971880" y="5679032"/>
              <a:ext cx="44428" cy="7393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90" name="Rectangle 28">
              <a:extLst>
                <a:ext uri="{FF2B5EF4-FFF2-40B4-BE49-F238E27FC236}">
                  <a16:creationId xmlns:a16="http://schemas.microsoft.com/office/drawing/2014/main" id="{86D16D64-D5FD-444F-967A-254DE749EE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971880" y="5545747"/>
              <a:ext cx="44428" cy="7393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91" name="Rectangle 29">
              <a:extLst>
                <a:ext uri="{FF2B5EF4-FFF2-40B4-BE49-F238E27FC236}">
                  <a16:creationId xmlns:a16="http://schemas.microsoft.com/office/drawing/2014/main" id="{010E36D9-514E-4C6D-BFF0-F8430690C5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971880" y="5412463"/>
              <a:ext cx="44428" cy="7393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92" name="Rectangle 31">
              <a:extLst>
                <a:ext uri="{FF2B5EF4-FFF2-40B4-BE49-F238E27FC236}">
                  <a16:creationId xmlns:a16="http://schemas.microsoft.com/office/drawing/2014/main" id="{457BF754-1DB6-4E5A-8C8F-F2C3D658A3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283679" y="6344982"/>
              <a:ext cx="44388" cy="7492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93" name="Rectangle 32">
              <a:extLst>
                <a:ext uri="{FF2B5EF4-FFF2-40B4-BE49-F238E27FC236}">
                  <a16:creationId xmlns:a16="http://schemas.microsoft.com/office/drawing/2014/main" id="{280E7120-5D08-4E39-9BF2-30E4C36FE8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283679" y="6211818"/>
              <a:ext cx="44388" cy="7492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94" name="Rectangle 33">
              <a:extLst>
                <a:ext uri="{FF2B5EF4-FFF2-40B4-BE49-F238E27FC236}">
                  <a16:creationId xmlns:a16="http://schemas.microsoft.com/office/drawing/2014/main" id="{A5DA8C0E-A962-427D-BCC2-DE1DABD89B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283679" y="6078654"/>
              <a:ext cx="44388" cy="7492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95" name="Rectangle 34">
              <a:extLst>
                <a:ext uri="{FF2B5EF4-FFF2-40B4-BE49-F238E27FC236}">
                  <a16:creationId xmlns:a16="http://schemas.microsoft.com/office/drawing/2014/main" id="{75983030-CFBE-4D33-AE54-90FA0FBE1B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283679" y="5945028"/>
              <a:ext cx="44388" cy="7492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96" name="Rectangle 35">
              <a:extLst>
                <a:ext uri="{FF2B5EF4-FFF2-40B4-BE49-F238E27FC236}">
                  <a16:creationId xmlns:a16="http://schemas.microsoft.com/office/drawing/2014/main" id="{DB726B1A-AE52-410D-8D30-6FE3136826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283679" y="5811864"/>
              <a:ext cx="44388" cy="7492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97" name="Rectangle 36">
              <a:extLst>
                <a:ext uri="{FF2B5EF4-FFF2-40B4-BE49-F238E27FC236}">
                  <a16:creationId xmlns:a16="http://schemas.microsoft.com/office/drawing/2014/main" id="{FAD9F3C0-91F6-4E7E-9266-22ED9CE687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283679" y="5678701"/>
              <a:ext cx="44388" cy="7492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98" name="Rectangle 37">
              <a:extLst>
                <a:ext uri="{FF2B5EF4-FFF2-40B4-BE49-F238E27FC236}">
                  <a16:creationId xmlns:a16="http://schemas.microsoft.com/office/drawing/2014/main" id="{DDFBDEA5-3C46-429A-99E3-0AFBEF4088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283679" y="5545075"/>
              <a:ext cx="44388" cy="7492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99" name="Rectangle 38">
              <a:extLst>
                <a:ext uri="{FF2B5EF4-FFF2-40B4-BE49-F238E27FC236}">
                  <a16:creationId xmlns:a16="http://schemas.microsoft.com/office/drawing/2014/main" id="{591461DD-0D21-484E-9490-BF9769C14C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284199" y="5413297"/>
              <a:ext cx="44388" cy="7492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00" name="Rectangle 40">
              <a:extLst>
                <a:ext uri="{FF2B5EF4-FFF2-40B4-BE49-F238E27FC236}">
                  <a16:creationId xmlns:a16="http://schemas.microsoft.com/office/drawing/2014/main" id="{35966909-813A-4478-9330-0925E4C87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4335" y="5397559"/>
              <a:ext cx="114681" cy="1105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01" name="Rectangle 41">
              <a:extLst>
                <a:ext uri="{FF2B5EF4-FFF2-40B4-BE49-F238E27FC236}">
                  <a16:creationId xmlns:a16="http://schemas.microsoft.com/office/drawing/2014/main" id="{D85FF1C5-B316-43A7-B78A-0BB871E73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847" y="5394863"/>
              <a:ext cx="149386" cy="1105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02" name="Rectangle 42">
              <a:extLst>
                <a:ext uri="{FF2B5EF4-FFF2-40B4-BE49-F238E27FC236}">
                  <a16:creationId xmlns:a16="http://schemas.microsoft.com/office/drawing/2014/main" id="{CA69C3C2-2A57-4B14-836E-38245693A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4569" y="5397559"/>
              <a:ext cx="81484" cy="1105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03" name="Rectangle 43">
              <a:extLst>
                <a:ext uri="{FF2B5EF4-FFF2-40B4-BE49-F238E27FC236}">
                  <a16:creationId xmlns:a16="http://schemas.microsoft.com/office/drawing/2014/main" id="{39C98E7B-7472-499B-AD3C-78A33D025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911" y="5397559"/>
              <a:ext cx="590003" cy="45163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04" name="Rectangle 45">
              <a:extLst>
                <a:ext uri="{FF2B5EF4-FFF2-40B4-BE49-F238E27FC236}">
                  <a16:creationId xmlns:a16="http://schemas.microsoft.com/office/drawing/2014/main" id="{C9CF7818-BFAF-410B-9A7C-F4BB6619C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8712" y="5508108"/>
              <a:ext cx="116189" cy="11189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16" name="Rectangle 46">
              <a:extLst>
                <a:ext uri="{FF2B5EF4-FFF2-40B4-BE49-F238E27FC236}">
                  <a16:creationId xmlns:a16="http://schemas.microsoft.com/office/drawing/2014/main" id="{08450788-BAF1-41D6-AF0A-710639C5E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3851" y="5508108"/>
              <a:ext cx="149386" cy="11189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17" name="Rectangle 47">
              <a:extLst>
                <a:ext uri="{FF2B5EF4-FFF2-40B4-BE49-F238E27FC236}">
                  <a16:creationId xmlns:a16="http://schemas.microsoft.com/office/drawing/2014/main" id="{AF990940-1BF5-4133-A34E-8D627E160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8624" y="5508108"/>
              <a:ext cx="81484" cy="11189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18" name="Rectangle 50">
              <a:extLst>
                <a:ext uri="{FF2B5EF4-FFF2-40B4-BE49-F238E27FC236}">
                  <a16:creationId xmlns:a16="http://schemas.microsoft.com/office/drawing/2014/main" id="{E9BD3CD4-81DF-4E9E-BB27-9AF838EAD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7894" y="5622703"/>
              <a:ext cx="81484" cy="1105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19" name="Rectangle 51">
              <a:extLst>
                <a:ext uri="{FF2B5EF4-FFF2-40B4-BE49-F238E27FC236}">
                  <a16:creationId xmlns:a16="http://schemas.microsoft.com/office/drawing/2014/main" id="{F80DAAD2-CA67-4190-9F68-314282369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3946" y="5622703"/>
              <a:ext cx="81484" cy="1105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20" name="Rectangle 52">
              <a:extLst>
                <a:ext uri="{FF2B5EF4-FFF2-40B4-BE49-F238E27FC236}">
                  <a16:creationId xmlns:a16="http://schemas.microsoft.com/office/drawing/2014/main" id="{04B153D1-DCE9-4E98-A0A0-425002EE5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2367" y="5730556"/>
              <a:ext cx="81484" cy="1105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21" name="Rectangle 53">
              <a:extLst>
                <a:ext uri="{FF2B5EF4-FFF2-40B4-BE49-F238E27FC236}">
                  <a16:creationId xmlns:a16="http://schemas.microsoft.com/office/drawing/2014/main" id="{212D124C-0DD3-4564-A879-B7DA8F6A2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2121" y="5730556"/>
              <a:ext cx="81484" cy="1105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22" name="Rectangle 55">
              <a:extLst>
                <a:ext uri="{FF2B5EF4-FFF2-40B4-BE49-F238E27FC236}">
                  <a16:creationId xmlns:a16="http://schemas.microsoft.com/office/drawing/2014/main" id="{6B66AA69-7815-4C5D-B983-9E6BC488D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0832" y="5730556"/>
              <a:ext cx="147878" cy="1105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31" name="Rectangle 56">
              <a:extLst>
                <a:ext uri="{FF2B5EF4-FFF2-40B4-BE49-F238E27FC236}">
                  <a16:creationId xmlns:a16="http://schemas.microsoft.com/office/drawing/2014/main" id="{9B63616F-308F-409B-8A30-BAB3CEA85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263" y="5843802"/>
              <a:ext cx="81484" cy="1105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32" name="Rectangle 58">
              <a:extLst>
                <a:ext uri="{FF2B5EF4-FFF2-40B4-BE49-F238E27FC236}">
                  <a16:creationId xmlns:a16="http://schemas.microsoft.com/office/drawing/2014/main" id="{F64F8FD8-B271-495A-A947-10AF8B6CD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959" y="5843802"/>
              <a:ext cx="149386" cy="1105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33" name="Rectangle 59">
              <a:extLst>
                <a:ext uri="{FF2B5EF4-FFF2-40B4-BE49-F238E27FC236}">
                  <a16:creationId xmlns:a16="http://schemas.microsoft.com/office/drawing/2014/main" id="{DF22DF16-D4F3-4D9A-B8FE-CDD9CFD61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1917" y="5843802"/>
              <a:ext cx="81484" cy="1105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34" name="Rectangle 60">
              <a:extLst>
                <a:ext uri="{FF2B5EF4-FFF2-40B4-BE49-F238E27FC236}">
                  <a16:creationId xmlns:a16="http://schemas.microsoft.com/office/drawing/2014/main" id="{C0BD4FBA-FA47-41DD-B5AA-02F6B8516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0058" y="5850961"/>
              <a:ext cx="81484" cy="1105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35" name="Rectangle 61">
              <a:extLst>
                <a:ext uri="{FF2B5EF4-FFF2-40B4-BE49-F238E27FC236}">
                  <a16:creationId xmlns:a16="http://schemas.microsoft.com/office/drawing/2014/main" id="{6330CDAE-1B8D-433B-8B89-AC086E350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4488" y="5958396"/>
              <a:ext cx="116189" cy="11189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36" name="Rectangle 63">
              <a:extLst>
                <a:ext uri="{FF2B5EF4-FFF2-40B4-BE49-F238E27FC236}">
                  <a16:creationId xmlns:a16="http://schemas.microsoft.com/office/drawing/2014/main" id="{10F8D455-B4C8-4C13-84AD-389BC9C60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9805" y="5958396"/>
              <a:ext cx="184093" cy="11189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37" name="Rectangle 64">
              <a:extLst>
                <a:ext uri="{FF2B5EF4-FFF2-40B4-BE49-F238E27FC236}">
                  <a16:creationId xmlns:a16="http://schemas.microsoft.com/office/drawing/2014/main" id="{2BB2F106-F2F5-4C2D-A093-E40A6E49C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1549" y="5958396"/>
              <a:ext cx="81484" cy="11189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38" name="Rectangle 65">
              <a:extLst>
                <a:ext uri="{FF2B5EF4-FFF2-40B4-BE49-F238E27FC236}">
                  <a16:creationId xmlns:a16="http://schemas.microsoft.com/office/drawing/2014/main" id="{93EE33B6-4899-456B-8171-5FB9256BB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52" y="5958396"/>
              <a:ext cx="81484" cy="11189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39" name="Rectangle 66">
              <a:extLst>
                <a:ext uri="{FF2B5EF4-FFF2-40B4-BE49-F238E27FC236}">
                  <a16:creationId xmlns:a16="http://schemas.microsoft.com/office/drawing/2014/main" id="{87ACA77D-9E40-4136-915E-F51988789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0004" y="5849195"/>
              <a:ext cx="404401" cy="22109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40" name="Rectangle 67">
              <a:extLst>
                <a:ext uri="{FF2B5EF4-FFF2-40B4-BE49-F238E27FC236}">
                  <a16:creationId xmlns:a16="http://schemas.microsoft.com/office/drawing/2014/main" id="{76AFFC92-BA8A-488B-8D04-EF6116C69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9029" y="6074339"/>
              <a:ext cx="81484" cy="10920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41" name="Rectangle 69">
              <a:extLst>
                <a:ext uri="{FF2B5EF4-FFF2-40B4-BE49-F238E27FC236}">
                  <a16:creationId xmlns:a16="http://schemas.microsoft.com/office/drawing/2014/main" id="{271BE5DF-B64A-48FD-B420-01FF7CAE1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496" y="6074339"/>
              <a:ext cx="149386" cy="1092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42" name="Rectangle 70">
              <a:extLst>
                <a:ext uri="{FF2B5EF4-FFF2-40B4-BE49-F238E27FC236}">
                  <a16:creationId xmlns:a16="http://schemas.microsoft.com/office/drawing/2014/main" id="{0A42D537-555B-487F-BAD6-B4F5BC644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7619" y="6074339"/>
              <a:ext cx="81484" cy="1092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43" name="Rectangle 71">
              <a:extLst>
                <a:ext uri="{FF2B5EF4-FFF2-40B4-BE49-F238E27FC236}">
                  <a16:creationId xmlns:a16="http://schemas.microsoft.com/office/drawing/2014/main" id="{E6674370-64C0-423D-B2BF-BCF3D7766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3480" y="6074339"/>
              <a:ext cx="81484" cy="1092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44" name="Rectangle 72">
              <a:extLst>
                <a:ext uri="{FF2B5EF4-FFF2-40B4-BE49-F238E27FC236}">
                  <a16:creationId xmlns:a16="http://schemas.microsoft.com/office/drawing/2014/main" id="{A985E28B-1841-4F6D-B512-A79E30E0A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7410" y="6074339"/>
              <a:ext cx="116189" cy="1092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45" name="Rectangle 74">
              <a:extLst>
                <a:ext uri="{FF2B5EF4-FFF2-40B4-BE49-F238E27FC236}">
                  <a16:creationId xmlns:a16="http://schemas.microsoft.com/office/drawing/2014/main" id="{1D1195AD-6176-459C-9B83-E99456CC2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3935" y="6074339"/>
              <a:ext cx="84502" cy="10920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46" name="Rectangle 75">
              <a:extLst>
                <a:ext uri="{FF2B5EF4-FFF2-40B4-BE49-F238E27FC236}">
                  <a16:creationId xmlns:a16="http://schemas.microsoft.com/office/drawing/2014/main" id="{620A8085-EAB8-4E3B-80C4-100BCB45F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769" y="6187584"/>
              <a:ext cx="81484" cy="1105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47" name="Rectangle 77">
              <a:extLst>
                <a:ext uri="{FF2B5EF4-FFF2-40B4-BE49-F238E27FC236}">
                  <a16:creationId xmlns:a16="http://schemas.microsoft.com/office/drawing/2014/main" id="{B72AE8B8-D42D-49BD-9504-D5E566FDB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00" y="6187584"/>
              <a:ext cx="149386" cy="1105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48" name="Rectangle 78">
              <a:extLst>
                <a:ext uri="{FF2B5EF4-FFF2-40B4-BE49-F238E27FC236}">
                  <a16:creationId xmlns:a16="http://schemas.microsoft.com/office/drawing/2014/main" id="{E3281481-C3B9-489A-9968-8E95F01DC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7127" y="6187584"/>
              <a:ext cx="81484" cy="1105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49" name="Rectangle 79">
              <a:extLst>
                <a:ext uri="{FF2B5EF4-FFF2-40B4-BE49-F238E27FC236}">
                  <a16:creationId xmlns:a16="http://schemas.microsoft.com/office/drawing/2014/main" id="{3D9AA387-5CFE-4E89-8914-989CB1A64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7279" y="6187584"/>
              <a:ext cx="191637" cy="1105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50" name="Rectangle 80">
              <a:extLst>
                <a:ext uri="{FF2B5EF4-FFF2-40B4-BE49-F238E27FC236}">
                  <a16:creationId xmlns:a16="http://schemas.microsoft.com/office/drawing/2014/main" id="{8D35446D-65EE-4918-B597-09BEBEA62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5696" y="6187584"/>
              <a:ext cx="116189" cy="1105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51" name="Rectangle 81">
              <a:extLst>
                <a:ext uri="{FF2B5EF4-FFF2-40B4-BE49-F238E27FC236}">
                  <a16:creationId xmlns:a16="http://schemas.microsoft.com/office/drawing/2014/main" id="{28FC91D4-EF70-4040-BD6D-3A49D9363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1682" y="6187584"/>
              <a:ext cx="81484" cy="1105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52" name="Rectangle 83">
              <a:extLst>
                <a:ext uri="{FF2B5EF4-FFF2-40B4-BE49-F238E27FC236}">
                  <a16:creationId xmlns:a16="http://schemas.microsoft.com/office/drawing/2014/main" id="{D3A9EB2A-CAE2-48B6-BDD9-D041FCDE2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7281" y="6302179"/>
              <a:ext cx="82992" cy="1105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53" name="Rectangle 84">
              <a:extLst>
                <a:ext uri="{FF2B5EF4-FFF2-40B4-BE49-F238E27FC236}">
                  <a16:creationId xmlns:a16="http://schemas.microsoft.com/office/drawing/2014/main" id="{5B619C3A-E521-4DB1-8E3A-026096070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544" y="6302179"/>
              <a:ext cx="114681" cy="1105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54" name="Rectangle 86">
              <a:extLst>
                <a:ext uri="{FF2B5EF4-FFF2-40B4-BE49-F238E27FC236}">
                  <a16:creationId xmlns:a16="http://schemas.microsoft.com/office/drawing/2014/main" id="{A9E6655B-3E55-45C8-983D-583D8B041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7332" y="6302179"/>
              <a:ext cx="81484" cy="1105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55" name="Rectangle 87">
              <a:extLst>
                <a:ext uri="{FF2B5EF4-FFF2-40B4-BE49-F238E27FC236}">
                  <a16:creationId xmlns:a16="http://schemas.microsoft.com/office/drawing/2014/main" id="{0A2DC84A-11AC-4F5C-B428-EEC71C668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0644" y="6302179"/>
              <a:ext cx="81484" cy="1105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56" name="Rectangle 88">
              <a:extLst>
                <a:ext uri="{FF2B5EF4-FFF2-40B4-BE49-F238E27FC236}">
                  <a16:creationId xmlns:a16="http://schemas.microsoft.com/office/drawing/2014/main" id="{D7884CA8-7D73-44DE-A7C0-866FC2040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606" y="6302179"/>
              <a:ext cx="116189" cy="1105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57" name="Rectangle 90">
              <a:extLst>
                <a:ext uri="{FF2B5EF4-FFF2-40B4-BE49-F238E27FC236}">
                  <a16:creationId xmlns:a16="http://schemas.microsoft.com/office/drawing/2014/main" id="{2288FBE1-83CC-4F17-AE2D-7B5AE1BA3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6446" y="6302179"/>
              <a:ext cx="82992" cy="1105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D32DEA33-DDEE-451A-B6CC-7E489D958527}"/>
                </a:ext>
              </a:extLst>
            </p:cNvPr>
            <p:cNvSpPr/>
            <p:nvPr/>
          </p:nvSpPr>
          <p:spPr>
            <a:xfrm>
              <a:off x="7147692" y="6073664"/>
              <a:ext cx="88758" cy="33839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PMingLiU" panose="02020500000000000000" charset="-120"/>
              </a:endParaRPr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2CC55EBB-D601-4791-A5DD-E6380C1C5B76}"/>
                </a:ext>
              </a:extLst>
            </p:cNvPr>
            <p:cNvSpPr/>
            <p:nvPr/>
          </p:nvSpPr>
          <p:spPr>
            <a:xfrm>
              <a:off x="6735123" y="5848464"/>
              <a:ext cx="88503" cy="22918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PMingLiU" panose="02020500000000000000" charset="-120"/>
              </a:endParaRPr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C1CF2479-D061-4EB1-B3BF-EFF6D8D0E91F}"/>
                </a:ext>
              </a:extLst>
            </p:cNvPr>
            <p:cNvSpPr/>
            <p:nvPr/>
          </p:nvSpPr>
          <p:spPr>
            <a:xfrm>
              <a:off x="6174483" y="5958118"/>
              <a:ext cx="88503" cy="22918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PMingLiU" panose="02020500000000000000" charset="-120"/>
              </a:endParaRP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D9B50B97-8DBC-4FD6-B178-BBB9E65FE239}"/>
                </a:ext>
              </a:extLst>
            </p:cNvPr>
            <p:cNvSpPr/>
            <p:nvPr/>
          </p:nvSpPr>
          <p:spPr>
            <a:xfrm>
              <a:off x="6186043" y="6185809"/>
              <a:ext cx="150896" cy="22918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PMingLiU" panose="02020500000000000000" charset="-120"/>
              </a:endParaRP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484FE294-9DB6-42DF-97DF-99BAEB9B161C}"/>
                </a:ext>
              </a:extLst>
            </p:cNvPr>
            <p:cNvSpPr/>
            <p:nvPr/>
          </p:nvSpPr>
          <p:spPr>
            <a:xfrm>
              <a:off x="6072105" y="5397559"/>
              <a:ext cx="88758" cy="33839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PMingLiU" panose="02020500000000000000" charset="-120"/>
              </a:endParaRP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30817EBC-8B2A-471E-B24F-906DBD7F6A44}"/>
                </a:ext>
              </a:extLst>
            </p:cNvPr>
            <p:cNvSpPr/>
            <p:nvPr/>
          </p:nvSpPr>
          <p:spPr>
            <a:xfrm>
              <a:off x="6333267" y="5620006"/>
              <a:ext cx="146337" cy="33434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PMingLiU" panose="02020500000000000000" charset="-120"/>
              </a:endParaRPr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5F74082D-324B-4E4D-90EC-ACAF819AA659}"/>
                </a:ext>
              </a:extLst>
            </p:cNvPr>
            <p:cNvSpPr/>
            <p:nvPr/>
          </p:nvSpPr>
          <p:spPr>
            <a:xfrm>
              <a:off x="6443896" y="5954351"/>
              <a:ext cx="118914" cy="22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PMingLiU" panose="02020500000000000000" charset="-120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D84E8D71-C82A-45E7-86DB-E66430F7606A}"/>
              </a:ext>
            </a:extLst>
          </p:cNvPr>
          <p:cNvGrpSpPr/>
          <p:nvPr/>
        </p:nvGrpSpPr>
        <p:grpSpPr>
          <a:xfrm>
            <a:off x="9980461" y="1313384"/>
            <a:ext cx="1785931" cy="3525685"/>
            <a:chOff x="9921984" y="1371861"/>
            <a:chExt cx="1785931" cy="3525685"/>
          </a:xfrm>
        </p:grpSpPr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0D4ED8A9-DEDB-4F27-A2E5-2F6305657C5B}"/>
                </a:ext>
              </a:extLst>
            </p:cNvPr>
            <p:cNvGrpSpPr/>
            <p:nvPr/>
          </p:nvGrpSpPr>
          <p:grpSpPr>
            <a:xfrm>
              <a:off x="9921984" y="1574366"/>
              <a:ext cx="1785931" cy="3323180"/>
              <a:chOff x="5272094" y="1612521"/>
              <a:chExt cx="1835049" cy="3323180"/>
            </a:xfrm>
          </p:grpSpPr>
          <p:grpSp>
            <p:nvGrpSpPr>
              <p:cNvPr id="168" name="组合 167">
                <a:extLst>
                  <a:ext uri="{FF2B5EF4-FFF2-40B4-BE49-F238E27FC236}">
                    <a16:creationId xmlns:a16="http://schemas.microsoft.com/office/drawing/2014/main" id="{C8865E99-F9D8-45AA-9EBC-E2D0FDE482A0}"/>
                  </a:ext>
                </a:extLst>
              </p:cNvPr>
              <p:cNvGrpSpPr/>
              <p:nvPr/>
            </p:nvGrpSpPr>
            <p:grpSpPr>
              <a:xfrm>
                <a:off x="5273674" y="3412999"/>
                <a:ext cx="1833469" cy="1522702"/>
                <a:chOff x="4623713" y="4999888"/>
                <a:chExt cx="1386736" cy="1243016"/>
              </a:xfrm>
              <a:scene3d>
                <a:camera prst="isometricBottomDown"/>
                <a:lightRig rig="threePt" dir="t"/>
              </a:scene3d>
            </p:grpSpPr>
            <p:sp>
              <p:nvSpPr>
                <p:cNvPr id="199" name="Rectangle 4">
                  <a:extLst>
                    <a:ext uri="{FF2B5EF4-FFF2-40B4-BE49-F238E27FC236}">
                      <a16:creationId xmlns:a16="http://schemas.microsoft.com/office/drawing/2014/main" id="{689815F8-3C3C-4705-8277-16EF8ADC69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3127" y="5067302"/>
                  <a:ext cx="1243387" cy="110954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wrap="none"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00" name="Rectangle 5">
                  <a:extLst>
                    <a:ext uri="{FF2B5EF4-FFF2-40B4-BE49-F238E27FC236}">
                      <a16:creationId xmlns:a16="http://schemas.microsoft.com/office/drawing/2014/main" id="{9128F944-EAE5-4079-892B-3D2C22C621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8575" y="6176844"/>
                  <a:ext cx="49796" cy="6606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01" name="Rectangle 6">
                  <a:extLst>
                    <a:ext uri="{FF2B5EF4-FFF2-40B4-BE49-F238E27FC236}">
                      <a16:creationId xmlns:a16="http://schemas.microsoft.com/office/drawing/2014/main" id="{F6EF5E7C-5ABA-4080-8E7B-47DC496020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7963" y="6176842"/>
                  <a:ext cx="51305" cy="6606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02" name="Rectangle 7">
                  <a:extLst>
                    <a:ext uri="{FF2B5EF4-FFF2-40B4-BE49-F238E27FC236}">
                      <a16:creationId xmlns:a16="http://schemas.microsoft.com/office/drawing/2014/main" id="{CC23A71F-3523-4838-BDDA-2F2A5286C3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8859" y="6176841"/>
                  <a:ext cx="49796" cy="6606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03" name="Rectangle 8">
                  <a:extLst>
                    <a:ext uri="{FF2B5EF4-FFF2-40B4-BE49-F238E27FC236}">
                      <a16:creationId xmlns:a16="http://schemas.microsoft.com/office/drawing/2014/main" id="{08757E21-CD4F-4381-8E5F-E2C15C9B97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18247" y="6176840"/>
                  <a:ext cx="46779" cy="6606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04" name="Rectangle 9">
                  <a:extLst>
                    <a:ext uri="{FF2B5EF4-FFF2-40B4-BE49-F238E27FC236}">
                      <a16:creationId xmlns:a16="http://schemas.microsoft.com/office/drawing/2014/main" id="{AC3A9E63-2368-4B05-AC1F-465D491238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617" y="6176839"/>
                  <a:ext cx="49796" cy="6606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05" name="Rectangle 10">
                  <a:extLst>
                    <a:ext uri="{FF2B5EF4-FFF2-40B4-BE49-F238E27FC236}">
                      <a16:creationId xmlns:a16="http://schemas.microsoft.com/office/drawing/2014/main" id="{E651DBEE-9FFB-4D2B-98AD-2E57B68828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4003" y="6176838"/>
                  <a:ext cx="49796" cy="6606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06" name="Rectangle 11">
                  <a:extLst>
                    <a:ext uri="{FF2B5EF4-FFF2-40B4-BE49-F238E27FC236}">
                      <a16:creationId xmlns:a16="http://schemas.microsoft.com/office/drawing/2014/main" id="{9FD07DBE-9CB5-4EE8-886C-327C615091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64900" y="6176837"/>
                  <a:ext cx="49796" cy="6606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07" name="Rectangle 12">
                  <a:extLst>
                    <a:ext uri="{FF2B5EF4-FFF2-40B4-BE49-F238E27FC236}">
                      <a16:creationId xmlns:a16="http://schemas.microsoft.com/office/drawing/2014/main" id="{3E7E326B-C06D-4C7F-9361-64AFAD26DF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14286" y="6176836"/>
                  <a:ext cx="49796" cy="6606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08" name="Rectangle 13">
                  <a:extLst>
                    <a:ext uri="{FF2B5EF4-FFF2-40B4-BE49-F238E27FC236}">
                      <a16:creationId xmlns:a16="http://schemas.microsoft.com/office/drawing/2014/main" id="{50F33503-28A7-499B-B9DA-C8F84603BE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8575" y="4999889"/>
                  <a:ext cx="49796" cy="6740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09" name="Rectangle 14">
                  <a:extLst>
                    <a:ext uri="{FF2B5EF4-FFF2-40B4-BE49-F238E27FC236}">
                      <a16:creationId xmlns:a16="http://schemas.microsoft.com/office/drawing/2014/main" id="{757E637E-E1C7-4C36-8ECA-2C3DF6D6E5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7963" y="4999889"/>
                  <a:ext cx="51305" cy="6740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10" name="Rectangle 15">
                  <a:extLst>
                    <a:ext uri="{FF2B5EF4-FFF2-40B4-BE49-F238E27FC236}">
                      <a16:creationId xmlns:a16="http://schemas.microsoft.com/office/drawing/2014/main" id="{2BA37229-1FB3-456F-89BB-3D9A80FA1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8859" y="4999889"/>
                  <a:ext cx="49796" cy="6740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11" name="Rectangle 16">
                  <a:extLst>
                    <a:ext uri="{FF2B5EF4-FFF2-40B4-BE49-F238E27FC236}">
                      <a16:creationId xmlns:a16="http://schemas.microsoft.com/office/drawing/2014/main" id="{2E817BBA-EC90-4068-BD3F-53E5DA68B3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18247" y="4999889"/>
                  <a:ext cx="46779" cy="6740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12" name="Rectangle 17">
                  <a:extLst>
                    <a:ext uri="{FF2B5EF4-FFF2-40B4-BE49-F238E27FC236}">
                      <a16:creationId xmlns:a16="http://schemas.microsoft.com/office/drawing/2014/main" id="{B81ACB6D-17FA-4F55-84D9-E9CD6701F3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617" y="4999889"/>
                  <a:ext cx="49796" cy="6740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13" name="Rectangle 18">
                  <a:extLst>
                    <a:ext uri="{FF2B5EF4-FFF2-40B4-BE49-F238E27FC236}">
                      <a16:creationId xmlns:a16="http://schemas.microsoft.com/office/drawing/2014/main" id="{BE320A85-0ED8-45D3-B07A-615CCB7D3F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4003" y="4999889"/>
                  <a:ext cx="49796" cy="6740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14" name="Rectangle 19">
                  <a:extLst>
                    <a:ext uri="{FF2B5EF4-FFF2-40B4-BE49-F238E27FC236}">
                      <a16:creationId xmlns:a16="http://schemas.microsoft.com/office/drawing/2014/main" id="{CEA29485-2C32-4742-97EF-2A6E26E847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64900" y="4999888"/>
                  <a:ext cx="49796" cy="6740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15" name="Rectangle 20">
                  <a:extLst>
                    <a:ext uri="{FF2B5EF4-FFF2-40B4-BE49-F238E27FC236}">
                      <a16:creationId xmlns:a16="http://schemas.microsoft.com/office/drawing/2014/main" id="{F747A045-4DF3-409E-8C8D-3D1A07342B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14286" y="4999889"/>
                  <a:ext cx="49796" cy="6740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16" name="Rectangle 22">
                  <a:extLst>
                    <a:ext uri="{FF2B5EF4-FFF2-40B4-BE49-F238E27FC236}">
                      <a16:creationId xmlns:a16="http://schemas.microsoft.com/office/drawing/2014/main" id="{B7194091-B376-4DCC-A291-86737E0A29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4638469" y="6051594"/>
                  <a:ext cx="44428" cy="7393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17" name="Rectangle 23">
                  <a:extLst>
                    <a:ext uri="{FF2B5EF4-FFF2-40B4-BE49-F238E27FC236}">
                      <a16:creationId xmlns:a16="http://schemas.microsoft.com/office/drawing/2014/main" id="{04EE5FF9-B023-4328-8871-359068FACF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4638469" y="5918309"/>
                  <a:ext cx="44428" cy="7393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18" name="Rectangle 24">
                  <a:extLst>
                    <a:ext uri="{FF2B5EF4-FFF2-40B4-BE49-F238E27FC236}">
                      <a16:creationId xmlns:a16="http://schemas.microsoft.com/office/drawing/2014/main" id="{DD9B09A7-A6BC-48D7-82AD-8AA222760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4638469" y="5785025"/>
                  <a:ext cx="44428" cy="7393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19" name="Rectangle 25">
                  <a:extLst>
                    <a:ext uri="{FF2B5EF4-FFF2-40B4-BE49-F238E27FC236}">
                      <a16:creationId xmlns:a16="http://schemas.microsoft.com/office/drawing/2014/main" id="{347B31AB-94B4-4903-B34B-BA010EA6D1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4638469" y="5651740"/>
                  <a:ext cx="44428" cy="7393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20" name="Rectangle 26">
                  <a:extLst>
                    <a:ext uri="{FF2B5EF4-FFF2-40B4-BE49-F238E27FC236}">
                      <a16:creationId xmlns:a16="http://schemas.microsoft.com/office/drawing/2014/main" id="{00888AFB-829C-4DFB-8ED2-496D8591E5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4638469" y="5518456"/>
                  <a:ext cx="44428" cy="7393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21" name="Rectangle 27">
                  <a:extLst>
                    <a:ext uri="{FF2B5EF4-FFF2-40B4-BE49-F238E27FC236}">
                      <a16:creationId xmlns:a16="http://schemas.microsoft.com/office/drawing/2014/main" id="{ED09830E-B031-45A8-9C1E-A8292ECA04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4638469" y="5385171"/>
                  <a:ext cx="44428" cy="7393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22" name="Rectangle 28">
                  <a:extLst>
                    <a:ext uri="{FF2B5EF4-FFF2-40B4-BE49-F238E27FC236}">
                      <a16:creationId xmlns:a16="http://schemas.microsoft.com/office/drawing/2014/main" id="{3552D8B5-1290-4A3C-869F-FC31F22256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4638469" y="5251886"/>
                  <a:ext cx="44428" cy="7393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23" name="Rectangle 29">
                  <a:extLst>
                    <a:ext uri="{FF2B5EF4-FFF2-40B4-BE49-F238E27FC236}">
                      <a16:creationId xmlns:a16="http://schemas.microsoft.com/office/drawing/2014/main" id="{B80D55AC-C2D0-4E5C-BD34-545AB2B389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4638468" y="5118602"/>
                  <a:ext cx="44428" cy="7393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24" name="Rectangle 31">
                  <a:extLst>
                    <a:ext uri="{FF2B5EF4-FFF2-40B4-BE49-F238E27FC236}">
                      <a16:creationId xmlns:a16="http://schemas.microsoft.com/office/drawing/2014/main" id="{D798364C-B9C5-4C2B-824E-BA0F5FFB8D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5950273" y="6051121"/>
                  <a:ext cx="44388" cy="74928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25" name="Rectangle 32">
                  <a:extLst>
                    <a:ext uri="{FF2B5EF4-FFF2-40B4-BE49-F238E27FC236}">
                      <a16:creationId xmlns:a16="http://schemas.microsoft.com/office/drawing/2014/main" id="{E9BC4C9A-0F4F-44DE-B3B8-3570CF4FDA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5950273" y="5917957"/>
                  <a:ext cx="44388" cy="74928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26" name="Rectangle 33">
                  <a:extLst>
                    <a:ext uri="{FF2B5EF4-FFF2-40B4-BE49-F238E27FC236}">
                      <a16:creationId xmlns:a16="http://schemas.microsoft.com/office/drawing/2014/main" id="{3BBBEC76-F475-405F-B757-9C3FA4A1C0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5950273" y="5784793"/>
                  <a:ext cx="44388" cy="74928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27" name="Rectangle 34">
                  <a:extLst>
                    <a:ext uri="{FF2B5EF4-FFF2-40B4-BE49-F238E27FC236}">
                      <a16:creationId xmlns:a16="http://schemas.microsoft.com/office/drawing/2014/main" id="{65106731-177D-4735-A609-B903170870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5950273" y="5651167"/>
                  <a:ext cx="44388" cy="74928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28" name="Rectangle 35">
                  <a:extLst>
                    <a:ext uri="{FF2B5EF4-FFF2-40B4-BE49-F238E27FC236}">
                      <a16:creationId xmlns:a16="http://schemas.microsoft.com/office/drawing/2014/main" id="{4244A877-52F5-47AB-AAB5-B0FF92B9F3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5950273" y="5518003"/>
                  <a:ext cx="44388" cy="74928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29" name="Rectangle 36">
                  <a:extLst>
                    <a:ext uri="{FF2B5EF4-FFF2-40B4-BE49-F238E27FC236}">
                      <a16:creationId xmlns:a16="http://schemas.microsoft.com/office/drawing/2014/main" id="{84A187E4-AA5F-472E-A8E8-DFF961E7B4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5950273" y="5384839"/>
                  <a:ext cx="44388" cy="74928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30" name="Rectangle 37">
                  <a:extLst>
                    <a:ext uri="{FF2B5EF4-FFF2-40B4-BE49-F238E27FC236}">
                      <a16:creationId xmlns:a16="http://schemas.microsoft.com/office/drawing/2014/main" id="{C2CC0C3B-9143-4264-970A-64488105C8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5950273" y="5251214"/>
                  <a:ext cx="44388" cy="74928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31" name="Rectangle 38">
                  <a:extLst>
                    <a:ext uri="{FF2B5EF4-FFF2-40B4-BE49-F238E27FC236}">
                      <a16:creationId xmlns:a16="http://schemas.microsoft.com/office/drawing/2014/main" id="{CC678B75-56EE-4DA4-B53E-069C6981AA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5950791" y="5119436"/>
                  <a:ext cx="44388" cy="74928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32" name="Rectangle 40">
                  <a:extLst>
                    <a:ext uri="{FF2B5EF4-FFF2-40B4-BE49-F238E27FC236}">
                      <a16:creationId xmlns:a16="http://schemas.microsoft.com/office/drawing/2014/main" id="{8927171A-6085-4412-A194-87286CC355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0923" y="5103698"/>
                  <a:ext cx="114682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33" name="Rectangle 41">
                  <a:extLst>
                    <a:ext uri="{FF2B5EF4-FFF2-40B4-BE49-F238E27FC236}">
                      <a16:creationId xmlns:a16="http://schemas.microsoft.com/office/drawing/2014/main" id="{C7CD6078-2841-4581-A61E-F19796129B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61100" y="5101000"/>
                  <a:ext cx="149387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34" name="Rectangle 42">
                  <a:extLst>
                    <a:ext uri="{FF2B5EF4-FFF2-40B4-BE49-F238E27FC236}">
                      <a16:creationId xmlns:a16="http://schemas.microsoft.com/office/drawing/2014/main" id="{91044CB0-4618-4DE7-A45E-631F2DEDDC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0486" y="5103697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35" name="Rectangle 43">
                  <a:extLst>
                    <a:ext uri="{FF2B5EF4-FFF2-40B4-BE49-F238E27FC236}">
                      <a16:creationId xmlns:a16="http://schemas.microsoft.com/office/drawing/2014/main" id="{DC64332F-0538-4267-B73E-187518CBFB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2501" y="5103697"/>
                  <a:ext cx="590005" cy="451635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36" name="Rectangle 45">
                  <a:extLst>
                    <a:ext uri="{FF2B5EF4-FFF2-40B4-BE49-F238E27FC236}">
                      <a16:creationId xmlns:a16="http://schemas.microsoft.com/office/drawing/2014/main" id="{95190A56-FD84-4C0C-BB5A-06FC293021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75301" y="5214245"/>
                  <a:ext cx="116190" cy="1118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37" name="Rectangle 46">
                  <a:extLst>
                    <a:ext uri="{FF2B5EF4-FFF2-40B4-BE49-F238E27FC236}">
                      <a16:creationId xmlns:a16="http://schemas.microsoft.com/office/drawing/2014/main" id="{96B5E212-8E4F-4353-91DD-A2B689FF9D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30439" y="5214245"/>
                  <a:ext cx="149387" cy="1118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38" name="Rectangle 47">
                  <a:extLst>
                    <a:ext uri="{FF2B5EF4-FFF2-40B4-BE49-F238E27FC236}">
                      <a16:creationId xmlns:a16="http://schemas.microsoft.com/office/drawing/2014/main" id="{DC1D902A-0E0E-4EEE-B6D5-331AB9B422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00544" y="5214245"/>
                  <a:ext cx="81484" cy="1118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39" name="Rectangle 50">
                  <a:extLst>
                    <a:ext uri="{FF2B5EF4-FFF2-40B4-BE49-F238E27FC236}">
                      <a16:creationId xmlns:a16="http://schemas.microsoft.com/office/drawing/2014/main" id="{CFF6A5AF-88A8-4E7D-9617-67E1D87CDB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4484" y="5328840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40" name="Rectangle 51">
                  <a:extLst>
                    <a:ext uri="{FF2B5EF4-FFF2-40B4-BE49-F238E27FC236}">
                      <a16:creationId xmlns:a16="http://schemas.microsoft.com/office/drawing/2014/main" id="{796EA4F9-44FE-4C41-80F3-9301FB2A6B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3261" y="5328840"/>
                  <a:ext cx="81484" cy="11055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 dirty="0"/>
                </a:p>
              </p:txBody>
            </p:sp>
            <p:sp>
              <p:nvSpPr>
                <p:cNvPr id="241" name="Rectangle 52">
                  <a:extLst>
                    <a:ext uri="{FF2B5EF4-FFF2-40B4-BE49-F238E27FC236}">
                      <a16:creationId xmlns:a16="http://schemas.microsoft.com/office/drawing/2014/main" id="{C4206716-BF05-4DD2-85DC-705B72DE3F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8955" y="5436694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42" name="Rectangle 53">
                  <a:extLst>
                    <a:ext uri="{FF2B5EF4-FFF2-40B4-BE49-F238E27FC236}">
                      <a16:creationId xmlns:a16="http://schemas.microsoft.com/office/drawing/2014/main" id="{4D245EA2-A367-44EC-9A68-95A5E691A5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7039" y="5436694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 dirty="0"/>
                </a:p>
              </p:txBody>
            </p:sp>
            <p:sp>
              <p:nvSpPr>
                <p:cNvPr id="243" name="Rectangle 55">
                  <a:extLst>
                    <a:ext uri="{FF2B5EF4-FFF2-40B4-BE49-F238E27FC236}">
                      <a16:creationId xmlns:a16="http://schemas.microsoft.com/office/drawing/2014/main" id="{88EB3B65-4F55-4361-9E15-6DE34D4995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7421" y="5436694"/>
                  <a:ext cx="147878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44" name="Rectangle 56">
                  <a:extLst>
                    <a:ext uri="{FF2B5EF4-FFF2-40B4-BE49-F238E27FC236}">
                      <a16:creationId xmlns:a16="http://schemas.microsoft.com/office/drawing/2014/main" id="{D2E12747-B411-4B3B-8D69-DF5CA0603C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9519" y="5549939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 dirty="0"/>
                </a:p>
              </p:txBody>
            </p:sp>
            <p:sp>
              <p:nvSpPr>
                <p:cNvPr id="245" name="Rectangle 58">
                  <a:extLst>
                    <a:ext uri="{FF2B5EF4-FFF2-40B4-BE49-F238E27FC236}">
                      <a16:creationId xmlns:a16="http://schemas.microsoft.com/office/drawing/2014/main" id="{FC2A0EB9-1C13-41D3-827C-45093ED9D5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8547" y="5549939"/>
                  <a:ext cx="149387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46" name="Rectangle 59">
                  <a:extLst>
                    <a:ext uri="{FF2B5EF4-FFF2-40B4-BE49-F238E27FC236}">
                      <a16:creationId xmlns:a16="http://schemas.microsoft.com/office/drawing/2014/main" id="{FE12F65E-C8FA-4648-B9EE-8513DBC25A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8506" y="5549939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47" name="Rectangle 60">
                  <a:extLst>
                    <a:ext uri="{FF2B5EF4-FFF2-40B4-BE49-F238E27FC236}">
                      <a16:creationId xmlns:a16="http://schemas.microsoft.com/office/drawing/2014/main" id="{76DB3953-FE02-4683-857D-00CA2A7FBD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06648" y="5557099"/>
                  <a:ext cx="81484" cy="11055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48" name="Rectangle 61">
                  <a:extLst>
                    <a:ext uri="{FF2B5EF4-FFF2-40B4-BE49-F238E27FC236}">
                      <a16:creationId xmlns:a16="http://schemas.microsoft.com/office/drawing/2014/main" id="{E54D6A3D-B72D-4A09-BEEB-74C65064D5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1076" y="5664533"/>
                  <a:ext cx="116190" cy="1118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49" name="Rectangle 63">
                  <a:extLst>
                    <a:ext uri="{FF2B5EF4-FFF2-40B4-BE49-F238E27FC236}">
                      <a16:creationId xmlns:a16="http://schemas.microsoft.com/office/drawing/2014/main" id="{A1D73D38-3F6B-462B-A7E5-FAD77D8014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393" y="5664533"/>
                  <a:ext cx="184094" cy="11189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50" name="Rectangle 64">
                  <a:extLst>
                    <a:ext uri="{FF2B5EF4-FFF2-40B4-BE49-F238E27FC236}">
                      <a16:creationId xmlns:a16="http://schemas.microsoft.com/office/drawing/2014/main" id="{EFBDE433-BD6D-44B7-8609-DA8603E18A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28139" y="5664533"/>
                  <a:ext cx="81484" cy="1118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51" name="Rectangle 65">
                  <a:extLst>
                    <a:ext uri="{FF2B5EF4-FFF2-40B4-BE49-F238E27FC236}">
                      <a16:creationId xmlns:a16="http://schemas.microsoft.com/office/drawing/2014/main" id="{C1100D07-28F1-4304-ABB5-EF48E56CD8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6642" y="5664533"/>
                  <a:ext cx="81484" cy="1118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52" name="Rectangle 66">
                  <a:extLst>
                    <a:ext uri="{FF2B5EF4-FFF2-40B4-BE49-F238E27FC236}">
                      <a16:creationId xmlns:a16="http://schemas.microsoft.com/office/drawing/2014/main" id="{F781B23D-12A8-4D22-81D8-6D1AC58D8B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6595" y="5555332"/>
                  <a:ext cx="404403" cy="2210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53" name="Rectangle 67">
                  <a:extLst>
                    <a:ext uri="{FF2B5EF4-FFF2-40B4-BE49-F238E27FC236}">
                      <a16:creationId xmlns:a16="http://schemas.microsoft.com/office/drawing/2014/main" id="{77C8E08C-0F88-4833-8FD3-713D1F2DB5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5617" y="5780476"/>
                  <a:ext cx="81484" cy="10920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54" name="Rectangle 69">
                  <a:extLst>
                    <a:ext uri="{FF2B5EF4-FFF2-40B4-BE49-F238E27FC236}">
                      <a16:creationId xmlns:a16="http://schemas.microsoft.com/office/drawing/2014/main" id="{61E56A73-D0CB-4EE7-BA01-E1977BD1A6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39085" y="5780476"/>
                  <a:ext cx="149387" cy="1092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55" name="Rectangle 70">
                  <a:extLst>
                    <a:ext uri="{FF2B5EF4-FFF2-40B4-BE49-F238E27FC236}">
                      <a16:creationId xmlns:a16="http://schemas.microsoft.com/office/drawing/2014/main" id="{A1945B73-4772-45D0-8675-20540E0CF2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1207" y="5780476"/>
                  <a:ext cx="81484" cy="1092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56" name="Rectangle 71">
                  <a:extLst>
                    <a:ext uri="{FF2B5EF4-FFF2-40B4-BE49-F238E27FC236}">
                      <a16:creationId xmlns:a16="http://schemas.microsoft.com/office/drawing/2014/main" id="{21FFEDF7-29E3-45C4-AF9C-CD1EE8E245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068" y="5780476"/>
                  <a:ext cx="81484" cy="1092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57" name="Rectangle 72">
                  <a:extLst>
                    <a:ext uri="{FF2B5EF4-FFF2-40B4-BE49-F238E27FC236}">
                      <a16:creationId xmlns:a16="http://schemas.microsoft.com/office/drawing/2014/main" id="{7CA69B91-ED35-4670-8023-6AFDCFEEA6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4000" y="5780476"/>
                  <a:ext cx="116190" cy="1092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58" name="Rectangle 74">
                  <a:extLst>
                    <a:ext uri="{FF2B5EF4-FFF2-40B4-BE49-F238E27FC236}">
                      <a16:creationId xmlns:a16="http://schemas.microsoft.com/office/drawing/2014/main" id="{976FF2A0-D3C3-4E52-B940-C1C2D11C08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30190" y="5780476"/>
                  <a:ext cx="84503" cy="10920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59" name="Rectangle 75">
                  <a:extLst>
                    <a:ext uri="{FF2B5EF4-FFF2-40B4-BE49-F238E27FC236}">
                      <a16:creationId xmlns:a16="http://schemas.microsoft.com/office/drawing/2014/main" id="{553E834B-CA0D-4E6F-88A1-36A24544F5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1027" y="5893721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60" name="Rectangle 77">
                  <a:extLst>
                    <a:ext uri="{FF2B5EF4-FFF2-40B4-BE49-F238E27FC236}">
                      <a16:creationId xmlns:a16="http://schemas.microsoft.com/office/drawing/2014/main" id="{7B7C154B-E0F1-464B-B086-D4BAE0249D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06989" y="5893721"/>
                  <a:ext cx="149387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61" name="Rectangle 78">
                  <a:extLst>
                    <a:ext uri="{FF2B5EF4-FFF2-40B4-BE49-F238E27FC236}">
                      <a16:creationId xmlns:a16="http://schemas.microsoft.com/office/drawing/2014/main" id="{7C723423-481F-490E-BEFC-4D1263421A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13717" y="5893721"/>
                  <a:ext cx="81484" cy="11055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62" name="Rectangle 79">
                  <a:extLst>
                    <a:ext uri="{FF2B5EF4-FFF2-40B4-BE49-F238E27FC236}">
                      <a16:creationId xmlns:a16="http://schemas.microsoft.com/office/drawing/2014/main" id="{9DC9FB20-2381-494A-A12C-ADF2FA5C06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95201" y="5893721"/>
                  <a:ext cx="191637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63" name="Rectangle 80">
                  <a:extLst>
                    <a:ext uri="{FF2B5EF4-FFF2-40B4-BE49-F238E27FC236}">
                      <a16:creationId xmlns:a16="http://schemas.microsoft.com/office/drawing/2014/main" id="{1C626992-2BF3-4D4B-9385-E9A41CF838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2287" y="5893721"/>
                  <a:ext cx="116190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64" name="Rectangle 81">
                  <a:extLst>
                    <a:ext uri="{FF2B5EF4-FFF2-40B4-BE49-F238E27FC236}">
                      <a16:creationId xmlns:a16="http://schemas.microsoft.com/office/drawing/2014/main" id="{62E1B867-B8F5-48A1-A168-89E3996DF8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28274" y="5893721"/>
                  <a:ext cx="81484" cy="11055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65" name="Rectangle 83">
                  <a:extLst>
                    <a:ext uri="{FF2B5EF4-FFF2-40B4-BE49-F238E27FC236}">
                      <a16:creationId xmlns:a16="http://schemas.microsoft.com/office/drawing/2014/main" id="{C1A6F074-F084-486A-A9AE-433DF3798D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2537" y="6008316"/>
                  <a:ext cx="82992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66" name="Rectangle 84">
                  <a:extLst>
                    <a:ext uri="{FF2B5EF4-FFF2-40B4-BE49-F238E27FC236}">
                      <a16:creationId xmlns:a16="http://schemas.microsoft.com/office/drawing/2014/main" id="{44ECF150-49BA-4CC8-B3FC-30FAFD622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1133" y="6008316"/>
                  <a:ext cx="114682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67" name="Rectangle 86">
                  <a:extLst>
                    <a:ext uri="{FF2B5EF4-FFF2-40B4-BE49-F238E27FC236}">
                      <a16:creationId xmlns:a16="http://schemas.microsoft.com/office/drawing/2014/main" id="{3ACB1BC0-963F-4854-9E62-D608FF43E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63921" y="6008316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68" name="Rectangle 87">
                  <a:extLst>
                    <a:ext uri="{FF2B5EF4-FFF2-40B4-BE49-F238E27FC236}">
                      <a16:creationId xmlns:a16="http://schemas.microsoft.com/office/drawing/2014/main" id="{E40052B1-1011-4A14-82CF-B3C122B8AC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3896" y="6008316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69" name="Rectangle 88">
                  <a:extLst>
                    <a:ext uri="{FF2B5EF4-FFF2-40B4-BE49-F238E27FC236}">
                      <a16:creationId xmlns:a16="http://schemas.microsoft.com/office/drawing/2014/main" id="{5F81747A-E9A4-499F-9926-D50DD32DD9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20853" y="6008316"/>
                  <a:ext cx="116190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70" name="Rectangle 90">
                  <a:extLst>
                    <a:ext uri="{FF2B5EF4-FFF2-40B4-BE49-F238E27FC236}">
                      <a16:creationId xmlns:a16="http://schemas.microsoft.com/office/drawing/2014/main" id="{CE225B14-1D1C-4406-9875-E9BF9A8A8B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9041" y="6008316"/>
                  <a:ext cx="82992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71" name="矩形 270">
                  <a:extLst>
                    <a:ext uri="{FF2B5EF4-FFF2-40B4-BE49-F238E27FC236}">
                      <a16:creationId xmlns:a16="http://schemas.microsoft.com/office/drawing/2014/main" id="{BCCB5E1F-407A-4F30-9829-5B99ED744220}"/>
                    </a:ext>
                  </a:extLst>
                </p:cNvPr>
                <p:cNvSpPr/>
                <p:nvPr/>
              </p:nvSpPr>
              <p:spPr>
                <a:xfrm>
                  <a:off x="5814285" y="5779801"/>
                  <a:ext cx="88759" cy="33839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non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240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anose="020B0604030504040204" pitchFamily="34" charset="0"/>
                    <a:ea typeface="PMingLiU" panose="02020500000000000000" charset="-120"/>
                  </a:endParaRPr>
                </a:p>
              </p:txBody>
            </p:sp>
            <p:sp>
              <p:nvSpPr>
                <p:cNvPr id="272" name="矩形 271">
                  <a:extLst>
                    <a:ext uri="{FF2B5EF4-FFF2-40B4-BE49-F238E27FC236}">
                      <a16:creationId xmlns:a16="http://schemas.microsoft.com/office/drawing/2014/main" id="{19961840-A013-406E-9185-3E46A720B132}"/>
                    </a:ext>
                  </a:extLst>
                </p:cNvPr>
                <p:cNvSpPr/>
                <p:nvPr/>
              </p:nvSpPr>
              <p:spPr>
                <a:xfrm>
                  <a:off x="5401712" y="5554601"/>
                  <a:ext cx="88503" cy="22918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non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240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anose="020B0604030504040204" pitchFamily="34" charset="0"/>
                    <a:ea typeface="PMingLiU" panose="02020500000000000000" charset="-120"/>
                  </a:endParaRPr>
                </a:p>
              </p:txBody>
            </p:sp>
            <p:sp>
              <p:nvSpPr>
                <p:cNvPr id="273" name="矩形 272">
                  <a:extLst>
                    <a:ext uri="{FF2B5EF4-FFF2-40B4-BE49-F238E27FC236}">
                      <a16:creationId xmlns:a16="http://schemas.microsoft.com/office/drawing/2014/main" id="{700BD6A5-8CAE-44C6-A6DF-A6C9675BE344}"/>
                    </a:ext>
                  </a:extLst>
                </p:cNvPr>
                <p:cNvSpPr/>
                <p:nvPr/>
              </p:nvSpPr>
              <p:spPr>
                <a:xfrm>
                  <a:off x="4841070" y="5664255"/>
                  <a:ext cx="88503" cy="22918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non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240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anose="020B0604030504040204" pitchFamily="34" charset="0"/>
                    <a:ea typeface="PMingLiU" panose="02020500000000000000" charset="-120"/>
                  </a:endParaRPr>
                </a:p>
              </p:txBody>
            </p:sp>
            <p:sp>
              <p:nvSpPr>
                <p:cNvPr id="274" name="矩形 273">
                  <a:extLst>
                    <a:ext uri="{FF2B5EF4-FFF2-40B4-BE49-F238E27FC236}">
                      <a16:creationId xmlns:a16="http://schemas.microsoft.com/office/drawing/2014/main" id="{E1F35139-31CD-4045-A424-F9AD7D20F28E}"/>
                    </a:ext>
                  </a:extLst>
                </p:cNvPr>
                <p:cNvSpPr/>
                <p:nvPr/>
              </p:nvSpPr>
              <p:spPr>
                <a:xfrm>
                  <a:off x="4852630" y="5891947"/>
                  <a:ext cx="150897" cy="22918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non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240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anose="020B0604030504040204" pitchFamily="34" charset="0"/>
                    <a:ea typeface="PMingLiU" panose="02020500000000000000" charset="-120"/>
                  </a:endParaRPr>
                </a:p>
              </p:txBody>
            </p:sp>
            <p:sp>
              <p:nvSpPr>
                <p:cNvPr id="275" name="矩形 274">
                  <a:extLst>
                    <a:ext uri="{FF2B5EF4-FFF2-40B4-BE49-F238E27FC236}">
                      <a16:creationId xmlns:a16="http://schemas.microsoft.com/office/drawing/2014/main" id="{54211C8F-EF31-4D4D-A75D-BDBFA4388315}"/>
                    </a:ext>
                  </a:extLst>
                </p:cNvPr>
                <p:cNvSpPr/>
                <p:nvPr/>
              </p:nvSpPr>
              <p:spPr>
                <a:xfrm>
                  <a:off x="4738695" y="5103695"/>
                  <a:ext cx="88759" cy="33839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non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240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anose="020B0604030504040204" pitchFamily="34" charset="0"/>
                    <a:ea typeface="PMingLiU" panose="02020500000000000000" charset="-120"/>
                  </a:endParaRPr>
                </a:p>
              </p:txBody>
            </p:sp>
            <p:sp>
              <p:nvSpPr>
                <p:cNvPr id="276" name="矩形 275">
                  <a:extLst>
                    <a:ext uri="{FF2B5EF4-FFF2-40B4-BE49-F238E27FC236}">
                      <a16:creationId xmlns:a16="http://schemas.microsoft.com/office/drawing/2014/main" id="{C453FDDE-C174-46FF-8A72-E74F9298D6AB}"/>
                    </a:ext>
                  </a:extLst>
                </p:cNvPr>
                <p:cNvSpPr/>
                <p:nvPr/>
              </p:nvSpPr>
              <p:spPr>
                <a:xfrm>
                  <a:off x="4999851" y="5326142"/>
                  <a:ext cx="146338" cy="33434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non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240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anose="020B0604030504040204" pitchFamily="34" charset="0"/>
                    <a:ea typeface="PMingLiU" panose="02020500000000000000" charset="-120"/>
                  </a:endParaRPr>
                </a:p>
              </p:txBody>
            </p:sp>
            <p:sp>
              <p:nvSpPr>
                <p:cNvPr id="277" name="矩形 276">
                  <a:extLst>
                    <a:ext uri="{FF2B5EF4-FFF2-40B4-BE49-F238E27FC236}">
                      <a16:creationId xmlns:a16="http://schemas.microsoft.com/office/drawing/2014/main" id="{CDEF01D7-A7FE-4B4B-B30B-B2A63F8DF6DB}"/>
                    </a:ext>
                  </a:extLst>
                </p:cNvPr>
                <p:cNvSpPr/>
                <p:nvPr/>
              </p:nvSpPr>
              <p:spPr>
                <a:xfrm>
                  <a:off x="5110466" y="5660490"/>
                  <a:ext cx="118914" cy="22542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non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240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anose="020B0604030504040204" pitchFamily="34" charset="0"/>
                    <a:ea typeface="PMingLiU" panose="02020500000000000000" charset="-120"/>
                  </a:endParaRPr>
                </a:p>
              </p:txBody>
            </p:sp>
          </p:grpSp>
          <p:grpSp>
            <p:nvGrpSpPr>
              <p:cNvPr id="169" name="组合 168">
                <a:extLst>
                  <a:ext uri="{FF2B5EF4-FFF2-40B4-BE49-F238E27FC236}">
                    <a16:creationId xmlns:a16="http://schemas.microsoft.com/office/drawing/2014/main" id="{CC98CC94-F0CF-457D-8E03-B8B4D4259C3A}"/>
                  </a:ext>
                </a:extLst>
              </p:cNvPr>
              <p:cNvGrpSpPr/>
              <p:nvPr/>
            </p:nvGrpSpPr>
            <p:grpSpPr>
              <a:xfrm>
                <a:off x="5328296" y="1612521"/>
                <a:ext cx="1580269" cy="1413810"/>
                <a:chOff x="7956997" y="3828038"/>
                <a:chExt cx="2006870" cy="1506715"/>
              </a:xfrm>
              <a:solidFill>
                <a:schemeClr val="accent6">
                  <a:lumMod val="40000"/>
                  <a:lumOff val="60000"/>
                  <a:alpha val="70000"/>
                </a:schemeClr>
              </a:solidFill>
              <a:scene3d>
                <a:camera prst="isometricBottomDown"/>
                <a:lightRig rig="threePt" dir="t"/>
              </a:scene3d>
            </p:grpSpPr>
            <p:sp>
              <p:nvSpPr>
                <p:cNvPr id="193" name="矩形 192">
                  <a:extLst>
                    <a:ext uri="{FF2B5EF4-FFF2-40B4-BE49-F238E27FC236}">
                      <a16:creationId xmlns:a16="http://schemas.microsoft.com/office/drawing/2014/main" id="{E6A30B96-F466-4E43-B393-59F812A17194}"/>
                    </a:ext>
                  </a:extLst>
                </p:cNvPr>
                <p:cNvSpPr/>
                <p:nvPr/>
              </p:nvSpPr>
              <p:spPr>
                <a:xfrm>
                  <a:off x="7956997" y="3840720"/>
                  <a:ext cx="2006870" cy="1481351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94" name="直接连接符 193">
                  <a:extLst>
                    <a:ext uri="{FF2B5EF4-FFF2-40B4-BE49-F238E27FC236}">
                      <a16:creationId xmlns:a16="http://schemas.microsoft.com/office/drawing/2014/main" id="{0AB378C5-6028-418D-A4F0-BE8130F2537F}"/>
                    </a:ext>
                  </a:extLst>
                </p:cNvPr>
                <p:cNvCxnSpPr>
                  <a:cxnSpLocks/>
                  <a:stCxn id="193" idx="0"/>
                  <a:endCxn id="193" idx="2"/>
                </p:cNvCxnSpPr>
                <p:nvPr/>
              </p:nvCxnSpPr>
              <p:spPr>
                <a:xfrm>
                  <a:off x="8960432" y="3840720"/>
                  <a:ext cx="0" cy="1481351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接连接符 194">
                  <a:extLst>
                    <a:ext uri="{FF2B5EF4-FFF2-40B4-BE49-F238E27FC236}">
                      <a16:creationId xmlns:a16="http://schemas.microsoft.com/office/drawing/2014/main" id="{A8B55159-BDB5-46A8-BA31-E8D161C178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68970" y="3840720"/>
                  <a:ext cx="7852" cy="1487595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接连接符 195">
                  <a:extLst>
                    <a:ext uri="{FF2B5EF4-FFF2-40B4-BE49-F238E27FC236}">
                      <a16:creationId xmlns:a16="http://schemas.microsoft.com/office/drawing/2014/main" id="{6F250360-E30F-468B-B65A-27D1A942CE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10262" y="3847158"/>
                  <a:ext cx="7852" cy="1487595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直接连接符 196">
                  <a:extLst>
                    <a:ext uri="{FF2B5EF4-FFF2-40B4-BE49-F238E27FC236}">
                      <a16:creationId xmlns:a16="http://schemas.microsoft.com/office/drawing/2014/main" id="{FDBCA9CA-E7C1-4233-837D-6E732F3279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71686" y="3828038"/>
                  <a:ext cx="7852" cy="1487595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直接连接符 197">
                  <a:extLst>
                    <a:ext uri="{FF2B5EF4-FFF2-40B4-BE49-F238E27FC236}">
                      <a16:creationId xmlns:a16="http://schemas.microsoft.com/office/drawing/2014/main" id="{288C956A-3D31-4B88-BDD6-7F83ACB27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12978" y="3834476"/>
                  <a:ext cx="7852" cy="1487595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0" name="组合 169">
                <a:extLst>
                  <a:ext uri="{FF2B5EF4-FFF2-40B4-BE49-F238E27FC236}">
                    <a16:creationId xmlns:a16="http://schemas.microsoft.com/office/drawing/2014/main" id="{682C517B-00C2-4773-B303-D99FD2E3788C}"/>
                  </a:ext>
                </a:extLst>
              </p:cNvPr>
              <p:cNvGrpSpPr/>
              <p:nvPr/>
            </p:nvGrpSpPr>
            <p:grpSpPr>
              <a:xfrm>
                <a:off x="5336094" y="2506555"/>
                <a:ext cx="1599513" cy="1390010"/>
                <a:chOff x="4062212" y="3440494"/>
                <a:chExt cx="2031310" cy="1481351"/>
              </a:xfrm>
              <a:solidFill>
                <a:schemeClr val="accent4">
                  <a:lumMod val="40000"/>
                  <a:lumOff val="60000"/>
                  <a:alpha val="70000"/>
                </a:schemeClr>
              </a:solidFill>
              <a:scene3d>
                <a:camera prst="isometricBottomDown"/>
                <a:lightRig rig="threePt" dir="t"/>
              </a:scene3d>
            </p:grpSpPr>
            <p:sp>
              <p:nvSpPr>
                <p:cNvPr id="187" name="矩形 186">
                  <a:extLst>
                    <a:ext uri="{FF2B5EF4-FFF2-40B4-BE49-F238E27FC236}">
                      <a16:creationId xmlns:a16="http://schemas.microsoft.com/office/drawing/2014/main" id="{4D42F4D9-7F90-4068-B40D-0655C9A6B4C5}"/>
                    </a:ext>
                  </a:extLst>
                </p:cNvPr>
                <p:cNvSpPr/>
                <p:nvPr/>
              </p:nvSpPr>
              <p:spPr>
                <a:xfrm>
                  <a:off x="4074596" y="3440494"/>
                  <a:ext cx="2006870" cy="1481351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88" name="直接连接符 187">
                  <a:extLst>
                    <a:ext uri="{FF2B5EF4-FFF2-40B4-BE49-F238E27FC236}">
                      <a16:creationId xmlns:a16="http://schemas.microsoft.com/office/drawing/2014/main" id="{643B233E-4D8A-4B56-BCA3-F160B0B36999}"/>
                    </a:ext>
                  </a:extLst>
                </p:cNvPr>
                <p:cNvCxnSpPr>
                  <a:cxnSpLocks/>
                  <a:stCxn id="187" idx="3"/>
                  <a:endCxn id="187" idx="1"/>
                </p:cNvCxnSpPr>
                <p:nvPr/>
              </p:nvCxnSpPr>
              <p:spPr>
                <a:xfrm flipH="1">
                  <a:off x="4074596" y="4181170"/>
                  <a:ext cx="2006870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接连接符 188">
                  <a:extLst>
                    <a:ext uri="{FF2B5EF4-FFF2-40B4-BE49-F238E27FC236}">
                      <a16:creationId xmlns:a16="http://schemas.microsoft.com/office/drawing/2014/main" id="{6349508A-555C-4C80-9CE0-000AD0F974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62212" y="4672714"/>
                  <a:ext cx="2006870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直接连接符 189">
                  <a:extLst>
                    <a:ext uri="{FF2B5EF4-FFF2-40B4-BE49-F238E27FC236}">
                      <a16:creationId xmlns:a16="http://schemas.microsoft.com/office/drawing/2014/main" id="{4FE96D16-7978-4DD5-84D7-AC6A04C47B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70303" y="4427859"/>
                  <a:ext cx="2006870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接连接符 190">
                  <a:extLst>
                    <a:ext uri="{FF2B5EF4-FFF2-40B4-BE49-F238E27FC236}">
                      <a16:creationId xmlns:a16="http://schemas.microsoft.com/office/drawing/2014/main" id="{72AE902A-67D1-4EBE-B812-67CBF39AE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69975" y="3927886"/>
                  <a:ext cx="2006870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 191">
                  <a:extLst>
                    <a:ext uri="{FF2B5EF4-FFF2-40B4-BE49-F238E27FC236}">
                      <a16:creationId xmlns:a16="http://schemas.microsoft.com/office/drawing/2014/main" id="{DF44085A-519A-4FEB-B229-95DF18374A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86652" y="3683031"/>
                  <a:ext cx="2006870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1" name="圆柱体 170">
                <a:extLst>
                  <a:ext uri="{FF2B5EF4-FFF2-40B4-BE49-F238E27FC236}">
                    <a16:creationId xmlns:a16="http://schemas.microsoft.com/office/drawing/2014/main" id="{36F9F784-C86D-4F84-B07F-2847CA593797}"/>
                  </a:ext>
                </a:extLst>
              </p:cNvPr>
              <p:cNvSpPr/>
              <p:nvPr/>
            </p:nvSpPr>
            <p:spPr>
              <a:xfrm>
                <a:off x="6212505" y="2438889"/>
                <a:ext cx="18000" cy="831442"/>
              </a:xfrm>
              <a:prstGeom prst="ca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圆柱体 171">
                <a:extLst>
                  <a:ext uri="{FF2B5EF4-FFF2-40B4-BE49-F238E27FC236}">
                    <a16:creationId xmlns:a16="http://schemas.microsoft.com/office/drawing/2014/main" id="{B16F3366-E084-4397-AD3A-3FE06D8421AE}"/>
                  </a:ext>
                </a:extLst>
              </p:cNvPr>
              <p:cNvSpPr/>
              <p:nvPr/>
            </p:nvSpPr>
            <p:spPr>
              <a:xfrm>
                <a:off x="5726030" y="2952972"/>
                <a:ext cx="18000" cy="938078"/>
              </a:xfrm>
              <a:prstGeom prst="ca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圆柱体 172">
                <a:extLst>
                  <a:ext uri="{FF2B5EF4-FFF2-40B4-BE49-F238E27FC236}">
                    <a16:creationId xmlns:a16="http://schemas.microsoft.com/office/drawing/2014/main" id="{AD9E65C1-7743-463F-AA66-9B355470CCAF}"/>
                  </a:ext>
                </a:extLst>
              </p:cNvPr>
              <p:cNvSpPr/>
              <p:nvPr/>
            </p:nvSpPr>
            <p:spPr>
              <a:xfrm>
                <a:off x="6345368" y="3315930"/>
                <a:ext cx="18000" cy="962508"/>
              </a:xfrm>
              <a:prstGeom prst="ca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圆柱体 173">
                <a:extLst>
                  <a:ext uri="{FF2B5EF4-FFF2-40B4-BE49-F238E27FC236}">
                    <a16:creationId xmlns:a16="http://schemas.microsoft.com/office/drawing/2014/main" id="{87FA14D0-379B-4DD0-82B1-DD8CA66CDC92}"/>
                  </a:ext>
                </a:extLst>
              </p:cNvPr>
              <p:cNvSpPr/>
              <p:nvPr/>
            </p:nvSpPr>
            <p:spPr>
              <a:xfrm>
                <a:off x="6487106" y="2276481"/>
                <a:ext cx="18000" cy="1713298"/>
              </a:xfrm>
              <a:prstGeom prst="ca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E0EFBDF2-8443-446F-A17D-FD9E8DCC7CA8}"/>
                  </a:ext>
                </a:extLst>
              </p:cNvPr>
              <p:cNvSpPr/>
              <p:nvPr/>
            </p:nvSpPr>
            <p:spPr>
              <a:xfrm>
                <a:off x="6341935" y="2133969"/>
                <a:ext cx="45719" cy="47099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C47AB1E8-E128-4281-B60C-2379FA9C6E80}"/>
                  </a:ext>
                </a:extLst>
              </p:cNvPr>
              <p:cNvSpPr/>
              <p:nvPr/>
            </p:nvSpPr>
            <p:spPr>
              <a:xfrm>
                <a:off x="5571754" y="3121766"/>
                <a:ext cx="953859" cy="4571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圆柱体 176">
                <a:extLst>
                  <a:ext uri="{FF2B5EF4-FFF2-40B4-BE49-F238E27FC236}">
                    <a16:creationId xmlns:a16="http://schemas.microsoft.com/office/drawing/2014/main" id="{52C78F9D-4A43-4115-9200-EC225764E39A}"/>
                  </a:ext>
                </a:extLst>
              </p:cNvPr>
              <p:cNvSpPr/>
              <p:nvPr/>
            </p:nvSpPr>
            <p:spPr>
              <a:xfrm>
                <a:off x="5435703" y="2979353"/>
                <a:ext cx="18000" cy="1044000"/>
              </a:xfrm>
              <a:prstGeom prst="can">
                <a:avLst/>
              </a:prstGeom>
              <a:solidFill>
                <a:schemeClr val="bg2">
                  <a:lumMod val="50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圆柱体 177">
                <a:extLst>
                  <a:ext uri="{FF2B5EF4-FFF2-40B4-BE49-F238E27FC236}">
                    <a16:creationId xmlns:a16="http://schemas.microsoft.com/office/drawing/2014/main" id="{A7FA27B6-BD68-4266-9AEE-6291003E57DC}"/>
                  </a:ext>
                </a:extLst>
              </p:cNvPr>
              <p:cNvSpPr/>
              <p:nvPr/>
            </p:nvSpPr>
            <p:spPr>
              <a:xfrm flipH="1">
                <a:off x="5904469" y="2614140"/>
                <a:ext cx="18000" cy="1693269"/>
              </a:xfrm>
              <a:prstGeom prst="can">
                <a:avLst/>
              </a:prstGeom>
              <a:solidFill>
                <a:schemeClr val="bg2">
                  <a:lumMod val="50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圆柱体 178">
                <a:extLst>
                  <a:ext uri="{FF2B5EF4-FFF2-40B4-BE49-F238E27FC236}">
                    <a16:creationId xmlns:a16="http://schemas.microsoft.com/office/drawing/2014/main" id="{D1ECB1D4-1B70-46FC-A086-BA2827BA359C}"/>
                  </a:ext>
                </a:extLst>
              </p:cNvPr>
              <p:cNvSpPr/>
              <p:nvPr/>
            </p:nvSpPr>
            <p:spPr>
              <a:xfrm>
                <a:off x="6053785" y="2955199"/>
                <a:ext cx="18000" cy="938078"/>
              </a:xfrm>
              <a:prstGeom prst="can">
                <a:avLst/>
              </a:prstGeom>
              <a:solidFill>
                <a:schemeClr val="bg2">
                  <a:lumMod val="50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B363DE36-60D4-48E3-A86C-498D1D5BABC5}"/>
                  </a:ext>
                </a:extLst>
              </p:cNvPr>
              <p:cNvSpPr/>
              <p:nvPr/>
            </p:nvSpPr>
            <p:spPr>
              <a:xfrm>
                <a:off x="5272094" y="3171285"/>
                <a:ext cx="1037472" cy="4571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圆柱体 180">
                <a:extLst>
                  <a:ext uri="{FF2B5EF4-FFF2-40B4-BE49-F238E27FC236}">
                    <a16:creationId xmlns:a16="http://schemas.microsoft.com/office/drawing/2014/main" id="{38CB3C6B-F1E1-4A80-9DE8-947B516AF467}"/>
                  </a:ext>
                </a:extLst>
              </p:cNvPr>
              <p:cNvSpPr/>
              <p:nvPr/>
            </p:nvSpPr>
            <p:spPr>
              <a:xfrm>
                <a:off x="5758941" y="2295150"/>
                <a:ext cx="18000" cy="895992"/>
              </a:xfrm>
              <a:prstGeom prst="can">
                <a:avLst/>
              </a:prstGeom>
              <a:solidFill>
                <a:schemeClr val="bg2">
                  <a:lumMod val="50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6222F9B7-AAB5-49DC-AECC-F4AA2AFFB0C3}"/>
                  </a:ext>
                </a:extLst>
              </p:cNvPr>
              <p:cNvSpPr/>
              <p:nvPr/>
            </p:nvSpPr>
            <p:spPr>
              <a:xfrm>
                <a:off x="5884720" y="1970972"/>
                <a:ext cx="45719" cy="47099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圆柱体 182">
                <a:extLst>
                  <a:ext uri="{FF2B5EF4-FFF2-40B4-BE49-F238E27FC236}">
                    <a16:creationId xmlns:a16="http://schemas.microsoft.com/office/drawing/2014/main" id="{638790AD-23EF-4007-B920-BADD44B0DE72}"/>
                  </a:ext>
                </a:extLst>
              </p:cNvPr>
              <p:cNvSpPr/>
              <p:nvPr/>
            </p:nvSpPr>
            <p:spPr>
              <a:xfrm>
                <a:off x="6052273" y="2119563"/>
                <a:ext cx="18000" cy="895992"/>
              </a:xfrm>
              <a:prstGeom prst="can">
                <a:avLst/>
              </a:prstGeom>
              <a:solidFill>
                <a:schemeClr val="bg2">
                  <a:lumMod val="50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圆柱体 183">
                <a:extLst>
                  <a:ext uri="{FF2B5EF4-FFF2-40B4-BE49-F238E27FC236}">
                    <a16:creationId xmlns:a16="http://schemas.microsoft.com/office/drawing/2014/main" id="{1B40B577-851D-40B2-AAAD-3E29D3A30C0B}"/>
                  </a:ext>
                </a:extLst>
              </p:cNvPr>
              <p:cNvSpPr/>
              <p:nvPr/>
            </p:nvSpPr>
            <p:spPr>
              <a:xfrm>
                <a:off x="6130497" y="2500073"/>
                <a:ext cx="18000" cy="895992"/>
              </a:xfrm>
              <a:prstGeom prst="can">
                <a:avLst/>
              </a:prstGeom>
              <a:solidFill>
                <a:schemeClr val="bg2">
                  <a:lumMod val="50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3FDC6D65-3ED2-43FE-9623-AC8CD32BBACF}"/>
                  </a:ext>
                </a:extLst>
              </p:cNvPr>
              <p:cNvSpPr/>
              <p:nvPr/>
            </p:nvSpPr>
            <p:spPr>
              <a:xfrm>
                <a:off x="6004693" y="2407513"/>
                <a:ext cx="45719" cy="32040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0DC03B33-C06E-43F4-BFC1-583C19834BCB}"/>
                  </a:ext>
                </a:extLst>
              </p:cNvPr>
              <p:cNvSpPr/>
              <p:nvPr/>
            </p:nvSpPr>
            <p:spPr>
              <a:xfrm>
                <a:off x="5735820" y="2249757"/>
                <a:ext cx="57150" cy="599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DFDD0C87-C322-4356-8789-1468FE641170}"/>
                </a:ext>
              </a:extLst>
            </p:cNvPr>
            <p:cNvSpPr/>
            <p:nvPr/>
          </p:nvSpPr>
          <p:spPr>
            <a:xfrm>
              <a:off x="10365360" y="1371861"/>
              <a:ext cx="61298" cy="1374958"/>
            </a:xfrm>
            <a:prstGeom prst="rect">
              <a:avLst/>
            </a:prstGeom>
            <a:solidFill>
              <a:srgbClr val="002060">
                <a:alpha val="38000"/>
              </a:srgbClr>
            </a:solidFill>
            <a:ln>
              <a:noFill/>
            </a:ln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FD74C916-C9D9-4545-9FB5-B4BE09EB829E}"/>
              </a:ext>
            </a:extLst>
          </p:cNvPr>
          <p:cNvGrpSpPr/>
          <p:nvPr/>
        </p:nvGrpSpPr>
        <p:grpSpPr>
          <a:xfrm>
            <a:off x="3006918" y="1374899"/>
            <a:ext cx="1711687" cy="3602382"/>
            <a:chOff x="2948441" y="1433376"/>
            <a:chExt cx="1711687" cy="3602382"/>
          </a:xfrm>
        </p:grpSpPr>
        <p:grpSp>
          <p:nvGrpSpPr>
            <p:cNvPr id="279" name="组合 278">
              <a:extLst>
                <a:ext uri="{FF2B5EF4-FFF2-40B4-BE49-F238E27FC236}">
                  <a16:creationId xmlns:a16="http://schemas.microsoft.com/office/drawing/2014/main" id="{1E795CA9-AEF0-40F5-83B7-EB6B77B22890}"/>
                </a:ext>
              </a:extLst>
            </p:cNvPr>
            <p:cNvGrpSpPr/>
            <p:nvPr/>
          </p:nvGrpSpPr>
          <p:grpSpPr>
            <a:xfrm>
              <a:off x="2948441" y="1622476"/>
              <a:ext cx="1711687" cy="3413282"/>
              <a:chOff x="581032" y="2090860"/>
              <a:chExt cx="1711687" cy="3413282"/>
            </a:xfrm>
          </p:grpSpPr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47B301BA-493C-42E7-88BD-47226EB950EC}"/>
                  </a:ext>
                </a:extLst>
              </p:cNvPr>
              <p:cNvGrpSpPr/>
              <p:nvPr/>
            </p:nvGrpSpPr>
            <p:grpSpPr>
              <a:xfrm>
                <a:off x="581032" y="3818131"/>
                <a:ext cx="1711687" cy="1686011"/>
                <a:chOff x="5959753" y="758547"/>
                <a:chExt cx="1386732" cy="1243010"/>
              </a:xfrm>
              <a:scene3d>
                <a:camera prst="isometricBottomDown"/>
                <a:lightRig rig="threePt" dir="t"/>
              </a:scene3d>
            </p:grpSpPr>
            <p:sp>
              <p:nvSpPr>
                <p:cNvPr id="296" name="Rectangle 4">
                  <a:extLst>
                    <a:ext uri="{FF2B5EF4-FFF2-40B4-BE49-F238E27FC236}">
                      <a16:creationId xmlns:a16="http://schemas.microsoft.com/office/drawing/2014/main" id="{7B28D9D1-D6A5-42E4-A13B-FCD512D68A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29163" y="825955"/>
                  <a:ext cx="1243382" cy="1109542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wrap="none"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97" name="Rectangle 5">
                  <a:extLst>
                    <a:ext uri="{FF2B5EF4-FFF2-40B4-BE49-F238E27FC236}">
                      <a16:creationId xmlns:a16="http://schemas.microsoft.com/office/drawing/2014/main" id="{5EBB2894-F91C-4C69-90D5-55788A7EA7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04611" y="1935497"/>
                  <a:ext cx="49795" cy="6606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98" name="Rectangle 6">
                  <a:extLst>
                    <a:ext uri="{FF2B5EF4-FFF2-40B4-BE49-F238E27FC236}">
                      <a16:creationId xmlns:a16="http://schemas.microsoft.com/office/drawing/2014/main" id="{FD5FB161-C98B-4EBF-BAC9-83D2C5A65F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3997" y="1935497"/>
                  <a:ext cx="51305" cy="6606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299" name="Rectangle 7">
                  <a:extLst>
                    <a:ext uri="{FF2B5EF4-FFF2-40B4-BE49-F238E27FC236}">
                      <a16:creationId xmlns:a16="http://schemas.microsoft.com/office/drawing/2014/main" id="{64302D5E-137C-4B9B-8A4C-D67F8FB406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04893" y="1935497"/>
                  <a:ext cx="49795" cy="6606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00" name="Rectangle 8">
                  <a:extLst>
                    <a:ext uri="{FF2B5EF4-FFF2-40B4-BE49-F238E27FC236}">
                      <a16:creationId xmlns:a16="http://schemas.microsoft.com/office/drawing/2014/main" id="{7125704F-1245-4616-9C36-93A87D8763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4281" y="1935497"/>
                  <a:ext cx="46779" cy="6606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01" name="Rectangle 9">
                  <a:extLst>
                    <a:ext uri="{FF2B5EF4-FFF2-40B4-BE49-F238E27FC236}">
                      <a16:creationId xmlns:a16="http://schemas.microsoft.com/office/drawing/2014/main" id="{DFB916B1-D59E-460E-AD2B-324DFF4F15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00649" y="1935497"/>
                  <a:ext cx="49795" cy="6606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02" name="Rectangle 10">
                  <a:extLst>
                    <a:ext uri="{FF2B5EF4-FFF2-40B4-BE49-F238E27FC236}">
                      <a16:creationId xmlns:a16="http://schemas.microsoft.com/office/drawing/2014/main" id="{11AB57DB-A286-4BE5-897F-CB55C35A76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50035" y="1935497"/>
                  <a:ext cx="49795" cy="6606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03" name="Rectangle 11">
                  <a:extLst>
                    <a:ext uri="{FF2B5EF4-FFF2-40B4-BE49-F238E27FC236}">
                      <a16:creationId xmlns:a16="http://schemas.microsoft.com/office/drawing/2014/main" id="{93E4586C-7181-4DFB-B00D-19920A19F9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00931" y="1935497"/>
                  <a:ext cx="49795" cy="6606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04" name="Rectangle 12">
                  <a:extLst>
                    <a:ext uri="{FF2B5EF4-FFF2-40B4-BE49-F238E27FC236}">
                      <a16:creationId xmlns:a16="http://schemas.microsoft.com/office/drawing/2014/main" id="{A8DD62D1-CDF8-40F2-B73E-2D9E37455E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50318" y="1935497"/>
                  <a:ext cx="49795" cy="6606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05" name="Rectangle 13">
                  <a:extLst>
                    <a:ext uri="{FF2B5EF4-FFF2-40B4-BE49-F238E27FC236}">
                      <a16:creationId xmlns:a16="http://schemas.microsoft.com/office/drawing/2014/main" id="{9CB477F5-446A-4F6B-87A1-66407A8D4B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04611" y="758547"/>
                  <a:ext cx="49795" cy="6740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06" name="Rectangle 14">
                  <a:extLst>
                    <a:ext uri="{FF2B5EF4-FFF2-40B4-BE49-F238E27FC236}">
                      <a16:creationId xmlns:a16="http://schemas.microsoft.com/office/drawing/2014/main" id="{64A499B8-FFA9-4A70-9C84-292A8B8325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3997" y="758547"/>
                  <a:ext cx="51305" cy="6740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07" name="Rectangle 15">
                  <a:extLst>
                    <a:ext uri="{FF2B5EF4-FFF2-40B4-BE49-F238E27FC236}">
                      <a16:creationId xmlns:a16="http://schemas.microsoft.com/office/drawing/2014/main" id="{1BC3DFF6-B058-468C-B455-2A73A2C895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04893" y="758547"/>
                  <a:ext cx="49795" cy="6740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08" name="Rectangle 16">
                  <a:extLst>
                    <a:ext uri="{FF2B5EF4-FFF2-40B4-BE49-F238E27FC236}">
                      <a16:creationId xmlns:a16="http://schemas.microsoft.com/office/drawing/2014/main" id="{D5546742-C538-4A8F-8EDA-D6CD0037DA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4281" y="758547"/>
                  <a:ext cx="46779" cy="6740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09" name="Rectangle 17">
                  <a:extLst>
                    <a:ext uri="{FF2B5EF4-FFF2-40B4-BE49-F238E27FC236}">
                      <a16:creationId xmlns:a16="http://schemas.microsoft.com/office/drawing/2014/main" id="{90CC7670-4B66-4D6C-A4B7-730D16C9BB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00649" y="758547"/>
                  <a:ext cx="49795" cy="6740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10" name="Rectangle 18">
                  <a:extLst>
                    <a:ext uri="{FF2B5EF4-FFF2-40B4-BE49-F238E27FC236}">
                      <a16:creationId xmlns:a16="http://schemas.microsoft.com/office/drawing/2014/main" id="{96CC71DC-ED76-4CAC-A92C-E2713CE29E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50035" y="758547"/>
                  <a:ext cx="49795" cy="6740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11" name="Rectangle 19">
                  <a:extLst>
                    <a:ext uri="{FF2B5EF4-FFF2-40B4-BE49-F238E27FC236}">
                      <a16:creationId xmlns:a16="http://schemas.microsoft.com/office/drawing/2014/main" id="{03F749BA-EA38-4095-AEB3-D3483796DD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00931" y="758547"/>
                  <a:ext cx="49795" cy="6740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12" name="Rectangle 20">
                  <a:extLst>
                    <a:ext uri="{FF2B5EF4-FFF2-40B4-BE49-F238E27FC236}">
                      <a16:creationId xmlns:a16="http://schemas.microsoft.com/office/drawing/2014/main" id="{F90FA2EA-BA35-404C-AA07-0715934A93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50318" y="758547"/>
                  <a:ext cx="49795" cy="6740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13" name="Rectangle 22">
                  <a:extLst>
                    <a:ext uri="{FF2B5EF4-FFF2-40B4-BE49-F238E27FC236}">
                      <a16:creationId xmlns:a16="http://schemas.microsoft.com/office/drawing/2014/main" id="{EFAA9AE9-CBCE-4F3A-9D44-BF7FCC9FC4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5974508" y="1810253"/>
                  <a:ext cx="44428" cy="7393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14" name="Rectangle 23">
                  <a:extLst>
                    <a:ext uri="{FF2B5EF4-FFF2-40B4-BE49-F238E27FC236}">
                      <a16:creationId xmlns:a16="http://schemas.microsoft.com/office/drawing/2014/main" id="{5EEA5389-D567-4EDC-AC2C-6762F438AC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5974508" y="1676968"/>
                  <a:ext cx="44428" cy="7393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15" name="Rectangle 24">
                  <a:extLst>
                    <a:ext uri="{FF2B5EF4-FFF2-40B4-BE49-F238E27FC236}">
                      <a16:creationId xmlns:a16="http://schemas.microsoft.com/office/drawing/2014/main" id="{3EC8BB59-E881-4D44-92CB-5BEB71F34E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5974508" y="1543683"/>
                  <a:ext cx="44428" cy="7393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16" name="Rectangle 25">
                  <a:extLst>
                    <a:ext uri="{FF2B5EF4-FFF2-40B4-BE49-F238E27FC236}">
                      <a16:creationId xmlns:a16="http://schemas.microsoft.com/office/drawing/2014/main" id="{ED87DEAD-127A-42A7-BB44-BF043E4886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5974508" y="1410398"/>
                  <a:ext cx="44428" cy="7393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17" name="Rectangle 26">
                  <a:extLst>
                    <a:ext uri="{FF2B5EF4-FFF2-40B4-BE49-F238E27FC236}">
                      <a16:creationId xmlns:a16="http://schemas.microsoft.com/office/drawing/2014/main" id="{04301455-CB5A-4120-A7A3-0128CC8CF0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5974508" y="1277114"/>
                  <a:ext cx="44428" cy="7393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18" name="Rectangle 27">
                  <a:extLst>
                    <a:ext uri="{FF2B5EF4-FFF2-40B4-BE49-F238E27FC236}">
                      <a16:creationId xmlns:a16="http://schemas.microsoft.com/office/drawing/2014/main" id="{5DE8DFB2-A2A2-484A-A53C-36BCD547DC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5974508" y="1143829"/>
                  <a:ext cx="44428" cy="7393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19" name="Rectangle 28">
                  <a:extLst>
                    <a:ext uri="{FF2B5EF4-FFF2-40B4-BE49-F238E27FC236}">
                      <a16:creationId xmlns:a16="http://schemas.microsoft.com/office/drawing/2014/main" id="{18D0F62C-74A7-40F4-88FC-BC84E26FAF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5974508" y="1010544"/>
                  <a:ext cx="44428" cy="7393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20" name="Rectangle 29">
                  <a:extLst>
                    <a:ext uri="{FF2B5EF4-FFF2-40B4-BE49-F238E27FC236}">
                      <a16:creationId xmlns:a16="http://schemas.microsoft.com/office/drawing/2014/main" id="{4DDE2EE4-8F77-4A1A-A764-4467FC2BC6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5974508" y="877260"/>
                  <a:ext cx="44428" cy="7393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21" name="Rectangle 31">
                  <a:extLst>
                    <a:ext uri="{FF2B5EF4-FFF2-40B4-BE49-F238E27FC236}">
                      <a16:creationId xmlns:a16="http://schemas.microsoft.com/office/drawing/2014/main" id="{8FF78884-A8E6-485E-A9A9-4E5099755D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7286307" y="1809779"/>
                  <a:ext cx="44388" cy="7492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22" name="Rectangle 32">
                  <a:extLst>
                    <a:ext uri="{FF2B5EF4-FFF2-40B4-BE49-F238E27FC236}">
                      <a16:creationId xmlns:a16="http://schemas.microsoft.com/office/drawing/2014/main" id="{F8E1F12F-FFB2-41C8-9371-6D265DAB1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7286307" y="1676615"/>
                  <a:ext cx="44388" cy="7492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23" name="Rectangle 33">
                  <a:extLst>
                    <a:ext uri="{FF2B5EF4-FFF2-40B4-BE49-F238E27FC236}">
                      <a16:creationId xmlns:a16="http://schemas.microsoft.com/office/drawing/2014/main" id="{F6684587-F1A6-403D-9292-746AA1E132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7286307" y="1543451"/>
                  <a:ext cx="44388" cy="7492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24" name="Rectangle 34">
                  <a:extLst>
                    <a:ext uri="{FF2B5EF4-FFF2-40B4-BE49-F238E27FC236}">
                      <a16:creationId xmlns:a16="http://schemas.microsoft.com/office/drawing/2014/main" id="{FAF74D3E-E8E5-4EA4-9626-FE29B1BE33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7286307" y="1409825"/>
                  <a:ext cx="44388" cy="7492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25" name="Rectangle 35">
                  <a:extLst>
                    <a:ext uri="{FF2B5EF4-FFF2-40B4-BE49-F238E27FC236}">
                      <a16:creationId xmlns:a16="http://schemas.microsoft.com/office/drawing/2014/main" id="{D56E0B56-1956-4F4D-92B9-2618A2AD26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7286307" y="1276661"/>
                  <a:ext cx="44388" cy="7492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26" name="Rectangle 36">
                  <a:extLst>
                    <a:ext uri="{FF2B5EF4-FFF2-40B4-BE49-F238E27FC236}">
                      <a16:creationId xmlns:a16="http://schemas.microsoft.com/office/drawing/2014/main" id="{FCB300AE-A9A8-4EC8-880A-4CF96B28F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7286307" y="1143498"/>
                  <a:ext cx="44388" cy="7492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27" name="Rectangle 37">
                  <a:extLst>
                    <a:ext uri="{FF2B5EF4-FFF2-40B4-BE49-F238E27FC236}">
                      <a16:creationId xmlns:a16="http://schemas.microsoft.com/office/drawing/2014/main" id="{DA62EE8E-D5E1-421E-8379-669E097B7F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7286307" y="1009872"/>
                  <a:ext cx="44388" cy="7492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28" name="Rectangle 38">
                  <a:extLst>
                    <a:ext uri="{FF2B5EF4-FFF2-40B4-BE49-F238E27FC236}">
                      <a16:creationId xmlns:a16="http://schemas.microsoft.com/office/drawing/2014/main" id="{88BB6422-8400-4778-9822-20672CCC79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7286827" y="878094"/>
                  <a:ext cx="44388" cy="7492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29" name="Rectangle 40">
                  <a:extLst>
                    <a:ext uri="{FF2B5EF4-FFF2-40B4-BE49-F238E27FC236}">
                      <a16:creationId xmlns:a16="http://schemas.microsoft.com/office/drawing/2014/main" id="{ECCD488C-3FE8-4C92-94B7-C3BFE8FE53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6641" y="1239255"/>
                  <a:ext cx="114681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30" name="Rectangle 41">
                  <a:extLst>
                    <a:ext uri="{FF2B5EF4-FFF2-40B4-BE49-F238E27FC236}">
                      <a16:creationId xmlns:a16="http://schemas.microsoft.com/office/drawing/2014/main" id="{76A8EEDA-5450-42D7-8533-E2464FC9D5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7138" y="905172"/>
                  <a:ext cx="149386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31" name="Rectangle 42">
                  <a:extLst>
                    <a:ext uri="{FF2B5EF4-FFF2-40B4-BE49-F238E27FC236}">
                      <a16:creationId xmlns:a16="http://schemas.microsoft.com/office/drawing/2014/main" id="{EC850AE1-CC24-4C6D-916A-AB6648E680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12902" y="948034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32" name="Rectangle 43">
                  <a:extLst>
                    <a:ext uri="{FF2B5EF4-FFF2-40B4-BE49-F238E27FC236}">
                      <a16:creationId xmlns:a16="http://schemas.microsoft.com/office/drawing/2014/main" id="{305FD859-A337-4A38-A0D8-06CA439F74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23428" y="853565"/>
                  <a:ext cx="590003" cy="451636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33" name="Rectangle 45">
                  <a:extLst>
                    <a:ext uri="{FF2B5EF4-FFF2-40B4-BE49-F238E27FC236}">
                      <a16:creationId xmlns:a16="http://schemas.microsoft.com/office/drawing/2014/main" id="{0A11E370-FBFA-4EEC-89B7-DFF8EA775D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74588" y="972905"/>
                  <a:ext cx="116189" cy="1118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34" name="Rectangle 46">
                  <a:extLst>
                    <a:ext uri="{FF2B5EF4-FFF2-40B4-BE49-F238E27FC236}">
                      <a16:creationId xmlns:a16="http://schemas.microsoft.com/office/drawing/2014/main" id="{52234C2A-83C4-469E-8E5F-5422900D69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397" y="1107910"/>
                  <a:ext cx="149386" cy="1118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35" name="Rectangle 47">
                  <a:extLst>
                    <a:ext uri="{FF2B5EF4-FFF2-40B4-BE49-F238E27FC236}">
                      <a16:creationId xmlns:a16="http://schemas.microsoft.com/office/drawing/2014/main" id="{99D51E06-29DD-4F22-87DB-1F0D004563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53546" y="1032410"/>
                  <a:ext cx="81484" cy="11189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 dirty="0"/>
                </a:p>
              </p:txBody>
            </p:sp>
            <p:sp>
              <p:nvSpPr>
                <p:cNvPr id="336" name="Rectangle 50">
                  <a:extLst>
                    <a:ext uri="{FF2B5EF4-FFF2-40B4-BE49-F238E27FC236}">
                      <a16:creationId xmlns:a16="http://schemas.microsoft.com/office/drawing/2014/main" id="{D2E07D59-4009-484B-803F-E21F16BB1B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10522" y="1119483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37" name="Rectangle 51">
                  <a:extLst>
                    <a:ext uri="{FF2B5EF4-FFF2-40B4-BE49-F238E27FC236}">
                      <a16:creationId xmlns:a16="http://schemas.microsoft.com/office/drawing/2014/main" id="{8148093D-D63F-4C33-BE1A-93263E28F6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3781" y="1084011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38" name="Rectangle 52">
                  <a:extLst>
                    <a:ext uri="{FF2B5EF4-FFF2-40B4-BE49-F238E27FC236}">
                      <a16:creationId xmlns:a16="http://schemas.microsoft.com/office/drawing/2014/main" id="{94DEDC8C-86D1-4192-9B37-8B486ADAD9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84995" y="1144309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39" name="Rectangle 53">
                  <a:extLst>
                    <a:ext uri="{FF2B5EF4-FFF2-40B4-BE49-F238E27FC236}">
                      <a16:creationId xmlns:a16="http://schemas.microsoft.com/office/drawing/2014/main" id="{BF166DF3-7DF0-487E-9C17-269ACF803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2285" y="1187170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40" name="Rectangle 55">
                  <a:extLst>
                    <a:ext uri="{FF2B5EF4-FFF2-40B4-BE49-F238E27FC236}">
                      <a16:creationId xmlns:a16="http://schemas.microsoft.com/office/drawing/2014/main" id="{6E95CE02-243C-48A3-8830-F5292052F7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46524" y="1195353"/>
                  <a:ext cx="147878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41" name="Rectangle 56">
                  <a:extLst>
                    <a:ext uri="{FF2B5EF4-FFF2-40B4-BE49-F238E27FC236}">
                      <a16:creationId xmlns:a16="http://schemas.microsoft.com/office/drawing/2014/main" id="{CC8F1DB9-F74B-4B6F-A60F-C3DE07E422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70382" y="1376658"/>
                  <a:ext cx="81484" cy="11055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42" name="Rectangle 58">
                  <a:extLst>
                    <a:ext uri="{FF2B5EF4-FFF2-40B4-BE49-F238E27FC236}">
                      <a16:creationId xmlns:a16="http://schemas.microsoft.com/office/drawing/2014/main" id="{5F7E69CF-BECE-4543-B818-E86AE2FEA7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0760" y="1308599"/>
                  <a:ext cx="149386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43" name="Rectangle 59">
                  <a:extLst>
                    <a:ext uri="{FF2B5EF4-FFF2-40B4-BE49-F238E27FC236}">
                      <a16:creationId xmlns:a16="http://schemas.microsoft.com/office/drawing/2014/main" id="{A3D6F512-858D-4F7F-B490-4B3BA46A26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24544" y="1355226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44" name="Rectangle 60">
                  <a:extLst>
                    <a:ext uri="{FF2B5EF4-FFF2-40B4-BE49-F238E27FC236}">
                      <a16:creationId xmlns:a16="http://schemas.microsoft.com/office/drawing/2014/main" id="{0E9E7D91-53E9-44B2-9BD1-53D34D3644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67785" y="1355226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45" name="Rectangle 61">
                  <a:extLst>
                    <a:ext uri="{FF2B5EF4-FFF2-40B4-BE49-F238E27FC236}">
                      <a16:creationId xmlns:a16="http://schemas.microsoft.com/office/drawing/2014/main" id="{CB39DE4D-3D64-47D0-8F43-9239133C7A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1601" y="1352073"/>
                  <a:ext cx="116189" cy="1118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46" name="Rectangle 63">
                  <a:extLst>
                    <a:ext uri="{FF2B5EF4-FFF2-40B4-BE49-F238E27FC236}">
                      <a16:creationId xmlns:a16="http://schemas.microsoft.com/office/drawing/2014/main" id="{219905B3-EFFA-48BD-9A78-0B2901E6A0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25265" y="1461035"/>
                  <a:ext cx="184093" cy="1118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47" name="Rectangle 64">
                  <a:extLst>
                    <a:ext uri="{FF2B5EF4-FFF2-40B4-BE49-F238E27FC236}">
                      <a16:creationId xmlns:a16="http://schemas.microsoft.com/office/drawing/2014/main" id="{0F4FB6F1-48AC-415B-A7A7-7CFB817AA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64176" y="1423193"/>
                  <a:ext cx="81484" cy="1118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48" name="Rectangle 65">
                  <a:extLst>
                    <a:ext uri="{FF2B5EF4-FFF2-40B4-BE49-F238E27FC236}">
                      <a16:creationId xmlns:a16="http://schemas.microsoft.com/office/drawing/2014/main" id="{99FA72F3-AB8F-47B9-9C84-D739D8DB64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96932" y="1439604"/>
                  <a:ext cx="81484" cy="1118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49" name="Rectangle 66">
                  <a:extLst>
                    <a:ext uri="{FF2B5EF4-FFF2-40B4-BE49-F238E27FC236}">
                      <a16:creationId xmlns:a16="http://schemas.microsoft.com/office/drawing/2014/main" id="{9EB5112D-77EA-4366-84D5-FC6E141ED3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04806" y="1282508"/>
                  <a:ext cx="404401" cy="221099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50" name="Rectangle 67">
                  <a:extLst>
                    <a:ext uri="{FF2B5EF4-FFF2-40B4-BE49-F238E27FC236}">
                      <a16:creationId xmlns:a16="http://schemas.microsoft.com/office/drawing/2014/main" id="{563945B8-A4BD-4E70-865F-AAE1717E7A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1654" y="1539136"/>
                  <a:ext cx="81484" cy="1092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51" name="Rectangle 69">
                  <a:extLst>
                    <a:ext uri="{FF2B5EF4-FFF2-40B4-BE49-F238E27FC236}">
                      <a16:creationId xmlns:a16="http://schemas.microsoft.com/office/drawing/2014/main" id="{D99E8068-D880-4CC8-9807-9838A6BF4E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3516" y="1539136"/>
                  <a:ext cx="149386" cy="1092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52" name="Rectangle 70">
                  <a:extLst>
                    <a:ext uri="{FF2B5EF4-FFF2-40B4-BE49-F238E27FC236}">
                      <a16:creationId xmlns:a16="http://schemas.microsoft.com/office/drawing/2014/main" id="{7EF95CF4-DA7D-409E-A7DD-01480DC5A7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4720" y="1279913"/>
                  <a:ext cx="81484" cy="1092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53" name="Rectangle 71">
                  <a:extLst>
                    <a:ext uri="{FF2B5EF4-FFF2-40B4-BE49-F238E27FC236}">
                      <a16:creationId xmlns:a16="http://schemas.microsoft.com/office/drawing/2014/main" id="{CF910B3B-DFEF-45C4-BBD5-836E2D01F3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93105" y="1592319"/>
                  <a:ext cx="81484" cy="1092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54" name="Rectangle 72">
                  <a:extLst>
                    <a:ext uri="{FF2B5EF4-FFF2-40B4-BE49-F238E27FC236}">
                      <a16:creationId xmlns:a16="http://schemas.microsoft.com/office/drawing/2014/main" id="{93F67BB3-4318-4EC9-AEA1-0BA0228D40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05613" y="1539136"/>
                  <a:ext cx="116189" cy="1092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55" name="Rectangle 74">
                  <a:extLst>
                    <a:ext uri="{FF2B5EF4-FFF2-40B4-BE49-F238E27FC236}">
                      <a16:creationId xmlns:a16="http://schemas.microsoft.com/office/drawing/2014/main" id="{3143D701-EDFD-4AAF-9075-FCAEE4498C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66226" y="1592319"/>
                  <a:ext cx="84502" cy="1092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56" name="Rectangle 75">
                  <a:extLst>
                    <a:ext uri="{FF2B5EF4-FFF2-40B4-BE49-F238E27FC236}">
                      <a16:creationId xmlns:a16="http://schemas.microsoft.com/office/drawing/2014/main" id="{F0C07B3F-A2CA-48AC-96CC-9265B7A93D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1654" y="1652381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57" name="Rectangle 77">
                  <a:extLst>
                    <a:ext uri="{FF2B5EF4-FFF2-40B4-BE49-F238E27FC236}">
                      <a16:creationId xmlns:a16="http://schemas.microsoft.com/office/drawing/2014/main" id="{B5A3B556-2B2F-4A93-9E56-BF5563DE37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3028" y="1615795"/>
                  <a:ext cx="149386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58" name="Rectangle 78">
                  <a:extLst>
                    <a:ext uri="{FF2B5EF4-FFF2-40B4-BE49-F238E27FC236}">
                      <a16:creationId xmlns:a16="http://schemas.microsoft.com/office/drawing/2014/main" id="{2519896A-7575-4E1E-9E5E-3E67D1851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64176" y="1652381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59" name="Rectangle 79">
                  <a:extLst>
                    <a:ext uri="{FF2B5EF4-FFF2-40B4-BE49-F238E27FC236}">
                      <a16:creationId xmlns:a16="http://schemas.microsoft.com/office/drawing/2014/main" id="{5CE5618B-FF12-4487-AC75-9F75CCADCB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80811" y="1413287"/>
                  <a:ext cx="191637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60" name="Rectangle 80">
                  <a:extLst>
                    <a:ext uri="{FF2B5EF4-FFF2-40B4-BE49-F238E27FC236}">
                      <a16:creationId xmlns:a16="http://schemas.microsoft.com/office/drawing/2014/main" id="{91F85EA8-9277-4E48-B59C-D46F8BCC04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52633" y="1563757"/>
                  <a:ext cx="116189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61" name="Rectangle 81">
                  <a:extLst>
                    <a:ext uri="{FF2B5EF4-FFF2-40B4-BE49-F238E27FC236}">
                      <a16:creationId xmlns:a16="http://schemas.microsoft.com/office/drawing/2014/main" id="{8D9E59CF-3A43-43F2-A23D-26E13472A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20940" y="1548269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62" name="Rectangle 83">
                  <a:extLst>
                    <a:ext uri="{FF2B5EF4-FFF2-40B4-BE49-F238E27FC236}">
                      <a16:creationId xmlns:a16="http://schemas.microsoft.com/office/drawing/2014/main" id="{AF7D5F56-F2CA-4C90-91D8-92384A3E1A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76582" y="1675707"/>
                  <a:ext cx="82992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63" name="Rectangle 84">
                  <a:extLst>
                    <a:ext uri="{FF2B5EF4-FFF2-40B4-BE49-F238E27FC236}">
                      <a16:creationId xmlns:a16="http://schemas.microsoft.com/office/drawing/2014/main" id="{6E5C9AF5-3682-479E-90A7-63BAF0A3D8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64156" y="1632205"/>
                  <a:ext cx="114681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64" name="Rectangle 86">
                  <a:extLst>
                    <a:ext uri="{FF2B5EF4-FFF2-40B4-BE49-F238E27FC236}">
                      <a16:creationId xmlns:a16="http://schemas.microsoft.com/office/drawing/2014/main" id="{13331A47-7403-422E-8E34-5184FE373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2049" y="1783851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65" name="Rectangle 87">
                  <a:extLst>
                    <a:ext uri="{FF2B5EF4-FFF2-40B4-BE49-F238E27FC236}">
                      <a16:creationId xmlns:a16="http://schemas.microsoft.com/office/drawing/2014/main" id="{AAC96B81-FD70-4C8C-922F-7DDAA6407B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12250" y="1618909"/>
                  <a:ext cx="81484" cy="11055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66" name="Rectangle 88">
                  <a:extLst>
                    <a:ext uri="{FF2B5EF4-FFF2-40B4-BE49-F238E27FC236}">
                      <a16:creationId xmlns:a16="http://schemas.microsoft.com/office/drawing/2014/main" id="{BDE0F0D4-1458-4186-9695-9D25FFDD02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6890" y="1722951"/>
                  <a:ext cx="116189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67" name="Rectangle 90">
                  <a:extLst>
                    <a:ext uri="{FF2B5EF4-FFF2-40B4-BE49-F238E27FC236}">
                      <a16:creationId xmlns:a16="http://schemas.microsoft.com/office/drawing/2014/main" id="{66FF731A-E918-41F7-B9FE-0AA4DF663D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86276" y="1714398"/>
                  <a:ext cx="82992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368" name="矩形 367">
                  <a:extLst>
                    <a:ext uri="{FF2B5EF4-FFF2-40B4-BE49-F238E27FC236}">
                      <a16:creationId xmlns:a16="http://schemas.microsoft.com/office/drawing/2014/main" id="{0DFB3669-B114-4698-9D31-3ACDBA6C7E0C}"/>
                    </a:ext>
                  </a:extLst>
                </p:cNvPr>
                <p:cNvSpPr/>
                <p:nvPr/>
              </p:nvSpPr>
              <p:spPr>
                <a:xfrm>
                  <a:off x="6719996" y="1400077"/>
                  <a:ext cx="88758" cy="33839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non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anose="020B0604030504040204" pitchFamily="34" charset="0"/>
                    <a:ea typeface="PMingLiU" panose="02020500000000000000" charset="-120"/>
                  </a:endParaRPr>
                </a:p>
              </p:txBody>
            </p:sp>
            <p:sp>
              <p:nvSpPr>
                <p:cNvPr id="369" name="矩形 368">
                  <a:extLst>
                    <a:ext uri="{FF2B5EF4-FFF2-40B4-BE49-F238E27FC236}">
                      <a16:creationId xmlns:a16="http://schemas.microsoft.com/office/drawing/2014/main" id="{FA86B6C1-731C-4C70-9A3E-DD7F8415862C}"/>
                    </a:ext>
                  </a:extLst>
                </p:cNvPr>
                <p:cNvSpPr/>
                <p:nvPr/>
              </p:nvSpPr>
              <p:spPr>
                <a:xfrm>
                  <a:off x="6756289" y="1365176"/>
                  <a:ext cx="88503" cy="22918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non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anose="020B0604030504040204" pitchFamily="34" charset="0"/>
                    <a:ea typeface="PMingLiU" panose="02020500000000000000" charset="-120"/>
                  </a:endParaRPr>
                </a:p>
              </p:txBody>
            </p:sp>
            <p:sp>
              <p:nvSpPr>
                <p:cNvPr id="370" name="矩形 369">
                  <a:extLst>
                    <a:ext uri="{FF2B5EF4-FFF2-40B4-BE49-F238E27FC236}">
                      <a16:creationId xmlns:a16="http://schemas.microsoft.com/office/drawing/2014/main" id="{6DEDF3B6-5F6B-4BD7-89A6-16293C3108CB}"/>
                    </a:ext>
                  </a:extLst>
                </p:cNvPr>
                <p:cNvSpPr/>
                <p:nvPr/>
              </p:nvSpPr>
              <p:spPr>
                <a:xfrm>
                  <a:off x="6177110" y="1472331"/>
                  <a:ext cx="88503" cy="22918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non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anose="020B0604030504040204" pitchFamily="34" charset="0"/>
                    <a:ea typeface="PMingLiU" panose="02020500000000000000" charset="-120"/>
                  </a:endParaRPr>
                </a:p>
              </p:txBody>
            </p:sp>
            <p:sp>
              <p:nvSpPr>
                <p:cNvPr id="371" name="矩形 370">
                  <a:extLst>
                    <a:ext uri="{FF2B5EF4-FFF2-40B4-BE49-F238E27FC236}">
                      <a16:creationId xmlns:a16="http://schemas.microsoft.com/office/drawing/2014/main" id="{CCC9CC1F-7403-4B07-B859-68D0B376E5C0}"/>
                    </a:ext>
                  </a:extLst>
                </p:cNvPr>
                <p:cNvSpPr/>
                <p:nvPr/>
              </p:nvSpPr>
              <p:spPr>
                <a:xfrm>
                  <a:off x="6255897" y="1494172"/>
                  <a:ext cx="150896" cy="22918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non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anose="020B0604030504040204" pitchFamily="34" charset="0"/>
                    <a:ea typeface="PMingLiU" panose="02020500000000000000" charset="-120"/>
                  </a:endParaRPr>
                </a:p>
              </p:txBody>
            </p:sp>
            <p:sp>
              <p:nvSpPr>
                <p:cNvPr id="372" name="矩形 371">
                  <a:extLst>
                    <a:ext uri="{FF2B5EF4-FFF2-40B4-BE49-F238E27FC236}">
                      <a16:creationId xmlns:a16="http://schemas.microsoft.com/office/drawing/2014/main" id="{08675532-1674-4AA1-8F9F-244492E3D8DD}"/>
                    </a:ext>
                  </a:extLst>
                </p:cNvPr>
                <p:cNvSpPr/>
                <p:nvPr/>
              </p:nvSpPr>
              <p:spPr>
                <a:xfrm>
                  <a:off x="6269263" y="891643"/>
                  <a:ext cx="88758" cy="33839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non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anose="020B0604030504040204" pitchFamily="34" charset="0"/>
                    <a:ea typeface="PMingLiU" panose="02020500000000000000" charset="-120"/>
                  </a:endParaRPr>
                </a:p>
              </p:txBody>
            </p:sp>
            <p:sp>
              <p:nvSpPr>
                <p:cNvPr id="373" name="矩形 372">
                  <a:extLst>
                    <a:ext uri="{FF2B5EF4-FFF2-40B4-BE49-F238E27FC236}">
                      <a16:creationId xmlns:a16="http://schemas.microsoft.com/office/drawing/2014/main" id="{4131030F-A27D-42FE-8911-A4D524D2DF40}"/>
                    </a:ext>
                  </a:extLst>
                </p:cNvPr>
                <p:cNvSpPr/>
                <p:nvPr/>
              </p:nvSpPr>
              <p:spPr>
                <a:xfrm>
                  <a:off x="6335894" y="1174293"/>
                  <a:ext cx="146337" cy="33434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non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anose="020B0604030504040204" pitchFamily="34" charset="0"/>
                    <a:ea typeface="PMingLiU" panose="02020500000000000000" charset="-120"/>
                  </a:endParaRPr>
                </a:p>
              </p:txBody>
            </p:sp>
            <p:sp>
              <p:nvSpPr>
                <p:cNvPr id="374" name="矩形 373">
                  <a:extLst>
                    <a:ext uri="{FF2B5EF4-FFF2-40B4-BE49-F238E27FC236}">
                      <a16:creationId xmlns:a16="http://schemas.microsoft.com/office/drawing/2014/main" id="{5F64CBB7-B267-44BA-8D1B-21E56AE3DA0F}"/>
                    </a:ext>
                  </a:extLst>
                </p:cNvPr>
                <p:cNvSpPr/>
                <p:nvPr/>
              </p:nvSpPr>
              <p:spPr>
                <a:xfrm>
                  <a:off x="6482492" y="1419148"/>
                  <a:ext cx="118914" cy="22542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non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anose="020B0604030504040204" pitchFamily="34" charset="0"/>
                    <a:ea typeface="PMingLiU" panose="02020500000000000000" charset="-120"/>
                  </a:endParaRPr>
                </a:p>
              </p:txBody>
            </p:sp>
          </p:grpSp>
          <p:grpSp>
            <p:nvGrpSpPr>
              <p:cNvPr id="282" name="组合 281">
                <a:extLst>
                  <a:ext uri="{FF2B5EF4-FFF2-40B4-BE49-F238E27FC236}">
                    <a16:creationId xmlns:a16="http://schemas.microsoft.com/office/drawing/2014/main" id="{280209D0-A5B1-419C-AB97-F7052D860EB7}"/>
                  </a:ext>
                </a:extLst>
              </p:cNvPr>
              <p:cNvGrpSpPr/>
              <p:nvPr/>
            </p:nvGrpSpPr>
            <p:grpSpPr>
              <a:xfrm>
                <a:off x="626441" y="2984894"/>
                <a:ext cx="1556699" cy="1390010"/>
                <a:chOff x="4062212" y="3440494"/>
                <a:chExt cx="2031310" cy="1481351"/>
              </a:xfrm>
              <a:solidFill>
                <a:schemeClr val="accent4">
                  <a:lumMod val="40000"/>
                  <a:lumOff val="60000"/>
                  <a:alpha val="70000"/>
                </a:schemeClr>
              </a:solidFill>
              <a:scene3d>
                <a:camera prst="isometricBottomDown"/>
                <a:lightRig rig="threePt" dir="t"/>
              </a:scene3d>
            </p:grpSpPr>
            <p:sp>
              <p:nvSpPr>
                <p:cNvPr id="290" name="矩形 289">
                  <a:extLst>
                    <a:ext uri="{FF2B5EF4-FFF2-40B4-BE49-F238E27FC236}">
                      <a16:creationId xmlns:a16="http://schemas.microsoft.com/office/drawing/2014/main" id="{139E8D4E-5AA5-4C15-B96D-B577E47D435C}"/>
                    </a:ext>
                  </a:extLst>
                </p:cNvPr>
                <p:cNvSpPr/>
                <p:nvPr/>
              </p:nvSpPr>
              <p:spPr>
                <a:xfrm>
                  <a:off x="4074596" y="3440494"/>
                  <a:ext cx="2006870" cy="1481351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91" name="直接连接符 290">
                  <a:extLst>
                    <a:ext uri="{FF2B5EF4-FFF2-40B4-BE49-F238E27FC236}">
                      <a16:creationId xmlns:a16="http://schemas.microsoft.com/office/drawing/2014/main" id="{E90F4792-010A-42F8-B32C-A43F3ED645C7}"/>
                    </a:ext>
                  </a:extLst>
                </p:cNvPr>
                <p:cNvCxnSpPr>
                  <a:cxnSpLocks/>
                  <a:stCxn id="290" idx="3"/>
                  <a:endCxn id="290" idx="1"/>
                </p:cNvCxnSpPr>
                <p:nvPr/>
              </p:nvCxnSpPr>
              <p:spPr>
                <a:xfrm flipH="1">
                  <a:off x="4074596" y="4181170"/>
                  <a:ext cx="2006870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直接连接符 291">
                  <a:extLst>
                    <a:ext uri="{FF2B5EF4-FFF2-40B4-BE49-F238E27FC236}">
                      <a16:creationId xmlns:a16="http://schemas.microsoft.com/office/drawing/2014/main" id="{968747C8-70E0-4D39-89D7-BD1A4F9532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62212" y="4672714"/>
                  <a:ext cx="2006870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直接连接符 292">
                  <a:extLst>
                    <a:ext uri="{FF2B5EF4-FFF2-40B4-BE49-F238E27FC236}">
                      <a16:creationId xmlns:a16="http://schemas.microsoft.com/office/drawing/2014/main" id="{EA5E412B-1028-4AFF-8632-F3848733E8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70303" y="4427859"/>
                  <a:ext cx="2006870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直接连接符 293">
                  <a:extLst>
                    <a:ext uri="{FF2B5EF4-FFF2-40B4-BE49-F238E27FC236}">
                      <a16:creationId xmlns:a16="http://schemas.microsoft.com/office/drawing/2014/main" id="{C35C04F5-AFB0-4FEF-A517-036D07BB69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69975" y="3927886"/>
                  <a:ext cx="2006870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直接连接符 294">
                  <a:extLst>
                    <a:ext uri="{FF2B5EF4-FFF2-40B4-BE49-F238E27FC236}">
                      <a16:creationId xmlns:a16="http://schemas.microsoft.com/office/drawing/2014/main" id="{B18A6A39-4434-45B2-8EC7-9B2B1BDB58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86652" y="3683031"/>
                  <a:ext cx="2006870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3" name="组合 282">
                <a:extLst>
                  <a:ext uri="{FF2B5EF4-FFF2-40B4-BE49-F238E27FC236}">
                    <a16:creationId xmlns:a16="http://schemas.microsoft.com/office/drawing/2014/main" id="{BA5E5BD0-E48E-43BC-851D-122A40418C93}"/>
                  </a:ext>
                </a:extLst>
              </p:cNvPr>
              <p:cNvGrpSpPr/>
              <p:nvPr/>
            </p:nvGrpSpPr>
            <p:grpSpPr>
              <a:xfrm>
                <a:off x="618852" y="2090860"/>
                <a:ext cx="1537970" cy="1413810"/>
                <a:chOff x="7956997" y="3828038"/>
                <a:chExt cx="2006870" cy="1506715"/>
              </a:xfrm>
              <a:solidFill>
                <a:schemeClr val="accent6">
                  <a:lumMod val="40000"/>
                  <a:lumOff val="60000"/>
                  <a:alpha val="70000"/>
                </a:schemeClr>
              </a:solidFill>
              <a:scene3d>
                <a:camera prst="isometricBottomDown"/>
                <a:lightRig rig="threePt" dir="t"/>
              </a:scene3d>
            </p:grpSpPr>
            <p:sp>
              <p:nvSpPr>
                <p:cNvPr id="284" name="矩形 283">
                  <a:extLst>
                    <a:ext uri="{FF2B5EF4-FFF2-40B4-BE49-F238E27FC236}">
                      <a16:creationId xmlns:a16="http://schemas.microsoft.com/office/drawing/2014/main" id="{06AF0672-BA58-4C8F-B30B-D65925836C17}"/>
                    </a:ext>
                  </a:extLst>
                </p:cNvPr>
                <p:cNvSpPr/>
                <p:nvPr/>
              </p:nvSpPr>
              <p:spPr>
                <a:xfrm>
                  <a:off x="7956997" y="3840720"/>
                  <a:ext cx="2006870" cy="1481351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85" name="直接连接符 284">
                  <a:extLst>
                    <a:ext uri="{FF2B5EF4-FFF2-40B4-BE49-F238E27FC236}">
                      <a16:creationId xmlns:a16="http://schemas.microsoft.com/office/drawing/2014/main" id="{3B4E01B7-A4FD-42C3-97B8-E5680ACCF26B}"/>
                    </a:ext>
                  </a:extLst>
                </p:cNvPr>
                <p:cNvCxnSpPr>
                  <a:cxnSpLocks/>
                  <a:stCxn id="284" idx="0"/>
                  <a:endCxn id="284" idx="2"/>
                </p:cNvCxnSpPr>
                <p:nvPr/>
              </p:nvCxnSpPr>
              <p:spPr>
                <a:xfrm>
                  <a:off x="8960432" y="3840720"/>
                  <a:ext cx="0" cy="1481351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直接连接符 285">
                  <a:extLst>
                    <a:ext uri="{FF2B5EF4-FFF2-40B4-BE49-F238E27FC236}">
                      <a16:creationId xmlns:a16="http://schemas.microsoft.com/office/drawing/2014/main" id="{DDAA9441-E50C-4492-9717-4AB2396F45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68970" y="3840720"/>
                  <a:ext cx="7852" cy="1487595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直接连接符 286">
                  <a:extLst>
                    <a:ext uri="{FF2B5EF4-FFF2-40B4-BE49-F238E27FC236}">
                      <a16:creationId xmlns:a16="http://schemas.microsoft.com/office/drawing/2014/main" id="{91716192-ECC3-425B-A16A-9E1A8F75F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10262" y="3847158"/>
                  <a:ext cx="7852" cy="1487595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直接连接符 287">
                  <a:extLst>
                    <a:ext uri="{FF2B5EF4-FFF2-40B4-BE49-F238E27FC236}">
                      <a16:creationId xmlns:a16="http://schemas.microsoft.com/office/drawing/2014/main" id="{3ACCF61C-BCB8-466E-B847-B0C422773E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71686" y="3828038"/>
                  <a:ext cx="7852" cy="1487595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直接连接符 288">
                  <a:extLst>
                    <a:ext uri="{FF2B5EF4-FFF2-40B4-BE49-F238E27FC236}">
                      <a16:creationId xmlns:a16="http://schemas.microsoft.com/office/drawing/2014/main" id="{5C959D97-FE64-4703-ACB7-2C86438CEC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12978" y="3834476"/>
                  <a:ext cx="7852" cy="1487595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0" name="矩形 279">
              <a:extLst>
                <a:ext uri="{FF2B5EF4-FFF2-40B4-BE49-F238E27FC236}">
                  <a16:creationId xmlns:a16="http://schemas.microsoft.com/office/drawing/2014/main" id="{6BD95B58-948D-4A78-87A4-C274EA2DA115}"/>
                </a:ext>
              </a:extLst>
            </p:cNvPr>
            <p:cNvSpPr/>
            <p:nvPr/>
          </p:nvSpPr>
          <p:spPr>
            <a:xfrm>
              <a:off x="3351971" y="1433376"/>
              <a:ext cx="61298" cy="1374958"/>
            </a:xfrm>
            <a:prstGeom prst="rect">
              <a:avLst/>
            </a:prstGeom>
            <a:solidFill>
              <a:srgbClr val="002060">
                <a:alpha val="38000"/>
              </a:srgbClr>
            </a:solidFill>
            <a:ln>
              <a:noFill/>
            </a:ln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5" name="组合 374">
            <a:extLst>
              <a:ext uri="{FF2B5EF4-FFF2-40B4-BE49-F238E27FC236}">
                <a16:creationId xmlns:a16="http://schemas.microsoft.com/office/drawing/2014/main" id="{22F9B683-54E9-4CC2-972E-3A59C42B49DB}"/>
              </a:ext>
            </a:extLst>
          </p:cNvPr>
          <p:cNvGrpSpPr/>
          <p:nvPr/>
        </p:nvGrpSpPr>
        <p:grpSpPr>
          <a:xfrm>
            <a:off x="7744808" y="2757978"/>
            <a:ext cx="1548055" cy="1386737"/>
            <a:chOff x="7686331" y="2816455"/>
            <a:chExt cx="1548055" cy="1386737"/>
          </a:xfrm>
        </p:grpSpPr>
        <p:grpSp>
          <p:nvGrpSpPr>
            <p:cNvPr id="376" name="组合 375">
              <a:extLst>
                <a:ext uri="{FF2B5EF4-FFF2-40B4-BE49-F238E27FC236}">
                  <a16:creationId xmlns:a16="http://schemas.microsoft.com/office/drawing/2014/main" id="{16E39FB4-5312-4CA3-AD70-9B051DA17993}"/>
                </a:ext>
              </a:extLst>
            </p:cNvPr>
            <p:cNvGrpSpPr/>
            <p:nvPr/>
          </p:nvGrpSpPr>
          <p:grpSpPr>
            <a:xfrm>
              <a:off x="7686331" y="2816455"/>
              <a:ext cx="1548055" cy="1386737"/>
              <a:chOff x="5957125" y="5293750"/>
              <a:chExt cx="1386732" cy="1243010"/>
            </a:xfrm>
          </p:grpSpPr>
          <p:sp>
            <p:nvSpPr>
              <p:cNvPr id="382" name="Rectangle 4">
                <a:extLst>
                  <a:ext uri="{FF2B5EF4-FFF2-40B4-BE49-F238E27FC236}">
                    <a16:creationId xmlns:a16="http://schemas.microsoft.com/office/drawing/2014/main" id="{AA8D85DC-6139-4F0C-ABDD-C22F73C2C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6538" y="5361158"/>
                <a:ext cx="1243382" cy="110954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</a:ln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383" name="Rectangle 5">
                <a:extLst>
                  <a:ext uri="{FF2B5EF4-FFF2-40B4-BE49-F238E27FC236}">
                    <a16:creationId xmlns:a16="http://schemas.microsoft.com/office/drawing/2014/main" id="{2F3161A6-A608-42BD-9D52-F1000AAAD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1986" y="6470700"/>
                <a:ext cx="49795" cy="6606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384" name="Rectangle 6">
                <a:extLst>
                  <a:ext uri="{FF2B5EF4-FFF2-40B4-BE49-F238E27FC236}">
                    <a16:creationId xmlns:a16="http://schemas.microsoft.com/office/drawing/2014/main" id="{621EB441-ED23-412B-B56F-BD3C91D3B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373" y="6470700"/>
                <a:ext cx="51305" cy="6606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385" name="Rectangle 7">
                <a:extLst>
                  <a:ext uri="{FF2B5EF4-FFF2-40B4-BE49-F238E27FC236}">
                    <a16:creationId xmlns:a16="http://schemas.microsoft.com/office/drawing/2014/main" id="{56462573-2555-4F64-8374-22F74B8D4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2269" y="6470700"/>
                <a:ext cx="49795" cy="6606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386" name="Rectangle 8">
                <a:extLst>
                  <a:ext uri="{FF2B5EF4-FFF2-40B4-BE49-F238E27FC236}">
                    <a16:creationId xmlns:a16="http://schemas.microsoft.com/office/drawing/2014/main" id="{58D5B97E-FAD7-4892-9A06-0F09D6C78B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1656" y="6470700"/>
                <a:ext cx="46779" cy="6606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387" name="Rectangle 9">
                <a:extLst>
                  <a:ext uri="{FF2B5EF4-FFF2-40B4-BE49-F238E27FC236}">
                    <a16:creationId xmlns:a16="http://schemas.microsoft.com/office/drawing/2014/main" id="{F5603CBA-B262-45CB-8EA6-571B470D7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025" y="6470700"/>
                <a:ext cx="49795" cy="6606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388" name="Rectangle 10">
                <a:extLst>
                  <a:ext uri="{FF2B5EF4-FFF2-40B4-BE49-F238E27FC236}">
                    <a16:creationId xmlns:a16="http://schemas.microsoft.com/office/drawing/2014/main" id="{46937BC8-3BDD-40E0-8367-04A4217FBB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7411" y="6470700"/>
                <a:ext cx="49795" cy="6606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389" name="Rectangle 11">
                <a:extLst>
                  <a:ext uri="{FF2B5EF4-FFF2-40B4-BE49-F238E27FC236}">
                    <a16:creationId xmlns:a16="http://schemas.microsoft.com/office/drawing/2014/main" id="{19B0BC98-6750-4ADB-BD18-92B3C11B5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8307" y="6470700"/>
                <a:ext cx="49795" cy="6606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390" name="Rectangle 12">
                <a:extLst>
                  <a:ext uri="{FF2B5EF4-FFF2-40B4-BE49-F238E27FC236}">
                    <a16:creationId xmlns:a16="http://schemas.microsoft.com/office/drawing/2014/main" id="{A1888BA1-D6DE-44F4-9A4C-634B4F878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7693" y="6470700"/>
                <a:ext cx="49795" cy="6606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391" name="Rectangle 13">
                <a:extLst>
                  <a:ext uri="{FF2B5EF4-FFF2-40B4-BE49-F238E27FC236}">
                    <a16:creationId xmlns:a16="http://schemas.microsoft.com/office/drawing/2014/main" id="{F231F839-3496-48EF-B584-C77893221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1986" y="5293750"/>
                <a:ext cx="49795" cy="6740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392" name="Rectangle 14">
                <a:extLst>
                  <a:ext uri="{FF2B5EF4-FFF2-40B4-BE49-F238E27FC236}">
                    <a16:creationId xmlns:a16="http://schemas.microsoft.com/office/drawing/2014/main" id="{8791BD9E-A0F0-419F-B166-5746CDC177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373" y="5293750"/>
                <a:ext cx="51305" cy="6740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393" name="Rectangle 15">
                <a:extLst>
                  <a:ext uri="{FF2B5EF4-FFF2-40B4-BE49-F238E27FC236}">
                    <a16:creationId xmlns:a16="http://schemas.microsoft.com/office/drawing/2014/main" id="{FEE7740D-F050-4079-B350-0B134531E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2269" y="5293750"/>
                <a:ext cx="49795" cy="6740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394" name="Rectangle 16">
                <a:extLst>
                  <a:ext uri="{FF2B5EF4-FFF2-40B4-BE49-F238E27FC236}">
                    <a16:creationId xmlns:a16="http://schemas.microsoft.com/office/drawing/2014/main" id="{A471E22D-732B-4868-A590-C067A0BAD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1656" y="5293750"/>
                <a:ext cx="46779" cy="6740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395" name="Rectangle 17">
                <a:extLst>
                  <a:ext uri="{FF2B5EF4-FFF2-40B4-BE49-F238E27FC236}">
                    <a16:creationId xmlns:a16="http://schemas.microsoft.com/office/drawing/2014/main" id="{E472B5ED-13F4-4383-9399-18F81F094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8025" y="5293750"/>
                <a:ext cx="49795" cy="6740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396" name="Rectangle 18">
                <a:extLst>
                  <a:ext uri="{FF2B5EF4-FFF2-40B4-BE49-F238E27FC236}">
                    <a16:creationId xmlns:a16="http://schemas.microsoft.com/office/drawing/2014/main" id="{9D9B418F-7D2C-4182-A504-C7D89DD55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7411" y="5293750"/>
                <a:ext cx="49795" cy="6740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397" name="Rectangle 19">
                <a:extLst>
                  <a:ext uri="{FF2B5EF4-FFF2-40B4-BE49-F238E27FC236}">
                    <a16:creationId xmlns:a16="http://schemas.microsoft.com/office/drawing/2014/main" id="{6C6780F9-8F67-4D8F-81B4-67C1AE08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8307" y="5293750"/>
                <a:ext cx="49795" cy="6740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398" name="Rectangle 20">
                <a:extLst>
                  <a:ext uri="{FF2B5EF4-FFF2-40B4-BE49-F238E27FC236}">
                    <a16:creationId xmlns:a16="http://schemas.microsoft.com/office/drawing/2014/main" id="{C4D8829C-1378-4E45-B58C-C42D1A0A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7693" y="5293750"/>
                <a:ext cx="49795" cy="6740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399" name="Rectangle 22">
                <a:extLst>
                  <a:ext uri="{FF2B5EF4-FFF2-40B4-BE49-F238E27FC236}">
                    <a16:creationId xmlns:a16="http://schemas.microsoft.com/office/drawing/2014/main" id="{AD7B06ED-8F6C-4F2A-BDD5-BAE9A5792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971880" y="6345456"/>
                <a:ext cx="44428" cy="7393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00" name="Rectangle 23">
                <a:extLst>
                  <a:ext uri="{FF2B5EF4-FFF2-40B4-BE49-F238E27FC236}">
                    <a16:creationId xmlns:a16="http://schemas.microsoft.com/office/drawing/2014/main" id="{039860AD-E456-4324-ACC0-8E8E9681C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971880" y="6212171"/>
                <a:ext cx="44428" cy="7393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01" name="Rectangle 24">
                <a:extLst>
                  <a:ext uri="{FF2B5EF4-FFF2-40B4-BE49-F238E27FC236}">
                    <a16:creationId xmlns:a16="http://schemas.microsoft.com/office/drawing/2014/main" id="{0302906A-B455-481C-95FC-CC4A06226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971880" y="6078886"/>
                <a:ext cx="44428" cy="7393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02" name="Rectangle 25">
                <a:extLst>
                  <a:ext uri="{FF2B5EF4-FFF2-40B4-BE49-F238E27FC236}">
                    <a16:creationId xmlns:a16="http://schemas.microsoft.com/office/drawing/2014/main" id="{FB165FC5-6EB9-4481-B584-6B24B4603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971880" y="5945601"/>
                <a:ext cx="44428" cy="7393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03" name="Rectangle 26">
                <a:extLst>
                  <a:ext uri="{FF2B5EF4-FFF2-40B4-BE49-F238E27FC236}">
                    <a16:creationId xmlns:a16="http://schemas.microsoft.com/office/drawing/2014/main" id="{9D6257B3-7A57-4502-A857-BE5AAFCA6B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971880" y="5812317"/>
                <a:ext cx="44428" cy="7393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04" name="Rectangle 27">
                <a:extLst>
                  <a:ext uri="{FF2B5EF4-FFF2-40B4-BE49-F238E27FC236}">
                    <a16:creationId xmlns:a16="http://schemas.microsoft.com/office/drawing/2014/main" id="{636D30C3-8E26-4F06-A6C5-EEA2E41C8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971880" y="5679032"/>
                <a:ext cx="44428" cy="7393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05" name="Rectangle 28">
                <a:extLst>
                  <a:ext uri="{FF2B5EF4-FFF2-40B4-BE49-F238E27FC236}">
                    <a16:creationId xmlns:a16="http://schemas.microsoft.com/office/drawing/2014/main" id="{0BE14F87-47FE-46E4-A4C6-D09A7AF21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971880" y="5545747"/>
                <a:ext cx="44428" cy="7393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06" name="Rectangle 29">
                <a:extLst>
                  <a:ext uri="{FF2B5EF4-FFF2-40B4-BE49-F238E27FC236}">
                    <a16:creationId xmlns:a16="http://schemas.microsoft.com/office/drawing/2014/main" id="{12428D03-B5AE-4C20-8A45-0CDE3C312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971880" y="5412463"/>
                <a:ext cx="44428" cy="7393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07" name="Rectangle 31">
                <a:extLst>
                  <a:ext uri="{FF2B5EF4-FFF2-40B4-BE49-F238E27FC236}">
                    <a16:creationId xmlns:a16="http://schemas.microsoft.com/office/drawing/2014/main" id="{0217A6CF-C047-4E2A-BFBC-985D80B77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283679" y="6344982"/>
                <a:ext cx="44388" cy="7492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08" name="Rectangle 32">
                <a:extLst>
                  <a:ext uri="{FF2B5EF4-FFF2-40B4-BE49-F238E27FC236}">
                    <a16:creationId xmlns:a16="http://schemas.microsoft.com/office/drawing/2014/main" id="{A6D811C8-C8C4-4148-AC67-A372B15BB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283679" y="6211818"/>
                <a:ext cx="44388" cy="7492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09" name="Rectangle 33">
                <a:extLst>
                  <a:ext uri="{FF2B5EF4-FFF2-40B4-BE49-F238E27FC236}">
                    <a16:creationId xmlns:a16="http://schemas.microsoft.com/office/drawing/2014/main" id="{6C653D70-5EED-4F35-83D0-B9D67458F4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283679" y="6078654"/>
                <a:ext cx="44388" cy="7492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10" name="Rectangle 34">
                <a:extLst>
                  <a:ext uri="{FF2B5EF4-FFF2-40B4-BE49-F238E27FC236}">
                    <a16:creationId xmlns:a16="http://schemas.microsoft.com/office/drawing/2014/main" id="{B8212B24-5E16-4086-9BB7-07B20D23E7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283679" y="5945028"/>
                <a:ext cx="44388" cy="7492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11" name="Rectangle 35">
                <a:extLst>
                  <a:ext uri="{FF2B5EF4-FFF2-40B4-BE49-F238E27FC236}">
                    <a16:creationId xmlns:a16="http://schemas.microsoft.com/office/drawing/2014/main" id="{48B11E49-AAD1-432C-8087-D5CCDD1B2F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283679" y="5811864"/>
                <a:ext cx="44388" cy="7492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12" name="Rectangle 36">
                <a:extLst>
                  <a:ext uri="{FF2B5EF4-FFF2-40B4-BE49-F238E27FC236}">
                    <a16:creationId xmlns:a16="http://schemas.microsoft.com/office/drawing/2014/main" id="{22D14B56-F270-4DF0-B96C-198D49020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283679" y="5678701"/>
                <a:ext cx="44388" cy="7492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13" name="Rectangle 37">
                <a:extLst>
                  <a:ext uri="{FF2B5EF4-FFF2-40B4-BE49-F238E27FC236}">
                    <a16:creationId xmlns:a16="http://schemas.microsoft.com/office/drawing/2014/main" id="{FBB5D35C-07D4-4E5E-A8A3-28110A9C99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283679" y="5545075"/>
                <a:ext cx="44388" cy="7492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14" name="Rectangle 38">
                <a:extLst>
                  <a:ext uri="{FF2B5EF4-FFF2-40B4-BE49-F238E27FC236}">
                    <a16:creationId xmlns:a16="http://schemas.microsoft.com/office/drawing/2014/main" id="{0F47B506-5B85-4766-9C3B-1722D5091A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284199" y="5413297"/>
                <a:ext cx="44388" cy="7492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15" name="Rectangle 40">
                <a:extLst>
                  <a:ext uri="{FF2B5EF4-FFF2-40B4-BE49-F238E27FC236}">
                    <a16:creationId xmlns:a16="http://schemas.microsoft.com/office/drawing/2014/main" id="{0900F2B1-5F88-4399-BDC5-24BE0F0C1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4335" y="5397559"/>
                <a:ext cx="114681" cy="1105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16" name="Rectangle 41">
                <a:extLst>
                  <a:ext uri="{FF2B5EF4-FFF2-40B4-BE49-F238E27FC236}">
                    <a16:creationId xmlns:a16="http://schemas.microsoft.com/office/drawing/2014/main" id="{37CC945F-CC7D-4840-B4D3-16900E2D4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1847" y="5394863"/>
                <a:ext cx="149386" cy="1105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17" name="Rectangle 42">
                <a:extLst>
                  <a:ext uri="{FF2B5EF4-FFF2-40B4-BE49-F238E27FC236}">
                    <a16:creationId xmlns:a16="http://schemas.microsoft.com/office/drawing/2014/main" id="{6BA1B2CC-E6F3-4B4A-A2A6-5F9D71B1B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4569" y="5397559"/>
                <a:ext cx="81484" cy="1105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18" name="Rectangle 43">
                <a:extLst>
                  <a:ext uri="{FF2B5EF4-FFF2-40B4-BE49-F238E27FC236}">
                    <a16:creationId xmlns:a16="http://schemas.microsoft.com/office/drawing/2014/main" id="{89468D1F-9F40-425E-9DD7-EE1E11AA9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5911" y="5397559"/>
                <a:ext cx="590003" cy="451636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19" name="Rectangle 45">
                <a:extLst>
                  <a:ext uri="{FF2B5EF4-FFF2-40B4-BE49-F238E27FC236}">
                    <a16:creationId xmlns:a16="http://schemas.microsoft.com/office/drawing/2014/main" id="{E2EC6501-788A-4712-89F7-3AE29B871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8712" y="5508108"/>
                <a:ext cx="116189" cy="11189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20" name="Rectangle 46">
                <a:extLst>
                  <a:ext uri="{FF2B5EF4-FFF2-40B4-BE49-F238E27FC236}">
                    <a16:creationId xmlns:a16="http://schemas.microsoft.com/office/drawing/2014/main" id="{FCACF3F4-30D2-4865-B26D-E4564C835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3851" y="5508108"/>
                <a:ext cx="149386" cy="11189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21" name="Rectangle 47">
                <a:extLst>
                  <a:ext uri="{FF2B5EF4-FFF2-40B4-BE49-F238E27FC236}">
                    <a16:creationId xmlns:a16="http://schemas.microsoft.com/office/drawing/2014/main" id="{437DAFE0-FEB0-460B-9A88-11E4A2DDE9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8624" y="5508108"/>
                <a:ext cx="81484" cy="11189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22" name="Rectangle 50">
                <a:extLst>
                  <a:ext uri="{FF2B5EF4-FFF2-40B4-BE49-F238E27FC236}">
                    <a16:creationId xmlns:a16="http://schemas.microsoft.com/office/drawing/2014/main" id="{5901B45D-C126-4F34-B2A2-28594400D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7894" y="5622703"/>
                <a:ext cx="81484" cy="1105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23" name="Rectangle 51">
                <a:extLst>
                  <a:ext uri="{FF2B5EF4-FFF2-40B4-BE49-F238E27FC236}">
                    <a16:creationId xmlns:a16="http://schemas.microsoft.com/office/drawing/2014/main" id="{2314454A-7751-4F48-96BE-04C907FDD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1325" y="5622703"/>
                <a:ext cx="81484" cy="11055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24" name="Rectangle 52">
                <a:extLst>
                  <a:ext uri="{FF2B5EF4-FFF2-40B4-BE49-F238E27FC236}">
                    <a16:creationId xmlns:a16="http://schemas.microsoft.com/office/drawing/2014/main" id="{B05D6B6E-511E-4D06-AEFC-AC57FAFA3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2367" y="5730556"/>
                <a:ext cx="81484" cy="1105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25" name="Rectangle 53">
                <a:extLst>
                  <a:ext uri="{FF2B5EF4-FFF2-40B4-BE49-F238E27FC236}">
                    <a16:creationId xmlns:a16="http://schemas.microsoft.com/office/drawing/2014/main" id="{FD431B61-0A42-43B6-AD93-492489809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2121" y="5730556"/>
                <a:ext cx="81484" cy="1105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26" name="Rectangle 55">
                <a:extLst>
                  <a:ext uri="{FF2B5EF4-FFF2-40B4-BE49-F238E27FC236}">
                    <a16:creationId xmlns:a16="http://schemas.microsoft.com/office/drawing/2014/main" id="{CFCAB6AF-98DC-463C-BCF0-FE7E0DEE4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0832" y="5730556"/>
                <a:ext cx="147878" cy="1105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27" name="Rectangle 56">
                <a:extLst>
                  <a:ext uri="{FF2B5EF4-FFF2-40B4-BE49-F238E27FC236}">
                    <a16:creationId xmlns:a16="http://schemas.microsoft.com/office/drawing/2014/main" id="{DEE7EB33-64AC-4F18-A4B2-D588E81DF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4263" y="5843802"/>
                <a:ext cx="81484" cy="1105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28" name="Rectangle 58">
                <a:extLst>
                  <a:ext uri="{FF2B5EF4-FFF2-40B4-BE49-F238E27FC236}">
                    <a16:creationId xmlns:a16="http://schemas.microsoft.com/office/drawing/2014/main" id="{630C5E76-8CA3-4DE0-BFD5-EED064974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1959" y="5843802"/>
                <a:ext cx="149386" cy="11055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29" name="Rectangle 59">
                <a:extLst>
                  <a:ext uri="{FF2B5EF4-FFF2-40B4-BE49-F238E27FC236}">
                    <a16:creationId xmlns:a16="http://schemas.microsoft.com/office/drawing/2014/main" id="{88C159D5-F16C-4DB0-8B42-6A4E1D5B03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1917" y="5843802"/>
                <a:ext cx="81484" cy="1105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30" name="Rectangle 60">
                <a:extLst>
                  <a:ext uri="{FF2B5EF4-FFF2-40B4-BE49-F238E27FC236}">
                    <a16:creationId xmlns:a16="http://schemas.microsoft.com/office/drawing/2014/main" id="{F79564B8-C596-488E-BF85-9C130625B3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0058" y="5850961"/>
                <a:ext cx="81484" cy="11055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31" name="Rectangle 61">
                <a:extLst>
                  <a:ext uri="{FF2B5EF4-FFF2-40B4-BE49-F238E27FC236}">
                    <a16:creationId xmlns:a16="http://schemas.microsoft.com/office/drawing/2014/main" id="{7F380A43-4923-4707-B629-4798D03CA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4488" y="5958396"/>
                <a:ext cx="116189" cy="11189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32" name="Rectangle 63">
                <a:extLst>
                  <a:ext uri="{FF2B5EF4-FFF2-40B4-BE49-F238E27FC236}">
                    <a16:creationId xmlns:a16="http://schemas.microsoft.com/office/drawing/2014/main" id="{A6024E15-1041-4C52-B144-E8719A72B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9805" y="5958396"/>
                <a:ext cx="184093" cy="11189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33" name="Rectangle 64">
                <a:extLst>
                  <a:ext uri="{FF2B5EF4-FFF2-40B4-BE49-F238E27FC236}">
                    <a16:creationId xmlns:a16="http://schemas.microsoft.com/office/drawing/2014/main" id="{987741CD-B719-40B4-B5E3-B12627A647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1549" y="5958396"/>
                <a:ext cx="81484" cy="11189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34" name="Rectangle 65">
                <a:extLst>
                  <a:ext uri="{FF2B5EF4-FFF2-40B4-BE49-F238E27FC236}">
                    <a16:creationId xmlns:a16="http://schemas.microsoft.com/office/drawing/2014/main" id="{CCF6F053-1D79-4A6A-A374-89D42088A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0052" y="5958396"/>
                <a:ext cx="81484" cy="11189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35" name="Rectangle 66">
                <a:extLst>
                  <a:ext uri="{FF2B5EF4-FFF2-40B4-BE49-F238E27FC236}">
                    <a16:creationId xmlns:a16="http://schemas.microsoft.com/office/drawing/2014/main" id="{898600C0-E054-45C4-BA8C-F1795950D6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0004" y="5849195"/>
                <a:ext cx="404401" cy="221099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36" name="Rectangle 67">
                <a:extLst>
                  <a:ext uri="{FF2B5EF4-FFF2-40B4-BE49-F238E27FC236}">
                    <a16:creationId xmlns:a16="http://schemas.microsoft.com/office/drawing/2014/main" id="{E189A3B6-D2BA-4119-AA44-FA1BDF200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9029" y="6074339"/>
                <a:ext cx="81484" cy="10920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37" name="Rectangle 69">
                <a:extLst>
                  <a:ext uri="{FF2B5EF4-FFF2-40B4-BE49-F238E27FC236}">
                    <a16:creationId xmlns:a16="http://schemas.microsoft.com/office/drawing/2014/main" id="{73F4EA3D-5EA5-425C-A947-50B0FE429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2496" y="6074339"/>
                <a:ext cx="149386" cy="10920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38" name="Rectangle 70">
                <a:extLst>
                  <a:ext uri="{FF2B5EF4-FFF2-40B4-BE49-F238E27FC236}">
                    <a16:creationId xmlns:a16="http://schemas.microsoft.com/office/drawing/2014/main" id="{AF6BC7C2-2733-4BBD-B1D8-928BC56EB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7619" y="6074339"/>
                <a:ext cx="81484" cy="10920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39" name="Rectangle 71">
                <a:extLst>
                  <a:ext uri="{FF2B5EF4-FFF2-40B4-BE49-F238E27FC236}">
                    <a16:creationId xmlns:a16="http://schemas.microsoft.com/office/drawing/2014/main" id="{A8BDCDAD-A6BB-4619-9C13-C6BEFA1340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3480" y="6074339"/>
                <a:ext cx="81484" cy="10920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40" name="Rectangle 72">
                <a:extLst>
                  <a:ext uri="{FF2B5EF4-FFF2-40B4-BE49-F238E27FC236}">
                    <a16:creationId xmlns:a16="http://schemas.microsoft.com/office/drawing/2014/main" id="{D579D4E1-65AE-46BD-BAE9-29332EC90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7410" y="6074339"/>
                <a:ext cx="116189" cy="10920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41" name="Rectangle 74">
                <a:extLst>
                  <a:ext uri="{FF2B5EF4-FFF2-40B4-BE49-F238E27FC236}">
                    <a16:creationId xmlns:a16="http://schemas.microsoft.com/office/drawing/2014/main" id="{3EAD4042-3815-4164-859F-A7515835F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3935" y="6074339"/>
                <a:ext cx="84502" cy="10920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42" name="Rectangle 75">
                <a:extLst>
                  <a:ext uri="{FF2B5EF4-FFF2-40B4-BE49-F238E27FC236}">
                    <a16:creationId xmlns:a16="http://schemas.microsoft.com/office/drawing/2014/main" id="{A9D23165-5530-4A3F-8347-AE51A12625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2769" y="6187584"/>
                <a:ext cx="81484" cy="1105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43" name="Rectangle 77">
                <a:extLst>
                  <a:ext uri="{FF2B5EF4-FFF2-40B4-BE49-F238E27FC236}">
                    <a16:creationId xmlns:a16="http://schemas.microsoft.com/office/drawing/2014/main" id="{32A49B6E-FDB3-4670-ABE7-2E04CE147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0400" y="6187584"/>
                <a:ext cx="149386" cy="1105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44" name="Rectangle 78">
                <a:extLst>
                  <a:ext uri="{FF2B5EF4-FFF2-40B4-BE49-F238E27FC236}">
                    <a16:creationId xmlns:a16="http://schemas.microsoft.com/office/drawing/2014/main" id="{BFDE2F34-13BD-497C-95B5-1E96C0207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47127" y="6187584"/>
                <a:ext cx="81484" cy="11055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45" name="Rectangle 79">
                <a:extLst>
                  <a:ext uri="{FF2B5EF4-FFF2-40B4-BE49-F238E27FC236}">
                    <a16:creationId xmlns:a16="http://schemas.microsoft.com/office/drawing/2014/main" id="{0F51A9C3-99BB-41F9-8FB2-39F4E86C8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7279" y="6187584"/>
                <a:ext cx="191637" cy="1105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46" name="Rectangle 80">
                <a:extLst>
                  <a:ext uri="{FF2B5EF4-FFF2-40B4-BE49-F238E27FC236}">
                    <a16:creationId xmlns:a16="http://schemas.microsoft.com/office/drawing/2014/main" id="{5C6D1617-3415-4E50-85E8-D28D135AA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5696" y="6187584"/>
                <a:ext cx="116189" cy="1105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47" name="Rectangle 81">
                <a:extLst>
                  <a:ext uri="{FF2B5EF4-FFF2-40B4-BE49-F238E27FC236}">
                    <a16:creationId xmlns:a16="http://schemas.microsoft.com/office/drawing/2014/main" id="{F4B08636-802A-4265-B159-001B36B2C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682" y="6187584"/>
                <a:ext cx="81484" cy="11055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48" name="Rectangle 83">
                <a:extLst>
                  <a:ext uri="{FF2B5EF4-FFF2-40B4-BE49-F238E27FC236}">
                    <a16:creationId xmlns:a16="http://schemas.microsoft.com/office/drawing/2014/main" id="{46937DB1-76CF-4198-A002-00AC2DC0A0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7281" y="6302179"/>
                <a:ext cx="82992" cy="1105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49" name="Rectangle 84">
                <a:extLst>
                  <a:ext uri="{FF2B5EF4-FFF2-40B4-BE49-F238E27FC236}">
                    <a16:creationId xmlns:a16="http://schemas.microsoft.com/office/drawing/2014/main" id="{61B85ABB-EB2B-4DFE-83FC-5915DFE1B6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4544" y="6302179"/>
                <a:ext cx="114681" cy="1105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50" name="Rectangle 86">
                <a:extLst>
                  <a:ext uri="{FF2B5EF4-FFF2-40B4-BE49-F238E27FC236}">
                    <a16:creationId xmlns:a16="http://schemas.microsoft.com/office/drawing/2014/main" id="{1D206C85-CBB2-4942-B2C9-92F3A2447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7332" y="6302179"/>
                <a:ext cx="81484" cy="1105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51" name="Rectangle 87">
                <a:extLst>
                  <a:ext uri="{FF2B5EF4-FFF2-40B4-BE49-F238E27FC236}">
                    <a16:creationId xmlns:a16="http://schemas.microsoft.com/office/drawing/2014/main" id="{5B12C984-F14A-4575-99BB-490382C807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0644" y="6302179"/>
                <a:ext cx="81484" cy="1105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52" name="Rectangle 88">
                <a:extLst>
                  <a:ext uri="{FF2B5EF4-FFF2-40B4-BE49-F238E27FC236}">
                    <a16:creationId xmlns:a16="http://schemas.microsoft.com/office/drawing/2014/main" id="{ACEBE227-5162-40B9-91F5-640780DAF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2606" y="6302179"/>
                <a:ext cx="116189" cy="1105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53" name="Rectangle 90">
                <a:extLst>
                  <a:ext uri="{FF2B5EF4-FFF2-40B4-BE49-F238E27FC236}">
                    <a16:creationId xmlns:a16="http://schemas.microsoft.com/office/drawing/2014/main" id="{BF66583D-EF21-48FC-AFAD-F5A29B31F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6446" y="6302179"/>
                <a:ext cx="82992" cy="1105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454" name="矩形 453">
                <a:extLst>
                  <a:ext uri="{FF2B5EF4-FFF2-40B4-BE49-F238E27FC236}">
                    <a16:creationId xmlns:a16="http://schemas.microsoft.com/office/drawing/2014/main" id="{69DD803D-8C1D-494C-B23F-B48AD2C86DDD}"/>
                  </a:ext>
                </a:extLst>
              </p:cNvPr>
              <p:cNvSpPr/>
              <p:nvPr/>
            </p:nvSpPr>
            <p:spPr>
              <a:xfrm>
                <a:off x="7147692" y="6073664"/>
                <a:ext cx="88758" cy="33839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anose="020B0604030504040204" pitchFamily="34" charset="0"/>
                  <a:ea typeface="PMingLiU" panose="02020500000000000000" charset="-120"/>
                </a:endParaRPr>
              </a:p>
            </p:txBody>
          </p:sp>
          <p:sp>
            <p:nvSpPr>
              <p:cNvPr id="455" name="矩形 454">
                <a:extLst>
                  <a:ext uri="{FF2B5EF4-FFF2-40B4-BE49-F238E27FC236}">
                    <a16:creationId xmlns:a16="http://schemas.microsoft.com/office/drawing/2014/main" id="{BBFCDC2F-A528-49F4-A037-C2FAE5CC5728}"/>
                  </a:ext>
                </a:extLst>
              </p:cNvPr>
              <p:cNvSpPr/>
              <p:nvPr/>
            </p:nvSpPr>
            <p:spPr>
              <a:xfrm>
                <a:off x="6735123" y="5848464"/>
                <a:ext cx="88503" cy="22918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anose="020B0604030504040204" pitchFamily="34" charset="0"/>
                  <a:ea typeface="PMingLiU" panose="02020500000000000000" charset="-120"/>
                </a:endParaRPr>
              </a:p>
            </p:txBody>
          </p:sp>
          <p:sp>
            <p:nvSpPr>
              <p:cNvPr id="456" name="矩形 455">
                <a:extLst>
                  <a:ext uri="{FF2B5EF4-FFF2-40B4-BE49-F238E27FC236}">
                    <a16:creationId xmlns:a16="http://schemas.microsoft.com/office/drawing/2014/main" id="{3005A844-32AC-4DC6-A7B6-F16F6EB20273}"/>
                  </a:ext>
                </a:extLst>
              </p:cNvPr>
              <p:cNvSpPr/>
              <p:nvPr/>
            </p:nvSpPr>
            <p:spPr>
              <a:xfrm>
                <a:off x="6174483" y="5958118"/>
                <a:ext cx="88503" cy="22918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anose="020B0604030504040204" pitchFamily="34" charset="0"/>
                  <a:ea typeface="PMingLiU" panose="02020500000000000000" charset="-120"/>
                </a:endParaRPr>
              </a:p>
            </p:txBody>
          </p:sp>
          <p:sp>
            <p:nvSpPr>
              <p:cNvPr id="457" name="矩形 456">
                <a:extLst>
                  <a:ext uri="{FF2B5EF4-FFF2-40B4-BE49-F238E27FC236}">
                    <a16:creationId xmlns:a16="http://schemas.microsoft.com/office/drawing/2014/main" id="{560D09FE-1E83-4F01-8A11-D11AF92E7C83}"/>
                  </a:ext>
                </a:extLst>
              </p:cNvPr>
              <p:cNvSpPr/>
              <p:nvPr/>
            </p:nvSpPr>
            <p:spPr>
              <a:xfrm>
                <a:off x="6186043" y="6185809"/>
                <a:ext cx="150896" cy="22918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anose="020B0604030504040204" pitchFamily="34" charset="0"/>
                  <a:ea typeface="PMingLiU" panose="02020500000000000000" charset="-120"/>
                </a:endParaRPr>
              </a:p>
            </p:txBody>
          </p:sp>
          <p:sp>
            <p:nvSpPr>
              <p:cNvPr id="458" name="矩形 457">
                <a:extLst>
                  <a:ext uri="{FF2B5EF4-FFF2-40B4-BE49-F238E27FC236}">
                    <a16:creationId xmlns:a16="http://schemas.microsoft.com/office/drawing/2014/main" id="{DC5A42EB-1568-47C1-95B7-71D29310103D}"/>
                  </a:ext>
                </a:extLst>
              </p:cNvPr>
              <p:cNvSpPr/>
              <p:nvPr/>
            </p:nvSpPr>
            <p:spPr>
              <a:xfrm>
                <a:off x="6072105" y="5397559"/>
                <a:ext cx="88758" cy="33839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anose="020B0604030504040204" pitchFamily="34" charset="0"/>
                  <a:ea typeface="PMingLiU" panose="02020500000000000000" charset="-120"/>
                </a:endParaRPr>
              </a:p>
            </p:txBody>
          </p:sp>
          <p:sp>
            <p:nvSpPr>
              <p:cNvPr id="459" name="矩形 458">
                <a:extLst>
                  <a:ext uri="{FF2B5EF4-FFF2-40B4-BE49-F238E27FC236}">
                    <a16:creationId xmlns:a16="http://schemas.microsoft.com/office/drawing/2014/main" id="{CF4A5323-8205-4D7D-AB41-50AE9581E688}"/>
                  </a:ext>
                </a:extLst>
              </p:cNvPr>
              <p:cNvSpPr/>
              <p:nvPr/>
            </p:nvSpPr>
            <p:spPr>
              <a:xfrm>
                <a:off x="6333267" y="5620006"/>
                <a:ext cx="146337" cy="3343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anose="020B0604030504040204" pitchFamily="34" charset="0"/>
                  <a:ea typeface="PMingLiU" panose="02020500000000000000" charset="-120"/>
                </a:endParaRPr>
              </a:p>
            </p:txBody>
          </p:sp>
          <p:sp>
            <p:nvSpPr>
              <p:cNvPr id="460" name="矩形 459">
                <a:extLst>
                  <a:ext uri="{FF2B5EF4-FFF2-40B4-BE49-F238E27FC236}">
                    <a16:creationId xmlns:a16="http://schemas.microsoft.com/office/drawing/2014/main" id="{FCDF9901-3D16-4339-88A1-AE0B44ECCB0E}"/>
                  </a:ext>
                </a:extLst>
              </p:cNvPr>
              <p:cNvSpPr/>
              <p:nvPr/>
            </p:nvSpPr>
            <p:spPr>
              <a:xfrm>
                <a:off x="6443896" y="5954351"/>
                <a:ext cx="118914" cy="22542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anose="020B0604030504040204" pitchFamily="34" charset="0"/>
                  <a:ea typeface="PMingLiU" panose="02020500000000000000" charset="-120"/>
                </a:endParaRPr>
              </a:p>
            </p:txBody>
          </p:sp>
        </p:grpSp>
        <p:cxnSp>
          <p:nvCxnSpPr>
            <p:cNvPr id="377" name="直接连接符 376">
              <a:extLst>
                <a:ext uri="{FF2B5EF4-FFF2-40B4-BE49-F238E27FC236}">
                  <a16:creationId xmlns:a16="http://schemas.microsoft.com/office/drawing/2014/main" id="{3D14D098-A5FC-459C-A318-9168FB632A69}"/>
                </a:ext>
              </a:extLst>
            </p:cNvPr>
            <p:cNvCxnSpPr/>
            <p:nvPr/>
          </p:nvCxnSpPr>
          <p:spPr>
            <a:xfrm>
              <a:off x="7887488" y="3539160"/>
              <a:ext cx="522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8" name="直接连接符 377">
              <a:extLst>
                <a:ext uri="{FF2B5EF4-FFF2-40B4-BE49-F238E27FC236}">
                  <a16:creationId xmlns:a16="http://schemas.microsoft.com/office/drawing/2014/main" id="{C98F34CB-F865-4489-8216-7AACD8DCB33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250122" y="3683634"/>
              <a:ext cx="288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9" name="直接连接符 378">
              <a:extLst>
                <a:ext uri="{FF2B5EF4-FFF2-40B4-BE49-F238E27FC236}">
                  <a16:creationId xmlns:a16="http://schemas.microsoft.com/office/drawing/2014/main" id="{78479931-2044-4FE8-8201-86D165D2006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929857" y="3423867"/>
              <a:ext cx="252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0" name="直接连接符 379">
              <a:extLst>
                <a:ext uri="{FF2B5EF4-FFF2-40B4-BE49-F238E27FC236}">
                  <a16:creationId xmlns:a16="http://schemas.microsoft.com/office/drawing/2014/main" id="{D6D8F937-C0FA-4492-97CF-868D876ED43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832823" y="3621813"/>
              <a:ext cx="144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1" name="椭圆 380">
              <a:extLst>
                <a:ext uri="{FF2B5EF4-FFF2-40B4-BE49-F238E27FC236}">
                  <a16:creationId xmlns:a16="http://schemas.microsoft.com/office/drawing/2014/main" id="{DA3622D1-D056-4B1A-81D9-EF41DE08CAC5}"/>
                </a:ext>
              </a:extLst>
            </p:cNvPr>
            <p:cNvSpPr/>
            <p:nvPr/>
          </p:nvSpPr>
          <p:spPr>
            <a:xfrm>
              <a:off x="8193136" y="3511414"/>
              <a:ext cx="61200" cy="61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1" name="矩形​：圆角 34">
            <a:extLst>
              <a:ext uri="{FF2B5EF4-FFF2-40B4-BE49-F238E27FC236}">
                <a16:creationId xmlns:a16="http://schemas.microsoft.com/office/drawing/2014/main" id="{D0B934D7-DF59-4354-989B-8C80CE5F01E8}"/>
              </a:ext>
            </a:extLst>
          </p:cNvPr>
          <p:cNvSpPr/>
          <p:nvPr/>
        </p:nvSpPr>
        <p:spPr>
          <a:xfrm>
            <a:off x="2750377" y="4980030"/>
            <a:ext cx="2196000" cy="1219648"/>
          </a:xfrm>
          <a:prstGeom prst="roundRect">
            <a:avLst>
              <a:gd name="adj" fmla="val 444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600" b="1" dirty="0">
                <a:solidFill>
                  <a:srgbClr val="800000"/>
                </a:solidFill>
              </a:rPr>
              <a:t>Floorplan</a:t>
            </a:r>
            <a:r>
              <a:rPr lang="zh-CN" altLang="en-US" sz="1600" b="1" dirty="0">
                <a:solidFill>
                  <a:srgbClr val="800000"/>
                </a:solidFill>
              </a:rPr>
              <a:t>：</a:t>
            </a:r>
            <a:r>
              <a:rPr lang="zh-CN" altLang="en-US" sz="1400" b="1" dirty="0">
                <a:solidFill>
                  <a:srgbClr val="000099"/>
                </a:solidFill>
              </a:rPr>
              <a:t>确定</a:t>
            </a:r>
            <a:r>
              <a:rPr lang="en-US" altLang="zh-CN" sz="1400" b="1" dirty="0">
                <a:solidFill>
                  <a:srgbClr val="000099"/>
                </a:solidFill>
              </a:rPr>
              <a:t>Die</a:t>
            </a:r>
            <a:r>
              <a:rPr lang="zh-CN" altLang="en-US" sz="1400" b="1" dirty="0">
                <a:solidFill>
                  <a:srgbClr val="000099"/>
                </a:solidFill>
              </a:rPr>
              <a:t>和</a:t>
            </a:r>
            <a:r>
              <a:rPr lang="en-US" altLang="zh-CN" sz="1400" b="1" dirty="0">
                <a:solidFill>
                  <a:srgbClr val="000099"/>
                </a:solidFill>
              </a:rPr>
              <a:t>Core</a:t>
            </a:r>
            <a:r>
              <a:rPr lang="zh-CN" altLang="en-US" sz="1400" b="1" dirty="0">
                <a:solidFill>
                  <a:srgbClr val="000099"/>
                </a:solidFill>
              </a:rPr>
              <a:t>大小，确定</a:t>
            </a:r>
            <a:r>
              <a:rPr lang="en-US" altLang="zh-CN" sz="1400" b="1" dirty="0">
                <a:solidFill>
                  <a:srgbClr val="000099"/>
                </a:solidFill>
              </a:rPr>
              <a:t>IO</a:t>
            </a:r>
            <a:r>
              <a:rPr lang="zh-CN" altLang="en-US" sz="1400" b="1" dirty="0">
                <a:solidFill>
                  <a:srgbClr val="000099"/>
                </a:solidFill>
              </a:rPr>
              <a:t>位置，规划</a:t>
            </a:r>
            <a:r>
              <a:rPr lang="en-US" altLang="zh-CN" sz="1400" b="1" dirty="0">
                <a:solidFill>
                  <a:srgbClr val="000099"/>
                </a:solidFill>
              </a:rPr>
              <a:t>Macro</a:t>
            </a:r>
            <a:r>
              <a:rPr lang="zh-CN" altLang="en-US" sz="1400" b="1" dirty="0">
                <a:solidFill>
                  <a:srgbClr val="000099"/>
                </a:solidFill>
              </a:rPr>
              <a:t>的摆放，设计电源线，放置物理单元。</a:t>
            </a:r>
            <a:endParaRPr lang="en-US" altLang="zh-CN" sz="1600" b="1" dirty="0">
              <a:solidFill>
                <a:srgbClr val="000099"/>
              </a:solidFill>
            </a:endParaRPr>
          </a:p>
        </p:txBody>
      </p:sp>
      <p:sp>
        <p:nvSpPr>
          <p:cNvPr id="462" name="矩形​：圆角 34">
            <a:extLst>
              <a:ext uri="{FF2B5EF4-FFF2-40B4-BE49-F238E27FC236}">
                <a16:creationId xmlns:a16="http://schemas.microsoft.com/office/drawing/2014/main" id="{2B93D8F1-74DB-402A-A0D4-85CA42EDF2FF}"/>
              </a:ext>
            </a:extLst>
          </p:cNvPr>
          <p:cNvSpPr/>
          <p:nvPr/>
        </p:nvSpPr>
        <p:spPr>
          <a:xfrm>
            <a:off x="5078677" y="4980029"/>
            <a:ext cx="2196000" cy="1219649"/>
          </a:xfrm>
          <a:prstGeom prst="roundRect">
            <a:avLst>
              <a:gd name="adj" fmla="val 444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600" b="1" dirty="0">
                <a:solidFill>
                  <a:srgbClr val="800000"/>
                </a:solidFill>
              </a:rPr>
              <a:t>Placement</a:t>
            </a:r>
            <a:r>
              <a:rPr lang="zh-CN" altLang="en-US" sz="1600" b="1" dirty="0">
                <a:solidFill>
                  <a:srgbClr val="800000"/>
                </a:solidFill>
              </a:rPr>
              <a:t>：</a:t>
            </a:r>
            <a:r>
              <a:rPr lang="zh-CN" altLang="en-US" sz="1400" b="1" dirty="0">
                <a:solidFill>
                  <a:srgbClr val="000099"/>
                </a:solidFill>
              </a:rPr>
              <a:t>摆放标准单元至合法的位置，插入填充单元，进行时序优化，使得设计目标最优。</a:t>
            </a:r>
            <a:endParaRPr lang="en-US" altLang="zh-TW" sz="1600" b="1" dirty="0">
              <a:solidFill>
                <a:srgbClr val="000099"/>
              </a:solidFill>
            </a:endParaRPr>
          </a:p>
        </p:txBody>
      </p:sp>
      <p:sp>
        <p:nvSpPr>
          <p:cNvPr id="463" name="矩形​：圆角 34">
            <a:extLst>
              <a:ext uri="{FF2B5EF4-FFF2-40B4-BE49-F238E27FC236}">
                <a16:creationId xmlns:a16="http://schemas.microsoft.com/office/drawing/2014/main" id="{466EB087-8CD8-40A0-9FD5-15A9C0DF7FDD}"/>
              </a:ext>
            </a:extLst>
          </p:cNvPr>
          <p:cNvSpPr/>
          <p:nvPr/>
        </p:nvSpPr>
        <p:spPr>
          <a:xfrm>
            <a:off x="7406977" y="4980030"/>
            <a:ext cx="2196000" cy="1219650"/>
          </a:xfrm>
          <a:prstGeom prst="roundRect">
            <a:avLst>
              <a:gd name="adj" fmla="val 444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600" b="1" dirty="0">
                <a:solidFill>
                  <a:srgbClr val="800000"/>
                </a:solidFill>
              </a:rPr>
              <a:t>CTS</a:t>
            </a:r>
            <a:r>
              <a:rPr lang="zh-CN" altLang="en-US" sz="1600" b="1" dirty="0">
                <a:solidFill>
                  <a:srgbClr val="800000"/>
                </a:solidFill>
              </a:rPr>
              <a:t>：</a:t>
            </a:r>
            <a:r>
              <a:rPr lang="zh-CN" altLang="en-US" sz="1400" b="1" dirty="0">
                <a:solidFill>
                  <a:srgbClr val="000099"/>
                </a:solidFill>
              </a:rPr>
              <a:t>设计时钟网络，连接每个</a:t>
            </a:r>
            <a:r>
              <a:rPr lang="en-US" altLang="zh-CN" sz="1400" b="1" dirty="0">
                <a:solidFill>
                  <a:srgbClr val="000099"/>
                </a:solidFill>
              </a:rPr>
              <a:t>FF</a:t>
            </a:r>
            <a:r>
              <a:rPr lang="zh-CN" altLang="en-US" sz="1400" b="1" dirty="0">
                <a:solidFill>
                  <a:srgbClr val="000099"/>
                </a:solidFill>
              </a:rPr>
              <a:t>的时钟</a:t>
            </a:r>
            <a:r>
              <a:rPr lang="en-US" altLang="zh-CN" sz="1400" b="1" dirty="0">
                <a:solidFill>
                  <a:srgbClr val="000099"/>
                </a:solidFill>
              </a:rPr>
              <a:t>pin</a:t>
            </a:r>
            <a:r>
              <a:rPr lang="zh-CN" altLang="en-US" sz="1400" b="1" dirty="0">
                <a:solidFill>
                  <a:srgbClr val="000099"/>
                </a:solidFill>
              </a:rPr>
              <a:t>。实现时钟同步，功耗低等目标。</a:t>
            </a:r>
            <a:endParaRPr lang="en-US" altLang="zh-TW" sz="1600" b="1" dirty="0">
              <a:solidFill>
                <a:srgbClr val="000099"/>
              </a:solidFill>
            </a:endParaRPr>
          </a:p>
        </p:txBody>
      </p:sp>
      <p:sp>
        <p:nvSpPr>
          <p:cNvPr id="464" name="矩形​：圆角 34">
            <a:extLst>
              <a:ext uri="{FF2B5EF4-FFF2-40B4-BE49-F238E27FC236}">
                <a16:creationId xmlns:a16="http://schemas.microsoft.com/office/drawing/2014/main" id="{3E94014E-167F-40D8-9D27-8709252B5851}"/>
              </a:ext>
            </a:extLst>
          </p:cNvPr>
          <p:cNvSpPr/>
          <p:nvPr/>
        </p:nvSpPr>
        <p:spPr>
          <a:xfrm>
            <a:off x="9735277" y="4980029"/>
            <a:ext cx="2196000" cy="1219651"/>
          </a:xfrm>
          <a:prstGeom prst="roundRect">
            <a:avLst>
              <a:gd name="adj" fmla="val 444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600" b="1" dirty="0">
                <a:solidFill>
                  <a:srgbClr val="800000"/>
                </a:solidFill>
              </a:rPr>
              <a:t>Routing</a:t>
            </a:r>
            <a:r>
              <a:rPr lang="zh-CN" altLang="en-US" sz="1600" b="1" dirty="0">
                <a:solidFill>
                  <a:srgbClr val="800000"/>
                </a:solidFill>
              </a:rPr>
              <a:t>：</a:t>
            </a:r>
            <a:r>
              <a:rPr lang="zh-CN" altLang="en-US" sz="1400" b="1" dirty="0">
                <a:solidFill>
                  <a:srgbClr val="000099"/>
                </a:solidFill>
              </a:rPr>
              <a:t>将连接单元</a:t>
            </a:r>
            <a:r>
              <a:rPr lang="en-US" altLang="zh-CN" sz="1400" b="1" dirty="0">
                <a:solidFill>
                  <a:srgbClr val="000099"/>
                </a:solidFill>
              </a:rPr>
              <a:t>pin</a:t>
            </a:r>
            <a:r>
              <a:rPr lang="zh-CN" altLang="en-US" sz="1400" b="1" dirty="0">
                <a:solidFill>
                  <a:srgbClr val="000099"/>
                </a:solidFill>
              </a:rPr>
              <a:t>的</a:t>
            </a:r>
            <a:r>
              <a:rPr lang="en-US" altLang="zh-CN" sz="1400" b="1" dirty="0">
                <a:solidFill>
                  <a:srgbClr val="000099"/>
                </a:solidFill>
              </a:rPr>
              <a:t>Net</a:t>
            </a:r>
            <a:r>
              <a:rPr lang="zh-CN" altLang="en-US" sz="1400" b="1" dirty="0">
                <a:solidFill>
                  <a:srgbClr val="000099"/>
                </a:solidFill>
              </a:rPr>
              <a:t>在规定的金属层的</a:t>
            </a:r>
            <a:r>
              <a:rPr lang="en-US" altLang="zh-CN" sz="1400" b="1" dirty="0">
                <a:solidFill>
                  <a:srgbClr val="000099"/>
                </a:solidFill>
              </a:rPr>
              <a:t>Track</a:t>
            </a:r>
            <a:r>
              <a:rPr lang="zh-CN" altLang="en-US" sz="1400" b="1" dirty="0">
                <a:solidFill>
                  <a:srgbClr val="000099"/>
                </a:solidFill>
              </a:rPr>
              <a:t>上实体化，使得线长短，时序功耗低，设计规则满足。</a:t>
            </a:r>
            <a:endParaRPr lang="en-US" altLang="zh-TW" sz="16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377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3F5E1-6861-4A4D-BCE8-5B7E9592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设计过程</a:t>
            </a:r>
            <a:r>
              <a:rPr lang="en-US" altLang="zh-CN" dirty="0"/>
              <a:t>——</a:t>
            </a:r>
            <a:r>
              <a:rPr lang="zh-CN" altLang="en-US" dirty="0"/>
              <a:t>物理设计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0FFA82A-E7CC-B743-BC0F-0BCE9386BDC6}"/>
              </a:ext>
            </a:extLst>
          </p:cNvPr>
          <p:cNvGrpSpPr/>
          <p:nvPr/>
        </p:nvGrpSpPr>
        <p:grpSpPr>
          <a:xfrm>
            <a:off x="390747" y="1036171"/>
            <a:ext cx="2160000" cy="5740891"/>
            <a:chOff x="1315477" y="1061654"/>
            <a:chExt cx="2160000" cy="5740891"/>
          </a:xfrm>
        </p:grpSpPr>
        <p:cxnSp>
          <p:nvCxnSpPr>
            <p:cNvPr id="12" name="Straight Arrow Connector 86">
              <a:extLst>
                <a:ext uri="{FF2B5EF4-FFF2-40B4-BE49-F238E27FC236}">
                  <a16:creationId xmlns:a16="http://schemas.microsoft.com/office/drawing/2014/main" id="{8657F8A5-5A7B-3C4A-984C-D27FF76FD123}"/>
                </a:ext>
              </a:extLst>
            </p:cNvPr>
            <p:cNvCxnSpPr>
              <a:cxnSpLocks/>
              <a:stCxn id="48" idx="2"/>
              <a:endCxn id="36" idx="0"/>
            </p:cNvCxnSpPr>
            <p:nvPr/>
          </p:nvCxnSpPr>
          <p:spPr bwMode="auto">
            <a:xfrm>
              <a:off x="2395477" y="3582538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Rectangle 46">
              <a:extLst>
                <a:ext uri="{FF2B5EF4-FFF2-40B4-BE49-F238E27FC236}">
                  <a16:creationId xmlns:a16="http://schemas.microsoft.com/office/drawing/2014/main" id="{A1B05E46-7240-9A4B-9998-7AE5D367D329}"/>
                </a:ext>
              </a:extLst>
            </p:cNvPr>
            <p:cNvSpPr/>
            <p:nvPr/>
          </p:nvSpPr>
          <p:spPr bwMode="auto">
            <a:xfrm>
              <a:off x="1315477" y="1061654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latin typeface="Helvetica Neue" charset="0"/>
                </a:rPr>
                <a:t>System Specifications</a:t>
              </a:r>
            </a:p>
          </p:txBody>
        </p:sp>
        <p:sp>
          <p:nvSpPr>
            <p:cNvPr id="46" name="Rectangle 46">
              <a:extLst>
                <a:ext uri="{FF2B5EF4-FFF2-40B4-BE49-F238E27FC236}">
                  <a16:creationId xmlns:a16="http://schemas.microsoft.com/office/drawing/2014/main" id="{C6F955B7-AE4E-8543-82D3-FFC97559B5F9}"/>
                </a:ext>
              </a:extLst>
            </p:cNvPr>
            <p:cNvSpPr/>
            <p:nvPr/>
          </p:nvSpPr>
          <p:spPr bwMode="auto">
            <a:xfrm>
              <a:off x="1315477" y="2142096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kern="0" dirty="0">
                  <a:latin typeface="Helvetica Neue" charset="0"/>
                </a:rPr>
                <a:t>Functional  Design</a:t>
              </a:r>
              <a:endParaRPr lang="en-US" sz="1400" kern="0" dirty="0">
                <a:latin typeface="Helvetica Neue" charset="0"/>
              </a:endParaRPr>
            </a:p>
          </p:txBody>
        </p:sp>
        <p:sp>
          <p:nvSpPr>
            <p:cNvPr id="47" name="Rectangle 47">
              <a:extLst>
                <a:ext uri="{FF2B5EF4-FFF2-40B4-BE49-F238E27FC236}">
                  <a16:creationId xmlns:a16="http://schemas.microsoft.com/office/drawing/2014/main" id="{E9738C2C-217D-2E4E-B7FB-0794E1912DEA}"/>
                </a:ext>
              </a:extLst>
            </p:cNvPr>
            <p:cNvSpPr/>
            <p:nvPr/>
          </p:nvSpPr>
          <p:spPr bwMode="auto">
            <a:xfrm>
              <a:off x="1315477" y="2682317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latin typeface="Helvetica Neue" charset="0"/>
                </a:rPr>
                <a:t>Logic Synthesis</a:t>
              </a: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333EE369-DE54-7D41-8411-2CD89A932538}"/>
                </a:ext>
              </a:extLst>
            </p:cNvPr>
            <p:cNvSpPr/>
            <p:nvPr/>
          </p:nvSpPr>
          <p:spPr bwMode="auto">
            <a:xfrm>
              <a:off x="1315477" y="3222538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400" kern="0" dirty="0">
                  <a:latin typeface="Helvetica Neue" charset="0"/>
                </a:rPr>
                <a:t>Tech Mapping</a:t>
              </a:r>
            </a:p>
          </p:txBody>
        </p:sp>
        <p:cxnSp>
          <p:nvCxnSpPr>
            <p:cNvPr id="49" name="Straight Arrow Connector 57">
              <a:extLst>
                <a:ext uri="{FF2B5EF4-FFF2-40B4-BE49-F238E27FC236}">
                  <a16:creationId xmlns:a16="http://schemas.microsoft.com/office/drawing/2014/main" id="{4A1A9D42-D918-E04E-8674-175CA82A9C38}"/>
                </a:ext>
              </a:extLst>
            </p:cNvPr>
            <p:cNvCxnSpPr>
              <a:cxnSpLocks noChangeShapeType="1"/>
              <a:stCxn id="46" idx="2"/>
              <a:endCxn id="47" idx="0"/>
            </p:cNvCxnSpPr>
            <p:nvPr/>
          </p:nvCxnSpPr>
          <p:spPr bwMode="auto">
            <a:xfrm>
              <a:off x="2395477" y="2502096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Arrow Connector 62">
              <a:extLst>
                <a:ext uri="{FF2B5EF4-FFF2-40B4-BE49-F238E27FC236}">
                  <a16:creationId xmlns:a16="http://schemas.microsoft.com/office/drawing/2014/main" id="{40CC6565-6A62-2747-B52D-79FEB67A6CE7}"/>
                </a:ext>
              </a:extLst>
            </p:cNvPr>
            <p:cNvCxnSpPr>
              <a:cxnSpLocks noChangeShapeType="1"/>
              <a:stCxn id="47" idx="2"/>
              <a:endCxn id="48" idx="0"/>
            </p:cNvCxnSpPr>
            <p:nvPr/>
          </p:nvCxnSpPr>
          <p:spPr bwMode="auto">
            <a:xfrm>
              <a:off x="2395477" y="3042317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62">
              <a:extLst>
                <a:ext uri="{FF2B5EF4-FFF2-40B4-BE49-F238E27FC236}">
                  <a16:creationId xmlns:a16="http://schemas.microsoft.com/office/drawing/2014/main" id="{D8C4DAE4-651C-5E4C-8946-CF375EA9D9C8}"/>
                </a:ext>
              </a:extLst>
            </p:cNvPr>
            <p:cNvCxnSpPr>
              <a:cxnSpLocks noChangeShapeType="1"/>
              <a:stCxn id="22" idx="2"/>
              <a:endCxn id="46" idx="0"/>
            </p:cNvCxnSpPr>
            <p:nvPr/>
          </p:nvCxnSpPr>
          <p:spPr bwMode="auto">
            <a:xfrm>
              <a:off x="2395477" y="1961875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4B4E426C-AA05-6940-97F7-AA21597FFA83}"/>
                </a:ext>
              </a:extLst>
            </p:cNvPr>
            <p:cNvSpPr/>
            <p:nvPr/>
          </p:nvSpPr>
          <p:spPr bwMode="auto">
            <a:xfrm>
              <a:off x="1315477" y="3762759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b="1" kern="0" dirty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Physical</a:t>
              </a:r>
              <a:r>
                <a:rPr kumimoji="0" lang="zh-CN" altLang="en-US" sz="1400" b="1" kern="0" dirty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400" b="1" kern="0" dirty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Design</a:t>
              </a:r>
              <a:endParaRPr kumimoji="0" lang="en-US" sz="1400" b="1" kern="0" dirty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7" name="Rectangle 67">
              <a:extLst>
                <a:ext uri="{FF2B5EF4-FFF2-40B4-BE49-F238E27FC236}">
                  <a16:creationId xmlns:a16="http://schemas.microsoft.com/office/drawing/2014/main" id="{1184810B-619A-3345-9DE8-5E4AFB1173E0}"/>
                </a:ext>
              </a:extLst>
            </p:cNvPr>
            <p:cNvSpPr/>
            <p:nvPr/>
          </p:nvSpPr>
          <p:spPr bwMode="auto">
            <a:xfrm>
              <a:off x="1315477" y="4302980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Physical Verification</a:t>
              </a:r>
            </a:p>
          </p:txBody>
        </p:sp>
        <p:cxnSp>
          <p:nvCxnSpPr>
            <p:cNvPr id="38" name="Straight Arrow Connector 70">
              <a:extLst>
                <a:ext uri="{FF2B5EF4-FFF2-40B4-BE49-F238E27FC236}">
                  <a16:creationId xmlns:a16="http://schemas.microsoft.com/office/drawing/2014/main" id="{ED70CABB-7E07-3848-A055-55E7C73603DB}"/>
                </a:ext>
              </a:extLst>
            </p:cNvPr>
            <p:cNvCxnSpPr>
              <a:cxnSpLocks noChangeShapeType="1"/>
              <a:stCxn id="36" idx="2"/>
              <a:endCxn id="37" idx="0"/>
            </p:cNvCxnSpPr>
            <p:nvPr/>
          </p:nvCxnSpPr>
          <p:spPr bwMode="auto">
            <a:xfrm>
              <a:off x="2395477" y="4122759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Straight Arrow Connector 192">
              <a:extLst>
                <a:ext uri="{FF2B5EF4-FFF2-40B4-BE49-F238E27FC236}">
                  <a16:creationId xmlns:a16="http://schemas.microsoft.com/office/drawing/2014/main" id="{8469FE79-EEBF-A24B-918A-FAAE076D1A3D}"/>
                </a:ext>
              </a:extLst>
            </p:cNvPr>
            <p:cNvCxnSpPr>
              <a:cxnSpLocks/>
              <a:stCxn id="37" idx="2"/>
              <a:endCxn id="40" idx="0"/>
            </p:cNvCxnSpPr>
            <p:nvPr/>
          </p:nvCxnSpPr>
          <p:spPr bwMode="auto">
            <a:xfrm>
              <a:off x="2395477" y="4662980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Rectangle 84">
              <a:extLst>
                <a:ext uri="{FF2B5EF4-FFF2-40B4-BE49-F238E27FC236}">
                  <a16:creationId xmlns:a16="http://schemas.microsoft.com/office/drawing/2014/main" id="{EE055F24-115D-E24F-AD70-A9ADCE50F1D6}"/>
                </a:ext>
              </a:extLst>
            </p:cNvPr>
            <p:cNvSpPr/>
            <p:nvPr/>
          </p:nvSpPr>
          <p:spPr bwMode="auto">
            <a:xfrm>
              <a:off x="1315477" y="4843201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Sign Off</a:t>
              </a:r>
            </a:p>
          </p:txBody>
        </p:sp>
        <p:sp>
          <p:nvSpPr>
            <p:cNvPr id="41" name="Rectangle 84">
              <a:extLst>
                <a:ext uri="{FF2B5EF4-FFF2-40B4-BE49-F238E27FC236}">
                  <a16:creationId xmlns:a16="http://schemas.microsoft.com/office/drawing/2014/main" id="{21EB6046-AD03-2D42-AD52-C0BE569E2A81}"/>
                </a:ext>
              </a:extLst>
            </p:cNvPr>
            <p:cNvSpPr/>
            <p:nvPr/>
          </p:nvSpPr>
          <p:spPr bwMode="auto">
            <a:xfrm>
              <a:off x="1315477" y="5383422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kern="0" dirty="0">
                  <a:latin typeface="Helvetica Neue" charset="0"/>
                </a:rPr>
                <a:t>Layout Processing</a:t>
              </a:r>
            </a:p>
          </p:txBody>
        </p:sp>
        <p:sp>
          <p:nvSpPr>
            <p:cNvPr id="42" name="Rectangle 76">
              <a:extLst>
                <a:ext uri="{FF2B5EF4-FFF2-40B4-BE49-F238E27FC236}">
                  <a16:creationId xmlns:a16="http://schemas.microsoft.com/office/drawing/2014/main" id="{17A16E1F-7617-3B42-968F-CE037DC767A1}"/>
                </a:ext>
              </a:extLst>
            </p:cNvPr>
            <p:cNvSpPr/>
            <p:nvPr/>
          </p:nvSpPr>
          <p:spPr bwMode="auto">
            <a:xfrm>
              <a:off x="1315477" y="5923641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Fabrication</a:t>
              </a:r>
            </a:p>
          </p:txBody>
        </p:sp>
        <p:cxnSp>
          <p:nvCxnSpPr>
            <p:cNvPr id="43" name="Straight Arrow Connector 192">
              <a:extLst>
                <a:ext uri="{FF2B5EF4-FFF2-40B4-BE49-F238E27FC236}">
                  <a16:creationId xmlns:a16="http://schemas.microsoft.com/office/drawing/2014/main" id="{6EFFCA22-F70C-6A42-98C6-CF3FBA309348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 bwMode="auto">
            <a:xfrm>
              <a:off x="2395477" y="5203201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Arrow Connector 192">
              <a:extLst>
                <a:ext uri="{FF2B5EF4-FFF2-40B4-BE49-F238E27FC236}">
                  <a16:creationId xmlns:a16="http://schemas.microsoft.com/office/drawing/2014/main" id="{9845BF93-8254-DB4A-9309-34786298E0D1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 bwMode="auto">
            <a:xfrm>
              <a:off x="2395477" y="5743422"/>
              <a:ext cx="0" cy="18021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46">
              <a:extLst>
                <a:ext uri="{FF2B5EF4-FFF2-40B4-BE49-F238E27FC236}">
                  <a16:creationId xmlns:a16="http://schemas.microsoft.com/office/drawing/2014/main" id="{00255FA1-9D90-9147-9D81-9CC328E8FD2B}"/>
                </a:ext>
              </a:extLst>
            </p:cNvPr>
            <p:cNvSpPr/>
            <p:nvPr/>
          </p:nvSpPr>
          <p:spPr bwMode="auto">
            <a:xfrm>
              <a:off x="1315477" y="1601875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400" kern="0" dirty="0">
                  <a:latin typeface="Helvetica Neue" charset="0"/>
                </a:rPr>
                <a:t>Architectural Design</a:t>
              </a:r>
            </a:p>
          </p:txBody>
        </p:sp>
        <p:cxnSp>
          <p:nvCxnSpPr>
            <p:cNvPr id="23" name="Straight Arrow Connector 62">
              <a:extLst>
                <a:ext uri="{FF2B5EF4-FFF2-40B4-BE49-F238E27FC236}">
                  <a16:creationId xmlns:a16="http://schemas.microsoft.com/office/drawing/2014/main" id="{C169DDE5-0D5B-3E48-A76E-341F412FA532}"/>
                </a:ext>
              </a:extLst>
            </p:cNvPr>
            <p:cNvCxnSpPr>
              <a:cxnSpLocks noChangeShapeType="1"/>
              <a:stCxn id="16" idx="2"/>
              <a:endCxn id="22" idx="0"/>
            </p:cNvCxnSpPr>
            <p:nvPr/>
          </p:nvCxnSpPr>
          <p:spPr bwMode="auto">
            <a:xfrm>
              <a:off x="2395477" y="1421654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" name="Rectangle 76">
              <a:extLst>
                <a:ext uri="{FF2B5EF4-FFF2-40B4-BE49-F238E27FC236}">
                  <a16:creationId xmlns:a16="http://schemas.microsoft.com/office/drawing/2014/main" id="{9AA7A725-AB8E-4045-AC2F-EA39669A63A2}"/>
                </a:ext>
              </a:extLst>
            </p:cNvPr>
            <p:cNvSpPr/>
            <p:nvPr/>
          </p:nvSpPr>
          <p:spPr bwMode="auto">
            <a:xfrm>
              <a:off x="1315477" y="6442545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Package and Test</a:t>
              </a:r>
            </a:p>
          </p:txBody>
        </p:sp>
        <p:cxnSp>
          <p:nvCxnSpPr>
            <p:cNvPr id="75" name="Straight Arrow Connector 192">
              <a:extLst>
                <a:ext uri="{FF2B5EF4-FFF2-40B4-BE49-F238E27FC236}">
                  <a16:creationId xmlns:a16="http://schemas.microsoft.com/office/drawing/2014/main" id="{2A1F93FD-FB2B-E14D-9778-B24F6A576D3E}"/>
                </a:ext>
              </a:extLst>
            </p:cNvPr>
            <p:cNvCxnSpPr>
              <a:cxnSpLocks/>
              <a:stCxn id="42" idx="2"/>
              <a:endCxn id="74" idx="0"/>
            </p:cNvCxnSpPr>
            <p:nvPr/>
          </p:nvCxnSpPr>
          <p:spPr bwMode="auto">
            <a:xfrm>
              <a:off x="2395477" y="6283641"/>
              <a:ext cx="0" cy="158904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1667D3E-C9EA-4264-90E1-751A56D2C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355" y="1630135"/>
            <a:ext cx="1589726" cy="16929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AA350D9-3845-4D05-997E-67592F2C1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994" y="1075930"/>
            <a:ext cx="1672309" cy="33188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CC0066-54BA-4E04-9234-6768AA961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859" y="1144478"/>
            <a:ext cx="2359394" cy="24125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637757C-7E5F-4683-A2F3-02978ACD9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1859" y="4187386"/>
            <a:ext cx="2496129" cy="25112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0A5D5AD-62BC-4BF2-A9CC-20DE1E3626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1700" y="4517815"/>
            <a:ext cx="2798428" cy="192292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5EC0A7C-0738-4D4A-8113-F0542B830139}"/>
              </a:ext>
            </a:extLst>
          </p:cNvPr>
          <p:cNvSpPr txBox="1"/>
          <p:nvPr/>
        </p:nvSpPr>
        <p:spPr>
          <a:xfrm>
            <a:off x="5101167" y="37372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布图</a:t>
            </a:r>
          </a:p>
        </p:txBody>
      </p:sp>
      <p:sp>
        <p:nvSpPr>
          <p:cNvPr id="465" name="文本框 464">
            <a:extLst>
              <a:ext uri="{FF2B5EF4-FFF2-40B4-BE49-F238E27FC236}">
                <a16:creationId xmlns:a16="http://schemas.microsoft.com/office/drawing/2014/main" id="{829BF58E-83AC-43F2-B8FA-59330C8C2835}"/>
              </a:ext>
            </a:extLst>
          </p:cNvPr>
          <p:cNvSpPr txBox="1"/>
          <p:nvPr/>
        </p:nvSpPr>
        <p:spPr>
          <a:xfrm>
            <a:off x="9120339" y="3547944"/>
            <a:ext cx="84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布局</a:t>
            </a:r>
          </a:p>
        </p:txBody>
      </p:sp>
      <p:sp>
        <p:nvSpPr>
          <p:cNvPr id="466" name="文本框 465">
            <a:extLst>
              <a:ext uri="{FF2B5EF4-FFF2-40B4-BE49-F238E27FC236}">
                <a16:creationId xmlns:a16="http://schemas.microsoft.com/office/drawing/2014/main" id="{04C15C9F-D69C-43D5-AD40-6B990B2811E2}"/>
              </a:ext>
            </a:extLst>
          </p:cNvPr>
          <p:cNvSpPr txBox="1"/>
          <p:nvPr/>
        </p:nvSpPr>
        <p:spPr>
          <a:xfrm>
            <a:off x="7435472" y="6329280"/>
            <a:ext cx="84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布线</a:t>
            </a:r>
          </a:p>
        </p:txBody>
      </p:sp>
    </p:spTree>
    <p:extLst>
      <p:ext uri="{BB962C8B-B14F-4D97-AF65-F5344CB8AC3E}">
        <p14:creationId xmlns:p14="http://schemas.microsoft.com/office/powerpoint/2010/main" val="2713645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3F5E1-6861-4A4D-BCE8-5B7E9592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设计过程</a:t>
            </a:r>
            <a:r>
              <a:rPr lang="en-US" altLang="zh-CN" dirty="0"/>
              <a:t>——</a:t>
            </a:r>
            <a:r>
              <a:rPr lang="zh-CN" altLang="en-US" dirty="0"/>
              <a:t>验证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0FFA82A-E7CC-B743-BC0F-0BCE9386BDC6}"/>
              </a:ext>
            </a:extLst>
          </p:cNvPr>
          <p:cNvGrpSpPr/>
          <p:nvPr/>
        </p:nvGrpSpPr>
        <p:grpSpPr>
          <a:xfrm>
            <a:off x="390747" y="1036171"/>
            <a:ext cx="2160000" cy="5740891"/>
            <a:chOff x="1315477" y="1061654"/>
            <a:chExt cx="2160000" cy="5740891"/>
          </a:xfrm>
        </p:grpSpPr>
        <p:cxnSp>
          <p:nvCxnSpPr>
            <p:cNvPr id="12" name="Straight Arrow Connector 86">
              <a:extLst>
                <a:ext uri="{FF2B5EF4-FFF2-40B4-BE49-F238E27FC236}">
                  <a16:creationId xmlns:a16="http://schemas.microsoft.com/office/drawing/2014/main" id="{8657F8A5-5A7B-3C4A-984C-D27FF76FD123}"/>
                </a:ext>
              </a:extLst>
            </p:cNvPr>
            <p:cNvCxnSpPr>
              <a:cxnSpLocks/>
              <a:stCxn id="48" idx="2"/>
              <a:endCxn id="36" idx="0"/>
            </p:cNvCxnSpPr>
            <p:nvPr/>
          </p:nvCxnSpPr>
          <p:spPr bwMode="auto">
            <a:xfrm>
              <a:off x="2395477" y="3582538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Rectangle 46">
              <a:extLst>
                <a:ext uri="{FF2B5EF4-FFF2-40B4-BE49-F238E27FC236}">
                  <a16:creationId xmlns:a16="http://schemas.microsoft.com/office/drawing/2014/main" id="{A1B05E46-7240-9A4B-9998-7AE5D367D329}"/>
                </a:ext>
              </a:extLst>
            </p:cNvPr>
            <p:cNvSpPr/>
            <p:nvPr/>
          </p:nvSpPr>
          <p:spPr bwMode="auto">
            <a:xfrm>
              <a:off x="1315477" y="1061654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latin typeface="Helvetica Neue" charset="0"/>
                </a:rPr>
                <a:t>System Specifications</a:t>
              </a:r>
            </a:p>
          </p:txBody>
        </p:sp>
        <p:sp>
          <p:nvSpPr>
            <p:cNvPr id="46" name="Rectangle 46">
              <a:extLst>
                <a:ext uri="{FF2B5EF4-FFF2-40B4-BE49-F238E27FC236}">
                  <a16:creationId xmlns:a16="http://schemas.microsoft.com/office/drawing/2014/main" id="{C6F955B7-AE4E-8543-82D3-FFC97559B5F9}"/>
                </a:ext>
              </a:extLst>
            </p:cNvPr>
            <p:cNvSpPr/>
            <p:nvPr/>
          </p:nvSpPr>
          <p:spPr bwMode="auto">
            <a:xfrm>
              <a:off x="1315477" y="2142096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kern="0" dirty="0">
                  <a:latin typeface="Helvetica Neue" charset="0"/>
                </a:rPr>
                <a:t>Functional  Design</a:t>
              </a:r>
              <a:endParaRPr lang="en-US" sz="1400" kern="0" dirty="0">
                <a:latin typeface="Helvetica Neue" charset="0"/>
              </a:endParaRPr>
            </a:p>
          </p:txBody>
        </p:sp>
        <p:sp>
          <p:nvSpPr>
            <p:cNvPr id="47" name="Rectangle 47">
              <a:extLst>
                <a:ext uri="{FF2B5EF4-FFF2-40B4-BE49-F238E27FC236}">
                  <a16:creationId xmlns:a16="http://schemas.microsoft.com/office/drawing/2014/main" id="{E9738C2C-217D-2E4E-B7FB-0794E1912DEA}"/>
                </a:ext>
              </a:extLst>
            </p:cNvPr>
            <p:cNvSpPr/>
            <p:nvPr/>
          </p:nvSpPr>
          <p:spPr bwMode="auto">
            <a:xfrm>
              <a:off x="1315477" y="2682317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latin typeface="Helvetica Neue" charset="0"/>
                </a:rPr>
                <a:t>Logic Synthesis</a:t>
              </a: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333EE369-DE54-7D41-8411-2CD89A932538}"/>
                </a:ext>
              </a:extLst>
            </p:cNvPr>
            <p:cNvSpPr/>
            <p:nvPr/>
          </p:nvSpPr>
          <p:spPr bwMode="auto">
            <a:xfrm>
              <a:off x="1315477" y="3222538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400" kern="0" dirty="0">
                  <a:latin typeface="Helvetica Neue" charset="0"/>
                </a:rPr>
                <a:t>Tech Mapping</a:t>
              </a:r>
            </a:p>
          </p:txBody>
        </p:sp>
        <p:cxnSp>
          <p:nvCxnSpPr>
            <p:cNvPr id="49" name="Straight Arrow Connector 57">
              <a:extLst>
                <a:ext uri="{FF2B5EF4-FFF2-40B4-BE49-F238E27FC236}">
                  <a16:creationId xmlns:a16="http://schemas.microsoft.com/office/drawing/2014/main" id="{4A1A9D42-D918-E04E-8674-175CA82A9C38}"/>
                </a:ext>
              </a:extLst>
            </p:cNvPr>
            <p:cNvCxnSpPr>
              <a:cxnSpLocks noChangeShapeType="1"/>
              <a:stCxn id="46" idx="2"/>
              <a:endCxn id="47" idx="0"/>
            </p:cNvCxnSpPr>
            <p:nvPr/>
          </p:nvCxnSpPr>
          <p:spPr bwMode="auto">
            <a:xfrm>
              <a:off x="2395477" y="2502096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Arrow Connector 62">
              <a:extLst>
                <a:ext uri="{FF2B5EF4-FFF2-40B4-BE49-F238E27FC236}">
                  <a16:creationId xmlns:a16="http://schemas.microsoft.com/office/drawing/2014/main" id="{40CC6565-6A62-2747-B52D-79FEB67A6CE7}"/>
                </a:ext>
              </a:extLst>
            </p:cNvPr>
            <p:cNvCxnSpPr>
              <a:cxnSpLocks noChangeShapeType="1"/>
              <a:stCxn id="47" idx="2"/>
              <a:endCxn id="48" idx="0"/>
            </p:cNvCxnSpPr>
            <p:nvPr/>
          </p:nvCxnSpPr>
          <p:spPr bwMode="auto">
            <a:xfrm>
              <a:off x="2395477" y="3042317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62">
              <a:extLst>
                <a:ext uri="{FF2B5EF4-FFF2-40B4-BE49-F238E27FC236}">
                  <a16:creationId xmlns:a16="http://schemas.microsoft.com/office/drawing/2014/main" id="{D8C4DAE4-651C-5E4C-8946-CF375EA9D9C8}"/>
                </a:ext>
              </a:extLst>
            </p:cNvPr>
            <p:cNvCxnSpPr>
              <a:cxnSpLocks noChangeShapeType="1"/>
              <a:stCxn id="22" idx="2"/>
              <a:endCxn id="46" idx="0"/>
            </p:cNvCxnSpPr>
            <p:nvPr/>
          </p:nvCxnSpPr>
          <p:spPr bwMode="auto">
            <a:xfrm>
              <a:off x="2395477" y="1961875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4B4E426C-AA05-6940-97F7-AA21597FFA83}"/>
                </a:ext>
              </a:extLst>
            </p:cNvPr>
            <p:cNvSpPr/>
            <p:nvPr/>
          </p:nvSpPr>
          <p:spPr bwMode="auto">
            <a:xfrm>
              <a:off x="1315477" y="3762759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latin typeface="Helvetica Neue" charset="0"/>
                </a:rPr>
                <a:t>Physical</a:t>
              </a:r>
              <a:r>
                <a:rPr lang="zh-CN" altLang="en-US" sz="1400" kern="0" dirty="0">
                  <a:latin typeface="Helvetica Neue" charset="0"/>
                </a:rPr>
                <a:t> </a:t>
              </a:r>
              <a:r>
                <a:rPr lang="en-US" altLang="zh-CN" sz="1400" kern="0" dirty="0">
                  <a:latin typeface="Helvetica Neue" charset="0"/>
                </a:rPr>
                <a:t>Design</a:t>
              </a:r>
              <a:endParaRPr lang="en-US" sz="1400" kern="0" dirty="0">
                <a:latin typeface="Helvetica Neue" charset="0"/>
              </a:endParaRPr>
            </a:p>
          </p:txBody>
        </p:sp>
        <p:sp>
          <p:nvSpPr>
            <p:cNvPr id="37" name="Rectangle 67">
              <a:extLst>
                <a:ext uri="{FF2B5EF4-FFF2-40B4-BE49-F238E27FC236}">
                  <a16:creationId xmlns:a16="http://schemas.microsoft.com/office/drawing/2014/main" id="{1184810B-619A-3345-9DE8-5E4AFB1173E0}"/>
                </a:ext>
              </a:extLst>
            </p:cNvPr>
            <p:cNvSpPr/>
            <p:nvPr/>
          </p:nvSpPr>
          <p:spPr bwMode="auto">
            <a:xfrm>
              <a:off x="1315477" y="4302980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>
                  <a:solidFill>
                    <a:srgbClr val="C00000"/>
                  </a:solidFill>
                  <a:latin typeface="Helvetica Neue" charset="0"/>
                </a:rPr>
                <a:t>Physical Verification</a:t>
              </a:r>
            </a:p>
          </p:txBody>
        </p:sp>
        <p:cxnSp>
          <p:nvCxnSpPr>
            <p:cNvPr id="38" name="Straight Arrow Connector 70">
              <a:extLst>
                <a:ext uri="{FF2B5EF4-FFF2-40B4-BE49-F238E27FC236}">
                  <a16:creationId xmlns:a16="http://schemas.microsoft.com/office/drawing/2014/main" id="{ED70CABB-7E07-3848-A055-55E7C73603DB}"/>
                </a:ext>
              </a:extLst>
            </p:cNvPr>
            <p:cNvCxnSpPr>
              <a:cxnSpLocks noChangeShapeType="1"/>
              <a:stCxn id="36" idx="2"/>
              <a:endCxn id="37" idx="0"/>
            </p:cNvCxnSpPr>
            <p:nvPr/>
          </p:nvCxnSpPr>
          <p:spPr bwMode="auto">
            <a:xfrm>
              <a:off x="2395477" y="4122759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Straight Arrow Connector 192">
              <a:extLst>
                <a:ext uri="{FF2B5EF4-FFF2-40B4-BE49-F238E27FC236}">
                  <a16:creationId xmlns:a16="http://schemas.microsoft.com/office/drawing/2014/main" id="{8469FE79-EEBF-A24B-918A-FAAE076D1A3D}"/>
                </a:ext>
              </a:extLst>
            </p:cNvPr>
            <p:cNvCxnSpPr>
              <a:cxnSpLocks/>
              <a:stCxn id="37" idx="2"/>
              <a:endCxn id="40" idx="0"/>
            </p:cNvCxnSpPr>
            <p:nvPr/>
          </p:nvCxnSpPr>
          <p:spPr bwMode="auto">
            <a:xfrm>
              <a:off x="2395477" y="4662980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Rectangle 84">
              <a:extLst>
                <a:ext uri="{FF2B5EF4-FFF2-40B4-BE49-F238E27FC236}">
                  <a16:creationId xmlns:a16="http://schemas.microsoft.com/office/drawing/2014/main" id="{EE055F24-115D-E24F-AD70-A9ADCE50F1D6}"/>
                </a:ext>
              </a:extLst>
            </p:cNvPr>
            <p:cNvSpPr/>
            <p:nvPr/>
          </p:nvSpPr>
          <p:spPr bwMode="auto">
            <a:xfrm>
              <a:off x="1315477" y="4843201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Sign Off</a:t>
              </a:r>
            </a:p>
          </p:txBody>
        </p:sp>
        <p:sp>
          <p:nvSpPr>
            <p:cNvPr id="41" name="Rectangle 84">
              <a:extLst>
                <a:ext uri="{FF2B5EF4-FFF2-40B4-BE49-F238E27FC236}">
                  <a16:creationId xmlns:a16="http://schemas.microsoft.com/office/drawing/2014/main" id="{21EB6046-AD03-2D42-AD52-C0BE569E2A81}"/>
                </a:ext>
              </a:extLst>
            </p:cNvPr>
            <p:cNvSpPr/>
            <p:nvPr/>
          </p:nvSpPr>
          <p:spPr bwMode="auto">
            <a:xfrm>
              <a:off x="1315477" y="5383422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kern="0" dirty="0">
                  <a:latin typeface="Helvetica Neue" charset="0"/>
                </a:rPr>
                <a:t>Layout Processing</a:t>
              </a:r>
            </a:p>
          </p:txBody>
        </p:sp>
        <p:sp>
          <p:nvSpPr>
            <p:cNvPr id="42" name="Rectangle 76">
              <a:extLst>
                <a:ext uri="{FF2B5EF4-FFF2-40B4-BE49-F238E27FC236}">
                  <a16:creationId xmlns:a16="http://schemas.microsoft.com/office/drawing/2014/main" id="{17A16E1F-7617-3B42-968F-CE037DC767A1}"/>
                </a:ext>
              </a:extLst>
            </p:cNvPr>
            <p:cNvSpPr/>
            <p:nvPr/>
          </p:nvSpPr>
          <p:spPr bwMode="auto">
            <a:xfrm>
              <a:off x="1315477" y="5923641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Fabrication</a:t>
              </a:r>
            </a:p>
          </p:txBody>
        </p:sp>
        <p:cxnSp>
          <p:nvCxnSpPr>
            <p:cNvPr id="43" name="Straight Arrow Connector 192">
              <a:extLst>
                <a:ext uri="{FF2B5EF4-FFF2-40B4-BE49-F238E27FC236}">
                  <a16:creationId xmlns:a16="http://schemas.microsoft.com/office/drawing/2014/main" id="{6EFFCA22-F70C-6A42-98C6-CF3FBA309348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 bwMode="auto">
            <a:xfrm>
              <a:off x="2395477" y="5203201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Arrow Connector 192">
              <a:extLst>
                <a:ext uri="{FF2B5EF4-FFF2-40B4-BE49-F238E27FC236}">
                  <a16:creationId xmlns:a16="http://schemas.microsoft.com/office/drawing/2014/main" id="{9845BF93-8254-DB4A-9309-34786298E0D1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 bwMode="auto">
            <a:xfrm>
              <a:off x="2395477" y="5743422"/>
              <a:ext cx="0" cy="18021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46">
              <a:extLst>
                <a:ext uri="{FF2B5EF4-FFF2-40B4-BE49-F238E27FC236}">
                  <a16:creationId xmlns:a16="http://schemas.microsoft.com/office/drawing/2014/main" id="{00255FA1-9D90-9147-9D81-9CC328E8FD2B}"/>
                </a:ext>
              </a:extLst>
            </p:cNvPr>
            <p:cNvSpPr/>
            <p:nvPr/>
          </p:nvSpPr>
          <p:spPr bwMode="auto">
            <a:xfrm>
              <a:off x="1315477" y="1601875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400" kern="0" dirty="0">
                  <a:latin typeface="Helvetica Neue" charset="0"/>
                </a:rPr>
                <a:t>Architectural Design</a:t>
              </a:r>
            </a:p>
          </p:txBody>
        </p:sp>
        <p:cxnSp>
          <p:nvCxnSpPr>
            <p:cNvPr id="23" name="Straight Arrow Connector 62">
              <a:extLst>
                <a:ext uri="{FF2B5EF4-FFF2-40B4-BE49-F238E27FC236}">
                  <a16:creationId xmlns:a16="http://schemas.microsoft.com/office/drawing/2014/main" id="{C169DDE5-0D5B-3E48-A76E-341F412FA532}"/>
                </a:ext>
              </a:extLst>
            </p:cNvPr>
            <p:cNvCxnSpPr>
              <a:cxnSpLocks noChangeShapeType="1"/>
              <a:stCxn id="16" idx="2"/>
              <a:endCxn id="22" idx="0"/>
            </p:cNvCxnSpPr>
            <p:nvPr/>
          </p:nvCxnSpPr>
          <p:spPr bwMode="auto">
            <a:xfrm>
              <a:off x="2395477" y="1421654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" name="Rectangle 76">
              <a:extLst>
                <a:ext uri="{FF2B5EF4-FFF2-40B4-BE49-F238E27FC236}">
                  <a16:creationId xmlns:a16="http://schemas.microsoft.com/office/drawing/2014/main" id="{9AA7A725-AB8E-4045-AC2F-EA39669A63A2}"/>
                </a:ext>
              </a:extLst>
            </p:cNvPr>
            <p:cNvSpPr/>
            <p:nvPr/>
          </p:nvSpPr>
          <p:spPr bwMode="auto">
            <a:xfrm>
              <a:off x="1315477" y="6442545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Package and Test</a:t>
              </a:r>
            </a:p>
          </p:txBody>
        </p:sp>
        <p:cxnSp>
          <p:nvCxnSpPr>
            <p:cNvPr id="75" name="Straight Arrow Connector 192">
              <a:extLst>
                <a:ext uri="{FF2B5EF4-FFF2-40B4-BE49-F238E27FC236}">
                  <a16:creationId xmlns:a16="http://schemas.microsoft.com/office/drawing/2014/main" id="{2A1F93FD-FB2B-E14D-9778-B24F6A576D3E}"/>
                </a:ext>
              </a:extLst>
            </p:cNvPr>
            <p:cNvCxnSpPr>
              <a:cxnSpLocks/>
              <a:stCxn id="42" idx="2"/>
              <a:endCxn id="74" idx="0"/>
            </p:cNvCxnSpPr>
            <p:nvPr/>
          </p:nvCxnSpPr>
          <p:spPr bwMode="auto">
            <a:xfrm>
              <a:off x="2395477" y="6283641"/>
              <a:ext cx="0" cy="158904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65" name="Rectangle 46">
            <a:extLst>
              <a:ext uri="{FF2B5EF4-FFF2-40B4-BE49-F238E27FC236}">
                <a16:creationId xmlns:a16="http://schemas.microsoft.com/office/drawing/2014/main" id="{7988CE62-E2E3-4CB3-B24A-BBED4DA4750B}"/>
              </a:ext>
            </a:extLst>
          </p:cNvPr>
          <p:cNvSpPr/>
          <p:nvPr/>
        </p:nvSpPr>
        <p:spPr bwMode="auto">
          <a:xfrm>
            <a:off x="2997788" y="2596445"/>
            <a:ext cx="1440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altLang="zh-CN" sz="1200" b="1" kern="0" dirty="0">
                <a:latin typeface="Helvetica Neue" charset="0"/>
              </a:rPr>
              <a:t>Simulation Verification</a:t>
            </a:r>
          </a:p>
        </p:txBody>
      </p:sp>
      <p:sp>
        <p:nvSpPr>
          <p:cNvPr id="466" name="Rectangle 46">
            <a:extLst>
              <a:ext uri="{FF2B5EF4-FFF2-40B4-BE49-F238E27FC236}">
                <a16:creationId xmlns:a16="http://schemas.microsoft.com/office/drawing/2014/main" id="{EDEE0C77-32F4-4C70-BEE4-39CCC1BA7A20}"/>
              </a:ext>
            </a:extLst>
          </p:cNvPr>
          <p:cNvSpPr/>
          <p:nvPr/>
        </p:nvSpPr>
        <p:spPr bwMode="auto">
          <a:xfrm>
            <a:off x="2997793" y="3328955"/>
            <a:ext cx="1440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sz="1200" b="1" kern="0" dirty="0">
                <a:latin typeface="Helvetica Neue" charset="0"/>
              </a:rPr>
              <a:t>Timing Verification</a:t>
            </a:r>
            <a:endParaRPr lang="en-US" altLang="zh-CN" sz="1200" b="1" kern="0" dirty="0">
              <a:latin typeface="Helvetica Neue" charset="0"/>
            </a:endParaRPr>
          </a:p>
        </p:txBody>
      </p:sp>
      <p:sp>
        <p:nvSpPr>
          <p:cNvPr id="467" name="Rectangle 46">
            <a:extLst>
              <a:ext uri="{FF2B5EF4-FFF2-40B4-BE49-F238E27FC236}">
                <a16:creationId xmlns:a16="http://schemas.microsoft.com/office/drawing/2014/main" id="{DDD95C2A-C1BE-40DE-817C-32057917D104}"/>
              </a:ext>
            </a:extLst>
          </p:cNvPr>
          <p:cNvSpPr/>
          <p:nvPr/>
        </p:nvSpPr>
        <p:spPr bwMode="auto">
          <a:xfrm>
            <a:off x="2997793" y="4033001"/>
            <a:ext cx="1440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sz="1200" b="1" kern="0" dirty="0">
                <a:latin typeface="Helvetica Neue" charset="0"/>
              </a:rPr>
              <a:t>Geometric </a:t>
            </a:r>
          </a:p>
          <a:p>
            <a:pPr algn="ctr">
              <a:defRPr/>
            </a:pPr>
            <a:r>
              <a:rPr lang="en-US" sz="1200" b="1" kern="0" dirty="0">
                <a:latin typeface="Helvetica Neue" charset="0"/>
              </a:rPr>
              <a:t>(DRC, ERC)</a:t>
            </a:r>
            <a:endParaRPr lang="en-US" altLang="zh-CN" sz="1200" b="1" kern="0" dirty="0">
              <a:latin typeface="Helvetica Neue" charset="0"/>
            </a:endParaRPr>
          </a:p>
        </p:txBody>
      </p:sp>
      <p:sp>
        <p:nvSpPr>
          <p:cNvPr id="468" name="Rectangle 46">
            <a:extLst>
              <a:ext uri="{FF2B5EF4-FFF2-40B4-BE49-F238E27FC236}">
                <a16:creationId xmlns:a16="http://schemas.microsoft.com/office/drawing/2014/main" id="{F22F6B12-D3FE-4C0E-A6D2-36AFCB9A4913}"/>
              </a:ext>
            </a:extLst>
          </p:cNvPr>
          <p:cNvSpPr/>
          <p:nvPr/>
        </p:nvSpPr>
        <p:spPr bwMode="auto">
          <a:xfrm>
            <a:off x="2997793" y="4732194"/>
            <a:ext cx="1440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altLang="zh-CN" sz="1200" b="1" kern="0" dirty="0">
                <a:latin typeface="Helvetica Neue" charset="0"/>
              </a:rPr>
              <a:t>Extraction</a:t>
            </a:r>
          </a:p>
          <a:p>
            <a:pPr algn="ctr">
              <a:defRPr/>
            </a:pPr>
            <a:r>
              <a:rPr lang="en-US" altLang="zh-CN" sz="1200" b="1" kern="0" dirty="0">
                <a:latin typeface="Helvetica Neue" charset="0"/>
              </a:rPr>
              <a:t>(LVS)</a:t>
            </a:r>
          </a:p>
        </p:txBody>
      </p:sp>
      <p:cxnSp>
        <p:nvCxnSpPr>
          <p:cNvPr id="469" name="Elbow Connector 131">
            <a:extLst>
              <a:ext uri="{FF2B5EF4-FFF2-40B4-BE49-F238E27FC236}">
                <a16:creationId xmlns:a16="http://schemas.microsoft.com/office/drawing/2014/main" id="{CA52EA2A-A7E1-440A-B98B-6255781D9151}"/>
              </a:ext>
            </a:extLst>
          </p:cNvPr>
          <p:cNvCxnSpPr>
            <a:cxnSpLocks/>
            <a:stCxn id="465" idx="2"/>
            <a:endCxn id="466" idx="0"/>
          </p:cNvCxnSpPr>
          <p:nvPr/>
        </p:nvCxnSpPr>
        <p:spPr bwMode="auto">
          <a:xfrm>
            <a:off x="3717788" y="2992445"/>
            <a:ext cx="5" cy="336510"/>
          </a:xfrm>
          <a:prstGeom prst="straightConnector1">
            <a:avLst/>
          </a:prstGeom>
          <a:noFill/>
          <a:ln w="9525" algn="ctr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0" name="Elbow Connector 131">
            <a:extLst>
              <a:ext uri="{FF2B5EF4-FFF2-40B4-BE49-F238E27FC236}">
                <a16:creationId xmlns:a16="http://schemas.microsoft.com/office/drawing/2014/main" id="{4D1F6B52-F166-460A-9DBB-5AE0E2AA300B}"/>
              </a:ext>
            </a:extLst>
          </p:cNvPr>
          <p:cNvCxnSpPr>
            <a:cxnSpLocks/>
            <a:stCxn id="466" idx="2"/>
            <a:endCxn id="467" idx="0"/>
          </p:cNvCxnSpPr>
          <p:nvPr/>
        </p:nvCxnSpPr>
        <p:spPr bwMode="auto">
          <a:xfrm>
            <a:off x="3717793" y="3724955"/>
            <a:ext cx="0" cy="308046"/>
          </a:xfrm>
          <a:prstGeom prst="straightConnector1">
            <a:avLst/>
          </a:prstGeom>
          <a:noFill/>
          <a:ln w="9525" algn="ctr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" name="Elbow Connector 131">
            <a:extLst>
              <a:ext uri="{FF2B5EF4-FFF2-40B4-BE49-F238E27FC236}">
                <a16:creationId xmlns:a16="http://schemas.microsoft.com/office/drawing/2014/main" id="{E0EE088B-979A-407C-91B7-53A0E8896697}"/>
              </a:ext>
            </a:extLst>
          </p:cNvPr>
          <p:cNvCxnSpPr>
            <a:cxnSpLocks/>
            <a:stCxn id="467" idx="2"/>
            <a:endCxn id="468" idx="0"/>
          </p:cNvCxnSpPr>
          <p:nvPr/>
        </p:nvCxnSpPr>
        <p:spPr bwMode="auto">
          <a:xfrm>
            <a:off x="3717793" y="4429001"/>
            <a:ext cx="0" cy="303193"/>
          </a:xfrm>
          <a:prstGeom prst="straightConnector1">
            <a:avLst/>
          </a:prstGeom>
          <a:noFill/>
          <a:ln w="9525" algn="ctr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2" name="Rectangle 46">
            <a:extLst>
              <a:ext uri="{FF2B5EF4-FFF2-40B4-BE49-F238E27FC236}">
                <a16:creationId xmlns:a16="http://schemas.microsoft.com/office/drawing/2014/main" id="{F084A172-5E4F-4C45-920C-0B793D28D0B0}"/>
              </a:ext>
            </a:extLst>
          </p:cNvPr>
          <p:cNvSpPr/>
          <p:nvPr/>
        </p:nvSpPr>
        <p:spPr bwMode="auto">
          <a:xfrm>
            <a:off x="2997788" y="1897252"/>
            <a:ext cx="1440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 anchorCtr="0"/>
          <a:lstStyle/>
          <a:p>
            <a:pPr algn="ctr">
              <a:defRPr/>
            </a:pPr>
            <a:r>
              <a:rPr lang="en-US" altLang="zh-CN" sz="1200" b="1" kern="0" dirty="0">
                <a:latin typeface="Helvetica Neue" charset="0"/>
              </a:rPr>
              <a:t>Formal Verification</a:t>
            </a:r>
          </a:p>
        </p:txBody>
      </p:sp>
      <p:cxnSp>
        <p:nvCxnSpPr>
          <p:cNvPr id="473" name="Elbow Connector 131">
            <a:extLst>
              <a:ext uri="{FF2B5EF4-FFF2-40B4-BE49-F238E27FC236}">
                <a16:creationId xmlns:a16="http://schemas.microsoft.com/office/drawing/2014/main" id="{72D5EECE-553F-4C19-A716-ED633E57DD8C}"/>
              </a:ext>
            </a:extLst>
          </p:cNvPr>
          <p:cNvCxnSpPr>
            <a:cxnSpLocks/>
            <a:stCxn id="472" idx="2"/>
            <a:endCxn id="465" idx="0"/>
          </p:cNvCxnSpPr>
          <p:nvPr/>
        </p:nvCxnSpPr>
        <p:spPr bwMode="auto">
          <a:xfrm>
            <a:off x="3717788" y="2293252"/>
            <a:ext cx="0" cy="303193"/>
          </a:xfrm>
          <a:prstGeom prst="straightConnector1">
            <a:avLst/>
          </a:prstGeom>
          <a:noFill/>
          <a:ln w="9525" algn="ctr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40F6A23-997E-4E5B-8EB6-5992B565D42D}"/>
              </a:ext>
            </a:extLst>
          </p:cNvPr>
          <p:cNvCxnSpPr>
            <a:cxnSpLocks/>
          </p:cNvCxnSpPr>
          <p:nvPr/>
        </p:nvCxnSpPr>
        <p:spPr>
          <a:xfrm flipV="1">
            <a:off x="2550747" y="1897252"/>
            <a:ext cx="447041" cy="210365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接连接符 473">
            <a:extLst>
              <a:ext uri="{FF2B5EF4-FFF2-40B4-BE49-F238E27FC236}">
                <a16:creationId xmlns:a16="http://schemas.microsoft.com/office/drawing/2014/main" id="{B145752A-750C-4A65-91CD-356D036893F7}"/>
              </a:ext>
            </a:extLst>
          </p:cNvPr>
          <p:cNvCxnSpPr>
            <a:cxnSpLocks/>
          </p:cNvCxnSpPr>
          <p:nvPr/>
        </p:nvCxnSpPr>
        <p:spPr>
          <a:xfrm>
            <a:off x="2550747" y="3552038"/>
            <a:ext cx="447041" cy="163921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直接连接符 474">
            <a:extLst>
              <a:ext uri="{FF2B5EF4-FFF2-40B4-BE49-F238E27FC236}">
                <a16:creationId xmlns:a16="http://schemas.microsoft.com/office/drawing/2014/main" id="{436063E1-F5D9-4534-87D0-4193BF6E8B3F}"/>
              </a:ext>
            </a:extLst>
          </p:cNvPr>
          <p:cNvCxnSpPr>
            <a:cxnSpLocks/>
          </p:cNvCxnSpPr>
          <p:nvPr/>
        </p:nvCxnSpPr>
        <p:spPr>
          <a:xfrm flipV="1">
            <a:off x="2542371" y="4033001"/>
            <a:ext cx="472175" cy="251547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接连接符 475">
            <a:extLst>
              <a:ext uri="{FF2B5EF4-FFF2-40B4-BE49-F238E27FC236}">
                <a16:creationId xmlns:a16="http://schemas.microsoft.com/office/drawing/2014/main" id="{66C55AE9-FF3E-417E-964A-16D47C4EA4B5}"/>
              </a:ext>
            </a:extLst>
          </p:cNvPr>
          <p:cNvCxnSpPr>
            <a:cxnSpLocks/>
          </p:cNvCxnSpPr>
          <p:nvPr/>
        </p:nvCxnSpPr>
        <p:spPr>
          <a:xfrm>
            <a:off x="2542371" y="4606965"/>
            <a:ext cx="455417" cy="488552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直接连接符 476">
            <a:extLst>
              <a:ext uri="{FF2B5EF4-FFF2-40B4-BE49-F238E27FC236}">
                <a16:creationId xmlns:a16="http://schemas.microsoft.com/office/drawing/2014/main" id="{E9528509-4634-4E5E-9637-3DA13CEE4A6A}"/>
              </a:ext>
            </a:extLst>
          </p:cNvPr>
          <p:cNvCxnSpPr>
            <a:cxnSpLocks/>
            <a:stCxn id="36" idx="3"/>
            <a:endCxn id="466" idx="1"/>
          </p:cNvCxnSpPr>
          <p:nvPr/>
        </p:nvCxnSpPr>
        <p:spPr>
          <a:xfrm flipV="1">
            <a:off x="2550747" y="3526955"/>
            <a:ext cx="447046" cy="390321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图片 110">
            <a:extLst>
              <a:ext uri="{FF2B5EF4-FFF2-40B4-BE49-F238E27FC236}">
                <a16:creationId xmlns:a16="http://schemas.microsoft.com/office/drawing/2014/main" id="{EE2DB728-F91B-4B01-8C34-E120FE7681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0" b="1720"/>
          <a:stretch/>
        </p:blipFill>
        <p:spPr>
          <a:xfrm>
            <a:off x="4733558" y="3428725"/>
            <a:ext cx="3071756" cy="143244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3B971621-0989-4D28-9408-A09249435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558" y="4953575"/>
            <a:ext cx="5111904" cy="18209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A6C7A886-309D-455C-9EB5-D8E170023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8246" y="2881631"/>
            <a:ext cx="3353548" cy="199469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C35BEB51-6F05-41A4-8F57-107295AB7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613" y="2453770"/>
            <a:ext cx="3638837" cy="84390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D6F32EBB-FFAE-4E5F-B897-B5BA53C0BB61}"/>
              </a:ext>
            </a:extLst>
          </p:cNvPr>
          <p:cNvGrpSpPr/>
          <p:nvPr/>
        </p:nvGrpSpPr>
        <p:grpSpPr>
          <a:xfrm>
            <a:off x="4702289" y="1023472"/>
            <a:ext cx="6304378" cy="1142069"/>
            <a:chOff x="4702289" y="1023472"/>
            <a:chExt cx="6304378" cy="1142069"/>
          </a:xfrm>
        </p:grpSpPr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CACAED7B-6B78-4C11-8CC4-F38CBD575936}"/>
                </a:ext>
              </a:extLst>
            </p:cNvPr>
            <p:cNvGrpSpPr/>
            <p:nvPr/>
          </p:nvGrpSpPr>
          <p:grpSpPr>
            <a:xfrm>
              <a:off x="4702289" y="1023472"/>
              <a:ext cx="6304378" cy="1142069"/>
              <a:chOff x="4702289" y="1023472"/>
              <a:chExt cx="6304378" cy="1142069"/>
            </a:xfrm>
          </p:grpSpPr>
          <p:pic>
            <p:nvPicPr>
              <p:cNvPr id="107" name="图片 106">
                <a:extLst>
                  <a:ext uri="{FF2B5EF4-FFF2-40B4-BE49-F238E27FC236}">
                    <a16:creationId xmlns:a16="http://schemas.microsoft.com/office/drawing/2014/main" id="{E0A0FCB3-4875-424E-9FEC-86A1AD0222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9584" r="43489" b="60745"/>
              <a:stretch/>
            </p:blipFill>
            <p:spPr>
              <a:xfrm>
                <a:off x="7121228" y="1106065"/>
                <a:ext cx="1319884" cy="889521"/>
              </a:xfrm>
              <a:prstGeom prst="rect">
                <a:avLst/>
              </a:prstGeom>
            </p:spPr>
          </p:pic>
          <p:pic>
            <p:nvPicPr>
              <p:cNvPr id="478" name="图片 477">
                <a:extLst>
                  <a:ext uri="{FF2B5EF4-FFF2-40B4-BE49-F238E27FC236}">
                    <a16:creationId xmlns:a16="http://schemas.microsoft.com/office/drawing/2014/main" id="{D92CB0F8-F002-4B23-A3B8-74CD2B98B5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52026" r="66541"/>
              <a:stretch/>
            </p:blipFill>
            <p:spPr>
              <a:xfrm>
                <a:off x="4716613" y="1057239"/>
                <a:ext cx="1672071" cy="1108302"/>
              </a:xfrm>
              <a:prstGeom prst="rect">
                <a:avLst/>
              </a:prstGeom>
            </p:spPr>
          </p:pic>
          <p:pic>
            <p:nvPicPr>
              <p:cNvPr id="479" name="图片 478">
                <a:extLst>
                  <a:ext uri="{FF2B5EF4-FFF2-40B4-BE49-F238E27FC236}">
                    <a16:creationId xmlns:a16="http://schemas.microsoft.com/office/drawing/2014/main" id="{F4237DCA-EEB3-4EC2-8BA8-0E44EFD710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63366" t="54156"/>
              <a:stretch/>
            </p:blipFill>
            <p:spPr>
              <a:xfrm>
                <a:off x="9098401" y="1040402"/>
                <a:ext cx="1844761" cy="1067215"/>
              </a:xfrm>
              <a:prstGeom prst="rect">
                <a:avLst/>
              </a:prstGeom>
            </p:spPr>
          </p:pic>
          <p:sp>
            <p:nvSpPr>
              <p:cNvPr id="123" name="箭头: 右 122">
                <a:extLst>
                  <a:ext uri="{FF2B5EF4-FFF2-40B4-BE49-F238E27FC236}">
                    <a16:creationId xmlns:a16="http://schemas.microsoft.com/office/drawing/2014/main" id="{F93B0695-F6FD-4CC7-B1F5-510B04DC6A27}"/>
                  </a:ext>
                </a:extLst>
              </p:cNvPr>
              <p:cNvSpPr/>
              <p:nvPr/>
            </p:nvSpPr>
            <p:spPr>
              <a:xfrm>
                <a:off x="8608246" y="1496577"/>
                <a:ext cx="277517" cy="16819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箭头: 右 479">
                <a:extLst>
                  <a:ext uri="{FF2B5EF4-FFF2-40B4-BE49-F238E27FC236}">
                    <a16:creationId xmlns:a16="http://schemas.microsoft.com/office/drawing/2014/main" id="{9FC830FD-C00E-4FD1-8D82-31FA3083F2A8}"/>
                  </a:ext>
                </a:extLst>
              </p:cNvPr>
              <p:cNvSpPr/>
              <p:nvPr/>
            </p:nvSpPr>
            <p:spPr>
              <a:xfrm flipH="1">
                <a:off x="6564886" y="1486281"/>
                <a:ext cx="277517" cy="16819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7BBC9C21-15CF-43A9-B28F-A851941E4264}"/>
                  </a:ext>
                </a:extLst>
              </p:cNvPr>
              <p:cNvSpPr/>
              <p:nvPr/>
            </p:nvSpPr>
            <p:spPr>
              <a:xfrm>
                <a:off x="4702289" y="1023472"/>
                <a:ext cx="6304378" cy="112441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C5FBD742-597C-4003-90B3-42D08228B220}"/>
                </a:ext>
              </a:extLst>
            </p:cNvPr>
            <p:cNvSpPr/>
            <p:nvPr/>
          </p:nvSpPr>
          <p:spPr>
            <a:xfrm>
              <a:off x="7086600" y="1805541"/>
              <a:ext cx="165100" cy="210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1" name="文本框 480">
            <a:extLst>
              <a:ext uri="{FF2B5EF4-FFF2-40B4-BE49-F238E27FC236}">
                <a16:creationId xmlns:a16="http://schemas.microsoft.com/office/drawing/2014/main" id="{99BE2A25-373A-4596-AEF1-3D447556D686}"/>
              </a:ext>
            </a:extLst>
          </p:cNvPr>
          <p:cNvSpPr txBox="1"/>
          <p:nvPr/>
        </p:nvSpPr>
        <p:spPr>
          <a:xfrm>
            <a:off x="6060881" y="1017296"/>
            <a:ext cx="1108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kern="0" dirty="0">
                <a:solidFill>
                  <a:srgbClr val="C00000"/>
                </a:solidFill>
                <a:latin typeface="Helvetica Neue" charset="0"/>
              </a:rPr>
              <a:t>Formal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482" name="文本框 481">
            <a:extLst>
              <a:ext uri="{FF2B5EF4-FFF2-40B4-BE49-F238E27FC236}">
                <a16:creationId xmlns:a16="http://schemas.microsoft.com/office/drawing/2014/main" id="{9314126E-9B8C-48A5-89B8-C969449D7F3F}"/>
              </a:ext>
            </a:extLst>
          </p:cNvPr>
          <p:cNvSpPr txBox="1"/>
          <p:nvPr/>
        </p:nvSpPr>
        <p:spPr>
          <a:xfrm>
            <a:off x="6181241" y="2181653"/>
            <a:ext cx="1108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kern="0" dirty="0">
                <a:solidFill>
                  <a:srgbClr val="C00000"/>
                </a:solidFill>
                <a:latin typeface="Helvetica Neue" charset="0"/>
              </a:rPr>
              <a:t>Simulation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483" name="文本框 482">
            <a:extLst>
              <a:ext uri="{FF2B5EF4-FFF2-40B4-BE49-F238E27FC236}">
                <a16:creationId xmlns:a16="http://schemas.microsoft.com/office/drawing/2014/main" id="{05377260-CA32-48A5-A291-0366C205DFDD}"/>
              </a:ext>
            </a:extLst>
          </p:cNvPr>
          <p:cNvSpPr txBox="1"/>
          <p:nvPr/>
        </p:nvSpPr>
        <p:spPr>
          <a:xfrm>
            <a:off x="4805914" y="4557422"/>
            <a:ext cx="1108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kern="0" dirty="0">
                <a:solidFill>
                  <a:srgbClr val="C00000"/>
                </a:solidFill>
                <a:latin typeface="Helvetica Neue" charset="0"/>
              </a:rPr>
              <a:t>Timing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484" name="文本框 483">
            <a:extLst>
              <a:ext uri="{FF2B5EF4-FFF2-40B4-BE49-F238E27FC236}">
                <a16:creationId xmlns:a16="http://schemas.microsoft.com/office/drawing/2014/main" id="{C9D55C41-6FFC-46F7-98E6-A26B63E75B18}"/>
              </a:ext>
            </a:extLst>
          </p:cNvPr>
          <p:cNvSpPr txBox="1"/>
          <p:nvPr/>
        </p:nvSpPr>
        <p:spPr>
          <a:xfrm>
            <a:off x="5775613" y="4925777"/>
            <a:ext cx="1108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kern="0" dirty="0">
                <a:solidFill>
                  <a:srgbClr val="C00000"/>
                </a:solidFill>
                <a:latin typeface="Helvetica Neue" charset="0"/>
              </a:rPr>
              <a:t>DRC/ERC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488" name="文本框 487">
            <a:extLst>
              <a:ext uri="{FF2B5EF4-FFF2-40B4-BE49-F238E27FC236}">
                <a16:creationId xmlns:a16="http://schemas.microsoft.com/office/drawing/2014/main" id="{18712F23-8122-4ED0-A26D-783B9A5E1114}"/>
              </a:ext>
            </a:extLst>
          </p:cNvPr>
          <p:cNvSpPr txBox="1"/>
          <p:nvPr/>
        </p:nvSpPr>
        <p:spPr>
          <a:xfrm>
            <a:off x="11233092" y="2866205"/>
            <a:ext cx="849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kern="0" dirty="0">
                <a:solidFill>
                  <a:srgbClr val="C00000"/>
                </a:solidFill>
                <a:latin typeface="Helvetica Neue" charset="0"/>
              </a:rPr>
              <a:t>LVS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964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3F5E1-6861-4A4D-BCE8-5B7E9592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设计过程</a:t>
            </a:r>
            <a:r>
              <a:rPr lang="en-US" altLang="zh-CN" dirty="0"/>
              <a:t>——</a:t>
            </a:r>
            <a:r>
              <a:rPr lang="zh-CN" altLang="en-US" dirty="0"/>
              <a:t>验证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0FFA82A-E7CC-B743-BC0F-0BCE9386BDC6}"/>
              </a:ext>
            </a:extLst>
          </p:cNvPr>
          <p:cNvGrpSpPr/>
          <p:nvPr/>
        </p:nvGrpSpPr>
        <p:grpSpPr>
          <a:xfrm>
            <a:off x="390747" y="1036171"/>
            <a:ext cx="2160000" cy="5740891"/>
            <a:chOff x="1315477" y="1061654"/>
            <a:chExt cx="2160000" cy="5740891"/>
          </a:xfrm>
        </p:grpSpPr>
        <p:cxnSp>
          <p:nvCxnSpPr>
            <p:cNvPr id="12" name="Straight Arrow Connector 86">
              <a:extLst>
                <a:ext uri="{FF2B5EF4-FFF2-40B4-BE49-F238E27FC236}">
                  <a16:creationId xmlns:a16="http://schemas.microsoft.com/office/drawing/2014/main" id="{8657F8A5-5A7B-3C4A-984C-D27FF76FD123}"/>
                </a:ext>
              </a:extLst>
            </p:cNvPr>
            <p:cNvCxnSpPr>
              <a:cxnSpLocks/>
              <a:stCxn id="48" idx="2"/>
              <a:endCxn id="36" idx="0"/>
            </p:cNvCxnSpPr>
            <p:nvPr/>
          </p:nvCxnSpPr>
          <p:spPr bwMode="auto">
            <a:xfrm>
              <a:off x="2395477" y="3582538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Rectangle 46">
              <a:extLst>
                <a:ext uri="{FF2B5EF4-FFF2-40B4-BE49-F238E27FC236}">
                  <a16:creationId xmlns:a16="http://schemas.microsoft.com/office/drawing/2014/main" id="{A1B05E46-7240-9A4B-9998-7AE5D367D329}"/>
                </a:ext>
              </a:extLst>
            </p:cNvPr>
            <p:cNvSpPr/>
            <p:nvPr/>
          </p:nvSpPr>
          <p:spPr bwMode="auto">
            <a:xfrm>
              <a:off x="1315477" y="1061654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latin typeface="Helvetica Neue" charset="0"/>
                </a:rPr>
                <a:t>System Specifications</a:t>
              </a:r>
            </a:p>
          </p:txBody>
        </p:sp>
        <p:sp>
          <p:nvSpPr>
            <p:cNvPr id="46" name="Rectangle 46">
              <a:extLst>
                <a:ext uri="{FF2B5EF4-FFF2-40B4-BE49-F238E27FC236}">
                  <a16:creationId xmlns:a16="http://schemas.microsoft.com/office/drawing/2014/main" id="{C6F955B7-AE4E-8543-82D3-FFC97559B5F9}"/>
                </a:ext>
              </a:extLst>
            </p:cNvPr>
            <p:cNvSpPr/>
            <p:nvPr/>
          </p:nvSpPr>
          <p:spPr bwMode="auto">
            <a:xfrm>
              <a:off x="1315477" y="2142096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kern="0" dirty="0">
                  <a:latin typeface="Helvetica Neue" charset="0"/>
                </a:rPr>
                <a:t>Functional  Design</a:t>
              </a:r>
              <a:endParaRPr lang="en-US" sz="1400" kern="0" dirty="0">
                <a:latin typeface="Helvetica Neue" charset="0"/>
              </a:endParaRPr>
            </a:p>
          </p:txBody>
        </p:sp>
        <p:sp>
          <p:nvSpPr>
            <p:cNvPr id="47" name="Rectangle 47">
              <a:extLst>
                <a:ext uri="{FF2B5EF4-FFF2-40B4-BE49-F238E27FC236}">
                  <a16:creationId xmlns:a16="http://schemas.microsoft.com/office/drawing/2014/main" id="{E9738C2C-217D-2E4E-B7FB-0794E1912DEA}"/>
                </a:ext>
              </a:extLst>
            </p:cNvPr>
            <p:cNvSpPr/>
            <p:nvPr/>
          </p:nvSpPr>
          <p:spPr bwMode="auto">
            <a:xfrm>
              <a:off x="1315477" y="2682317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latin typeface="Helvetica Neue" charset="0"/>
                </a:rPr>
                <a:t>Logic Synthesis</a:t>
              </a: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333EE369-DE54-7D41-8411-2CD89A932538}"/>
                </a:ext>
              </a:extLst>
            </p:cNvPr>
            <p:cNvSpPr/>
            <p:nvPr/>
          </p:nvSpPr>
          <p:spPr bwMode="auto">
            <a:xfrm>
              <a:off x="1315477" y="3222538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400" kern="0" dirty="0">
                  <a:latin typeface="Helvetica Neue" charset="0"/>
                </a:rPr>
                <a:t>Tech Mapping</a:t>
              </a:r>
            </a:p>
          </p:txBody>
        </p:sp>
        <p:cxnSp>
          <p:nvCxnSpPr>
            <p:cNvPr id="49" name="Straight Arrow Connector 57">
              <a:extLst>
                <a:ext uri="{FF2B5EF4-FFF2-40B4-BE49-F238E27FC236}">
                  <a16:creationId xmlns:a16="http://schemas.microsoft.com/office/drawing/2014/main" id="{4A1A9D42-D918-E04E-8674-175CA82A9C38}"/>
                </a:ext>
              </a:extLst>
            </p:cNvPr>
            <p:cNvCxnSpPr>
              <a:cxnSpLocks noChangeShapeType="1"/>
              <a:stCxn id="46" idx="2"/>
              <a:endCxn id="47" idx="0"/>
            </p:cNvCxnSpPr>
            <p:nvPr/>
          </p:nvCxnSpPr>
          <p:spPr bwMode="auto">
            <a:xfrm>
              <a:off x="2395477" y="2502096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Arrow Connector 62">
              <a:extLst>
                <a:ext uri="{FF2B5EF4-FFF2-40B4-BE49-F238E27FC236}">
                  <a16:creationId xmlns:a16="http://schemas.microsoft.com/office/drawing/2014/main" id="{40CC6565-6A62-2747-B52D-79FEB67A6CE7}"/>
                </a:ext>
              </a:extLst>
            </p:cNvPr>
            <p:cNvCxnSpPr>
              <a:cxnSpLocks noChangeShapeType="1"/>
              <a:stCxn id="47" idx="2"/>
              <a:endCxn id="48" idx="0"/>
            </p:cNvCxnSpPr>
            <p:nvPr/>
          </p:nvCxnSpPr>
          <p:spPr bwMode="auto">
            <a:xfrm>
              <a:off x="2395477" y="3042317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62">
              <a:extLst>
                <a:ext uri="{FF2B5EF4-FFF2-40B4-BE49-F238E27FC236}">
                  <a16:creationId xmlns:a16="http://schemas.microsoft.com/office/drawing/2014/main" id="{D8C4DAE4-651C-5E4C-8946-CF375EA9D9C8}"/>
                </a:ext>
              </a:extLst>
            </p:cNvPr>
            <p:cNvCxnSpPr>
              <a:cxnSpLocks noChangeShapeType="1"/>
              <a:stCxn id="22" idx="2"/>
              <a:endCxn id="46" idx="0"/>
            </p:cNvCxnSpPr>
            <p:nvPr/>
          </p:nvCxnSpPr>
          <p:spPr bwMode="auto">
            <a:xfrm>
              <a:off x="2395477" y="1961875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4B4E426C-AA05-6940-97F7-AA21597FFA83}"/>
                </a:ext>
              </a:extLst>
            </p:cNvPr>
            <p:cNvSpPr/>
            <p:nvPr/>
          </p:nvSpPr>
          <p:spPr bwMode="auto">
            <a:xfrm>
              <a:off x="1315477" y="3762759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latin typeface="Helvetica Neue" charset="0"/>
                </a:rPr>
                <a:t>Physical</a:t>
              </a:r>
              <a:r>
                <a:rPr lang="zh-CN" altLang="en-US" sz="1400" kern="0" dirty="0">
                  <a:latin typeface="Helvetica Neue" charset="0"/>
                </a:rPr>
                <a:t> </a:t>
              </a:r>
              <a:r>
                <a:rPr lang="en-US" altLang="zh-CN" sz="1400" kern="0" dirty="0">
                  <a:latin typeface="Helvetica Neue" charset="0"/>
                </a:rPr>
                <a:t>Design</a:t>
              </a:r>
              <a:endParaRPr lang="en-US" sz="1400" kern="0" dirty="0">
                <a:latin typeface="Helvetica Neue" charset="0"/>
              </a:endParaRPr>
            </a:p>
          </p:txBody>
        </p:sp>
        <p:sp>
          <p:nvSpPr>
            <p:cNvPr id="37" name="Rectangle 67">
              <a:extLst>
                <a:ext uri="{FF2B5EF4-FFF2-40B4-BE49-F238E27FC236}">
                  <a16:creationId xmlns:a16="http://schemas.microsoft.com/office/drawing/2014/main" id="{1184810B-619A-3345-9DE8-5E4AFB1173E0}"/>
                </a:ext>
              </a:extLst>
            </p:cNvPr>
            <p:cNvSpPr/>
            <p:nvPr/>
          </p:nvSpPr>
          <p:spPr bwMode="auto">
            <a:xfrm>
              <a:off x="1315477" y="4302980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latin typeface="Helvetica Neue" charset="0"/>
                </a:rPr>
                <a:t>Physical</a:t>
              </a:r>
              <a:r>
                <a:rPr lang="en-US" sz="1400" b="1" kern="0" dirty="0">
                  <a:solidFill>
                    <a:srgbClr val="C00000"/>
                  </a:solidFill>
                  <a:latin typeface="Helvetica Neue" charset="0"/>
                </a:rPr>
                <a:t> </a:t>
              </a:r>
              <a:r>
                <a:rPr lang="en-US" sz="1400" kern="0" dirty="0">
                  <a:latin typeface="Helvetica Neue" charset="0"/>
                </a:rPr>
                <a:t>Verification</a:t>
              </a:r>
            </a:p>
          </p:txBody>
        </p:sp>
        <p:cxnSp>
          <p:nvCxnSpPr>
            <p:cNvPr id="38" name="Straight Arrow Connector 70">
              <a:extLst>
                <a:ext uri="{FF2B5EF4-FFF2-40B4-BE49-F238E27FC236}">
                  <a16:creationId xmlns:a16="http://schemas.microsoft.com/office/drawing/2014/main" id="{ED70CABB-7E07-3848-A055-55E7C73603DB}"/>
                </a:ext>
              </a:extLst>
            </p:cNvPr>
            <p:cNvCxnSpPr>
              <a:cxnSpLocks noChangeShapeType="1"/>
              <a:stCxn id="36" idx="2"/>
              <a:endCxn id="37" idx="0"/>
            </p:cNvCxnSpPr>
            <p:nvPr/>
          </p:nvCxnSpPr>
          <p:spPr bwMode="auto">
            <a:xfrm>
              <a:off x="2395477" y="4122759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Straight Arrow Connector 192">
              <a:extLst>
                <a:ext uri="{FF2B5EF4-FFF2-40B4-BE49-F238E27FC236}">
                  <a16:creationId xmlns:a16="http://schemas.microsoft.com/office/drawing/2014/main" id="{8469FE79-EEBF-A24B-918A-FAAE076D1A3D}"/>
                </a:ext>
              </a:extLst>
            </p:cNvPr>
            <p:cNvCxnSpPr>
              <a:cxnSpLocks/>
              <a:stCxn id="37" idx="2"/>
              <a:endCxn id="40" idx="0"/>
            </p:cNvCxnSpPr>
            <p:nvPr/>
          </p:nvCxnSpPr>
          <p:spPr bwMode="auto">
            <a:xfrm>
              <a:off x="2395477" y="4662980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Rectangle 84">
              <a:extLst>
                <a:ext uri="{FF2B5EF4-FFF2-40B4-BE49-F238E27FC236}">
                  <a16:creationId xmlns:a16="http://schemas.microsoft.com/office/drawing/2014/main" id="{EE055F24-115D-E24F-AD70-A9ADCE50F1D6}"/>
                </a:ext>
              </a:extLst>
            </p:cNvPr>
            <p:cNvSpPr/>
            <p:nvPr/>
          </p:nvSpPr>
          <p:spPr bwMode="auto">
            <a:xfrm>
              <a:off x="1315477" y="4843201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b="1" kern="0" dirty="0">
                  <a:solidFill>
                    <a:srgbClr val="C00000"/>
                  </a:solidFill>
                  <a:latin typeface="Helvetica Neue" charset="0"/>
                </a:rPr>
                <a:t>Sign Off</a:t>
              </a:r>
            </a:p>
          </p:txBody>
        </p:sp>
        <p:sp>
          <p:nvSpPr>
            <p:cNvPr id="41" name="Rectangle 84">
              <a:extLst>
                <a:ext uri="{FF2B5EF4-FFF2-40B4-BE49-F238E27FC236}">
                  <a16:creationId xmlns:a16="http://schemas.microsoft.com/office/drawing/2014/main" id="{21EB6046-AD03-2D42-AD52-C0BE569E2A81}"/>
                </a:ext>
              </a:extLst>
            </p:cNvPr>
            <p:cNvSpPr/>
            <p:nvPr/>
          </p:nvSpPr>
          <p:spPr bwMode="auto">
            <a:xfrm>
              <a:off x="1315477" y="5383422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400" kern="0" dirty="0">
                  <a:latin typeface="Helvetica Neue" charset="0"/>
                </a:rPr>
                <a:t>Layout Processing</a:t>
              </a:r>
            </a:p>
          </p:txBody>
        </p:sp>
        <p:sp>
          <p:nvSpPr>
            <p:cNvPr id="42" name="Rectangle 76">
              <a:extLst>
                <a:ext uri="{FF2B5EF4-FFF2-40B4-BE49-F238E27FC236}">
                  <a16:creationId xmlns:a16="http://schemas.microsoft.com/office/drawing/2014/main" id="{17A16E1F-7617-3B42-968F-CE037DC767A1}"/>
                </a:ext>
              </a:extLst>
            </p:cNvPr>
            <p:cNvSpPr/>
            <p:nvPr/>
          </p:nvSpPr>
          <p:spPr bwMode="auto">
            <a:xfrm>
              <a:off x="1315477" y="5923641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Fabrication</a:t>
              </a:r>
            </a:p>
          </p:txBody>
        </p:sp>
        <p:cxnSp>
          <p:nvCxnSpPr>
            <p:cNvPr id="43" name="Straight Arrow Connector 192">
              <a:extLst>
                <a:ext uri="{FF2B5EF4-FFF2-40B4-BE49-F238E27FC236}">
                  <a16:creationId xmlns:a16="http://schemas.microsoft.com/office/drawing/2014/main" id="{6EFFCA22-F70C-6A42-98C6-CF3FBA309348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 bwMode="auto">
            <a:xfrm>
              <a:off x="2395477" y="5203201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Arrow Connector 192">
              <a:extLst>
                <a:ext uri="{FF2B5EF4-FFF2-40B4-BE49-F238E27FC236}">
                  <a16:creationId xmlns:a16="http://schemas.microsoft.com/office/drawing/2014/main" id="{9845BF93-8254-DB4A-9309-34786298E0D1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 bwMode="auto">
            <a:xfrm>
              <a:off x="2395477" y="5743422"/>
              <a:ext cx="0" cy="18021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46">
              <a:extLst>
                <a:ext uri="{FF2B5EF4-FFF2-40B4-BE49-F238E27FC236}">
                  <a16:creationId xmlns:a16="http://schemas.microsoft.com/office/drawing/2014/main" id="{00255FA1-9D90-9147-9D81-9CC328E8FD2B}"/>
                </a:ext>
              </a:extLst>
            </p:cNvPr>
            <p:cNvSpPr/>
            <p:nvPr/>
          </p:nvSpPr>
          <p:spPr bwMode="auto">
            <a:xfrm>
              <a:off x="1315477" y="1601875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400" kern="0" dirty="0">
                  <a:latin typeface="Helvetica Neue" charset="0"/>
                </a:rPr>
                <a:t>Architectural Design</a:t>
              </a:r>
            </a:p>
          </p:txBody>
        </p:sp>
        <p:cxnSp>
          <p:nvCxnSpPr>
            <p:cNvPr id="23" name="Straight Arrow Connector 62">
              <a:extLst>
                <a:ext uri="{FF2B5EF4-FFF2-40B4-BE49-F238E27FC236}">
                  <a16:creationId xmlns:a16="http://schemas.microsoft.com/office/drawing/2014/main" id="{C169DDE5-0D5B-3E48-A76E-341F412FA532}"/>
                </a:ext>
              </a:extLst>
            </p:cNvPr>
            <p:cNvCxnSpPr>
              <a:cxnSpLocks noChangeShapeType="1"/>
              <a:stCxn id="16" idx="2"/>
              <a:endCxn id="22" idx="0"/>
            </p:cNvCxnSpPr>
            <p:nvPr/>
          </p:nvCxnSpPr>
          <p:spPr bwMode="auto">
            <a:xfrm>
              <a:off x="2395477" y="1421654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" name="Rectangle 76">
              <a:extLst>
                <a:ext uri="{FF2B5EF4-FFF2-40B4-BE49-F238E27FC236}">
                  <a16:creationId xmlns:a16="http://schemas.microsoft.com/office/drawing/2014/main" id="{9AA7A725-AB8E-4045-AC2F-EA39669A63A2}"/>
                </a:ext>
              </a:extLst>
            </p:cNvPr>
            <p:cNvSpPr/>
            <p:nvPr/>
          </p:nvSpPr>
          <p:spPr bwMode="auto">
            <a:xfrm>
              <a:off x="1315477" y="6442545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Package and Test</a:t>
              </a:r>
            </a:p>
          </p:txBody>
        </p:sp>
        <p:cxnSp>
          <p:nvCxnSpPr>
            <p:cNvPr id="75" name="Straight Arrow Connector 192">
              <a:extLst>
                <a:ext uri="{FF2B5EF4-FFF2-40B4-BE49-F238E27FC236}">
                  <a16:creationId xmlns:a16="http://schemas.microsoft.com/office/drawing/2014/main" id="{2A1F93FD-FB2B-E14D-9778-B24F6A576D3E}"/>
                </a:ext>
              </a:extLst>
            </p:cNvPr>
            <p:cNvCxnSpPr>
              <a:cxnSpLocks/>
              <a:stCxn id="42" idx="2"/>
              <a:endCxn id="74" idx="0"/>
            </p:cNvCxnSpPr>
            <p:nvPr/>
          </p:nvCxnSpPr>
          <p:spPr bwMode="auto">
            <a:xfrm>
              <a:off x="2395477" y="6283641"/>
              <a:ext cx="0" cy="158904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75" name="直接连接符 474">
            <a:extLst>
              <a:ext uri="{FF2B5EF4-FFF2-40B4-BE49-F238E27FC236}">
                <a16:creationId xmlns:a16="http://schemas.microsoft.com/office/drawing/2014/main" id="{436063E1-F5D9-4534-87D0-4193BF6E8B3F}"/>
              </a:ext>
            </a:extLst>
          </p:cNvPr>
          <p:cNvCxnSpPr>
            <a:cxnSpLocks/>
            <a:endCxn id="79" idx="1"/>
          </p:cNvCxnSpPr>
          <p:nvPr/>
        </p:nvCxnSpPr>
        <p:spPr>
          <a:xfrm flipV="1">
            <a:off x="2550747" y="2963055"/>
            <a:ext cx="500459" cy="1851973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接连接符 475">
            <a:extLst>
              <a:ext uri="{FF2B5EF4-FFF2-40B4-BE49-F238E27FC236}">
                <a16:creationId xmlns:a16="http://schemas.microsoft.com/office/drawing/2014/main" id="{66C55AE9-FF3E-417E-964A-16D47C4EA4B5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2550747" y="5177718"/>
            <a:ext cx="502667" cy="837343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74">
            <a:extLst>
              <a:ext uri="{FF2B5EF4-FFF2-40B4-BE49-F238E27FC236}">
                <a16:creationId xmlns:a16="http://schemas.microsoft.com/office/drawing/2014/main" id="{33E220C7-2F8C-4B88-85F0-82DF9CE415A4}"/>
              </a:ext>
            </a:extLst>
          </p:cNvPr>
          <p:cNvSpPr/>
          <p:nvPr/>
        </p:nvSpPr>
        <p:spPr bwMode="auto">
          <a:xfrm>
            <a:off x="3053414" y="3463912"/>
            <a:ext cx="1944000" cy="468000"/>
          </a:xfrm>
          <a:prstGeom prst="rect">
            <a:avLst/>
          </a:prstGeom>
          <a:solidFill>
            <a:srgbClr val="E2F0D8"/>
          </a:solidFill>
          <a:ln w="25400" cap="flat" cmpd="sng" algn="ctr">
            <a:noFill/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kumimoji="0" lang="en-US" altLang="zh-CN" sz="1600" b="1" dirty="0">
                <a:latin typeface="Helvetica Neue" panose="02000503000000020004"/>
                <a:ea typeface="+mj-ea"/>
              </a:rPr>
              <a:t>Timing</a:t>
            </a:r>
            <a:endParaRPr kumimoji="0" lang="en-US" altLang="zh-CN" sz="1600" b="1" dirty="0">
              <a:solidFill>
                <a:srgbClr val="0070C0"/>
              </a:solidFill>
              <a:latin typeface="Helvetica Neue" panose="02000503000000020004"/>
              <a:ea typeface="+mj-ea"/>
            </a:endParaRPr>
          </a:p>
        </p:txBody>
      </p:sp>
      <p:sp>
        <p:nvSpPr>
          <p:cNvPr id="59" name="Rectangle 74">
            <a:extLst>
              <a:ext uri="{FF2B5EF4-FFF2-40B4-BE49-F238E27FC236}">
                <a16:creationId xmlns:a16="http://schemas.microsoft.com/office/drawing/2014/main" id="{EC65333F-0EDB-43DD-85AF-15C1361EF0AE}"/>
              </a:ext>
            </a:extLst>
          </p:cNvPr>
          <p:cNvSpPr/>
          <p:nvPr/>
        </p:nvSpPr>
        <p:spPr bwMode="auto">
          <a:xfrm>
            <a:off x="3053414" y="4236295"/>
            <a:ext cx="1944000" cy="468000"/>
          </a:xfrm>
          <a:prstGeom prst="rect">
            <a:avLst/>
          </a:prstGeom>
          <a:solidFill>
            <a:srgbClr val="E2F0D8"/>
          </a:solidFill>
          <a:ln w="25400" cap="flat" cmpd="sng" algn="ctr">
            <a:noFill/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kumimoji="0" lang="en-US" altLang="zh-CN" sz="1600" b="1" dirty="0">
                <a:latin typeface="Helvetica Neue" panose="02000503000000020004"/>
                <a:ea typeface="+mj-ea"/>
              </a:rPr>
              <a:t>Noise </a:t>
            </a:r>
            <a:endParaRPr kumimoji="0" lang="en-US" altLang="zh-CN" sz="1600" b="1" dirty="0">
              <a:solidFill>
                <a:srgbClr val="0070C0"/>
              </a:solidFill>
              <a:latin typeface="Helvetica Neue" panose="02000503000000020004"/>
              <a:ea typeface="+mj-ea"/>
            </a:endParaRPr>
          </a:p>
        </p:txBody>
      </p:sp>
      <p:sp>
        <p:nvSpPr>
          <p:cNvPr id="60" name="Rectangle 74">
            <a:extLst>
              <a:ext uri="{FF2B5EF4-FFF2-40B4-BE49-F238E27FC236}">
                <a16:creationId xmlns:a16="http://schemas.microsoft.com/office/drawing/2014/main" id="{BEAE5279-B872-4612-BE96-7910D41C4CEB}"/>
              </a:ext>
            </a:extLst>
          </p:cNvPr>
          <p:cNvSpPr/>
          <p:nvPr/>
        </p:nvSpPr>
        <p:spPr bwMode="auto">
          <a:xfrm>
            <a:off x="3053414" y="5781061"/>
            <a:ext cx="1944000" cy="468000"/>
          </a:xfrm>
          <a:prstGeom prst="rect">
            <a:avLst/>
          </a:prstGeom>
          <a:solidFill>
            <a:srgbClr val="E2F0D8"/>
          </a:solidFill>
          <a:ln w="25400" cap="flat" cmpd="sng" algn="ctr">
            <a:noFill/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kumimoji="0" lang="en-US" altLang="zh-CN" sz="1600" b="1" dirty="0">
                <a:latin typeface="Helvetica Neue" panose="02000503000000020004"/>
                <a:ea typeface="+mj-ea"/>
              </a:rPr>
              <a:t>IR Drop</a:t>
            </a:r>
            <a:endParaRPr kumimoji="0" lang="en-US" altLang="zh-CN" sz="1600" b="1" dirty="0">
              <a:solidFill>
                <a:srgbClr val="0070C0"/>
              </a:solidFill>
              <a:latin typeface="Helvetica Neue" panose="02000503000000020004"/>
              <a:ea typeface="+mj-ea"/>
            </a:endParaRPr>
          </a:p>
        </p:txBody>
      </p:sp>
      <p:sp>
        <p:nvSpPr>
          <p:cNvPr id="61" name="Rectangle 74">
            <a:extLst>
              <a:ext uri="{FF2B5EF4-FFF2-40B4-BE49-F238E27FC236}">
                <a16:creationId xmlns:a16="http://schemas.microsoft.com/office/drawing/2014/main" id="{2CF6F572-85EE-4263-B460-7558B2A47831}"/>
              </a:ext>
            </a:extLst>
          </p:cNvPr>
          <p:cNvSpPr/>
          <p:nvPr/>
        </p:nvSpPr>
        <p:spPr bwMode="auto">
          <a:xfrm>
            <a:off x="3053414" y="5008678"/>
            <a:ext cx="1944000" cy="468000"/>
          </a:xfrm>
          <a:prstGeom prst="rect">
            <a:avLst/>
          </a:prstGeom>
          <a:solidFill>
            <a:srgbClr val="E2F0D8"/>
          </a:solidFill>
          <a:ln w="25400" cap="flat" cmpd="sng" algn="ctr">
            <a:noFill/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kumimoji="0" lang="en-US" altLang="zh-CN" sz="1600" b="1" dirty="0">
                <a:latin typeface="Helvetica Neue" panose="02000503000000020004"/>
                <a:ea typeface="+mj-ea"/>
              </a:rPr>
              <a:t>Power</a:t>
            </a:r>
            <a:endParaRPr kumimoji="0" lang="en-US" altLang="zh-CN" sz="1600" b="1" dirty="0">
              <a:solidFill>
                <a:srgbClr val="0070C0"/>
              </a:solidFill>
              <a:latin typeface="Helvetica Neue" panose="02000503000000020004"/>
              <a:ea typeface="+mj-ea"/>
            </a:endParaRPr>
          </a:p>
        </p:txBody>
      </p:sp>
      <p:sp>
        <p:nvSpPr>
          <p:cNvPr id="79" name="Rectangle 74">
            <a:extLst>
              <a:ext uri="{FF2B5EF4-FFF2-40B4-BE49-F238E27FC236}">
                <a16:creationId xmlns:a16="http://schemas.microsoft.com/office/drawing/2014/main" id="{97629721-2562-4EA5-BAF1-F53F2B908E00}"/>
              </a:ext>
            </a:extLst>
          </p:cNvPr>
          <p:cNvSpPr/>
          <p:nvPr/>
        </p:nvSpPr>
        <p:spPr bwMode="auto">
          <a:xfrm>
            <a:off x="3051206" y="2729055"/>
            <a:ext cx="1944000" cy="468000"/>
          </a:xfrm>
          <a:prstGeom prst="rect">
            <a:avLst/>
          </a:prstGeom>
          <a:solidFill>
            <a:srgbClr val="E2F0D8"/>
          </a:solidFill>
          <a:ln w="25400" cap="flat" cmpd="sng" algn="ctr">
            <a:noFill/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kumimoji="0"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 Neue" panose="02000503000000020004"/>
                <a:ea typeface="+mj-ea"/>
              </a:rPr>
              <a:t>RC Extraction</a:t>
            </a:r>
            <a:endParaRPr kumimoji="0" lang="en-US" altLang="zh-CN" sz="1600" b="1" dirty="0">
              <a:solidFill>
                <a:srgbClr val="0070C0"/>
              </a:solidFill>
              <a:latin typeface="Helvetica Neue" panose="02000503000000020004"/>
              <a:ea typeface="+mj-ea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E206850F-F1E0-D945-B9E8-3D5887EF144A}"/>
              </a:ext>
            </a:extLst>
          </p:cNvPr>
          <p:cNvGrpSpPr/>
          <p:nvPr/>
        </p:nvGrpSpPr>
        <p:grpSpPr>
          <a:xfrm>
            <a:off x="5699982" y="4192560"/>
            <a:ext cx="6054609" cy="1890903"/>
            <a:chOff x="831415" y="5512063"/>
            <a:chExt cx="4703428" cy="1326397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229EAC28-3F5F-BB44-A809-73AD1BA2EF20}"/>
                </a:ext>
              </a:extLst>
            </p:cNvPr>
            <p:cNvGrpSpPr/>
            <p:nvPr/>
          </p:nvGrpSpPr>
          <p:grpSpPr>
            <a:xfrm>
              <a:off x="831415" y="5512063"/>
              <a:ext cx="4703428" cy="1326397"/>
              <a:chOff x="4797760" y="3690430"/>
              <a:chExt cx="7490231" cy="1977148"/>
            </a:xfrm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1E0E22EC-42E5-7B4D-B2CF-1CA793C4603D}"/>
                  </a:ext>
                </a:extLst>
              </p:cNvPr>
              <p:cNvGrpSpPr/>
              <p:nvPr/>
            </p:nvGrpSpPr>
            <p:grpSpPr>
              <a:xfrm>
                <a:off x="4797760" y="3690430"/>
                <a:ext cx="7490231" cy="1977148"/>
                <a:chOff x="4636157" y="3413112"/>
                <a:chExt cx="7490231" cy="1977148"/>
              </a:xfrm>
            </p:grpSpPr>
            <p:grpSp>
              <p:nvGrpSpPr>
                <p:cNvPr id="92" name="组合 91">
                  <a:extLst>
                    <a:ext uri="{FF2B5EF4-FFF2-40B4-BE49-F238E27FC236}">
                      <a16:creationId xmlns:a16="http://schemas.microsoft.com/office/drawing/2014/main" id="{FDCAE6E5-31F5-E540-8870-0ECA23F46BDD}"/>
                    </a:ext>
                  </a:extLst>
                </p:cNvPr>
                <p:cNvGrpSpPr/>
                <p:nvPr/>
              </p:nvGrpSpPr>
              <p:grpSpPr>
                <a:xfrm>
                  <a:off x="4636157" y="3413112"/>
                  <a:ext cx="6925243" cy="1977148"/>
                  <a:chOff x="4636157" y="3413112"/>
                  <a:chExt cx="6925243" cy="1977148"/>
                </a:xfrm>
              </p:grpSpPr>
              <p:sp>
                <p:nvSpPr>
                  <p:cNvPr id="94" name="椭圆 93">
                    <a:extLst>
                      <a:ext uri="{FF2B5EF4-FFF2-40B4-BE49-F238E27FC236}">
                        <a16:creationId xmlns:a16="http://schemas.microsoft.com/office/drawing/2014/main" id="{09F9AE56-AE93-B848-A443-881CB575C562}"/>
                      </a:ext>
                    </a:extLst>
                  </p:cNvPr>
                  <p:cNvSpPr/>
                  <p:nvPr/>
                </p:nvSpPr>
                <p:spPr>
                  <a:xfrm>
                    <a:off x="5126551" y="4083889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95" name="椭圆 94">
                    <a:extLst>
                      <a:ext uri="{FF2B5EF4-FFF2-40B4-BE49-F238E27FC236}">
                        <a16:creationId xmlns:a16="http://schemas.microsoft.com/office/drawing/2014/main" id="{9FD4C89D-DBB3-4B48-BE8D-2D494911ABDC}"/>
                      </a:ext>
                    </a:extLst>
                  </p:cNvPr>
                  <p:cNvSpPr/>
                  <p:nvPr/>
                </p:nvSpPr>
                <p:spPr>
                  <a:xfrm>
                    <a:off x="5126551" y="3462140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96" name="椭圆 95">
                    <a:extLst>
                      <a:ext uri="{FF2B5EF4-FFF2-40B4-BE49-F238E27FC236}">
                        <a16:creationId xmlns:a16="http://schemas.microsoft.com/office/drawing/2014/main" id="{57F71AF2-B296-234B-9A90-2226173192FC}"/>
                      </a:ext>
                    </a:extLst>
                  </p:cNvPr>
                  <p:cNvSpPr/>
                  <p:nvPr/>
                </p:nvSpPr>
                <p:spPr>
                  <a:xfrm>
                    <a:off x="5124837" y="4429986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97" name="椭圆 96">
                    <a:extLst>
                      <a:ext uri="{FF2B5EF4-FFF2-40B4-BE49-F238E27FC236}">
                        <a16:creationId xmlns:a16="http://schemas.microsoft.com/office/drawing/2014/main" id="{5A80DA15-0263-5446-A14E-CE32376B04BB}"/>
                      </a:ext>
                    </a:extLst>
                  </p:cNvPr>
                  <p:cNvSpPr/>
                  <p:nvPr/>
                </p:nvSpPr>
                <p:spPr>
                  <a:xfrm>
                    <a:off x="5126551" y="4872779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98" name="椭圆 97">
                    <a:extLst>
                      <a:ext uri="{FF2B5EF4-FFF2-40B4-BE49-F238E27FC236}">
                        <a16:creationId xmlns:a16="http://schemas.microsoft.com/office/drawing/2014/main" id="{B4918A08-543A-504B-B095-976B29D447A4}"/>
                      </a:ext>
                    </a:extLst>
                  </p:cNvPr>
                  <p:cNvSpPr/>
                  <p:nvPr/>
                </p:nvSpPr>
                <p:spPr>
                  <a:xfrm>
                    <a:off x="5126551" y="5201444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99" name="椭圆 98">
                    <a:extLst>
                      <a:ext uri="{FF2B5EF4-FFF2-40B4-BE49-F238E27FC236}">
                        <a16:creationId xmlns:a16="http://schemas.microsoft.com/office/drawing/2014/main" id="{0A6ADB05-10B8-374A-9E39-519805A9A295}"/>
                      </a:ext>
                    </a:extLst>
                  </p:cNvPr>
                  <p:cNvSpPr/>
                  <p:nvPr/>
                </p:nvSpPr>
                <p:spPr>
                  <a:xfrm>
                    <a:off x="5766131" y="3466140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100" name="椭圆 99">
                    <a:extLst>
                      <a:ext uri="{FF2B5EF4-FFF2-40B4-BE49-F238E27FC236}">
                        <a16:creationId xmlns:a16="http://schemas.microsoft.com/office/drawing/2014/main" id="{71FED742-36AB-9445-BB5F-0E6754252E3A}"/>
                      </a:ext>
                    </a:extLst>
                  </p:cNvPr>
                  <p:cNvSpPr/>
                  <p:nvPr/>
                </p:nvSpPr>
                <p:spPr>
                  <a:xfrm>
                    <a:off x="5766131" y="3796798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101" name="椭圆 100">
                    <a:extLst>
                      <a:ext uri="{FF2B5EF4-FFF2-40B4-BE49-F238E27FC236}">
                        <a16:creationId xmlns:a16="http://schemas.microsoft.com/office/drawing/2014/main" id="{09D17BE3-5401-574F-AA5F-594F04BB637C}"/>
                      </a:ext>
                    </a:extLst>
                  </p:cNvPr>
                  <p:cNvSpPr/>
                  <p:nvPr/>
                </p:nvSpPr>
                <p:spPr>
                  <a:xfrm>
                    <a:off x="6223527" y="3615454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102" name="椭圆 101">
                    <a:extLst>
                      <a:ext uri="{FF2B5EF4-FFF2-40B4-BE49-F238E27FC236}">
                        <a16:creationId xmlns:a16="http://schemas.microsoft.com/office/drawing/2014/main" id="{D1D7DEEA-E640-5840-8208-2E15E7B92E12}"/>
                      </a:ext>
                    </a:extLst>
                  </p:cNvPr>
                  <p:cNvSpPr/>
                  <p:nvPr/>
                </p:nvSpPr>
                <p:spPr>
                  <a:xfrm>
                    <a:off x="6950622" y="3623973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103" name="椭圆 102">
                    <a:extLst>
                      <a:ext uri="{FF2B5EF4-FFF2-40B4-BE49-F238E27FC236}">
                        <a16:creationId xmlns:a16="http://schemas.microsoft.com/office/drawing/2014/main" id="{67B44C9C-A8CD-2546-8644-8B441334B222}"/>
                      </a:ext>
                    </a:extLst>
                  </p:cNvPr>
                  <p:cNvSpPr/>
                  <p:nvPr/>
                </p:nvSpPr>
                <p:spPr>
                  <a:xfrm>
                    <a:off x="7505562" y="3615454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104" name="椭圆 103">
                    <a:extLst>
                      <a:ext uri="{FF2B5EF4-FFF2-40B4-BE49-F238E27FC236}">
                        <a16:creationId xmlns:a16="http://schemas.microsoft.com/office/drawing/2014/main" id="{9F0B9081-5B44-484E-AC86-38B0D3929A85}"/>
                      </a:ext>
                    </a:extLst>
                  </p:cNvPr>
                  <p:cNvSpPr/>
                  <p:nvPr/>
                </p:nvSpPr>
                <p:spPr>
                  <a:xfrm>
                    <a:off x="8069981" y="3608547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105" name="椭圆 104">
                    <a:extLst>
                      <a:ext uri="{FF2B5EF4-FFF2-40B4-BE49-F238E27FC236}">
                        <a16:creationId xmlns:a16="http://schemas.microsoft.com/office/drawing/2014/main" id="{34423660-F093-2E47-A116-8D61C8ABDA64}"/>
                      </a:ext>
                    </a:extLst>
                  </p:cNvPr>
                  <p:cNvSpPr/>
                  <p:nvPr/>
                </p:nvSpPr>
                <p:spPr>
                  <a:xfrm>
                    <a:off x="8069981" y="4016827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106" name="椭圆 105">
                    <a:extLst>
                      <a:ext uri="{FF2B5EF4-FFF2-40B4-BE49-F238E27FC236}">
                        <a16:creationId xmlns:a16="http://schemas.microsoft.com/office/drawing/2014/main" id="{7EDCF4D0-C424-5B40-A33E-51A99B09EFAD}"/>
                      </a:ext>
                    </a:extLst>
                  </p:cNvPr>
                  <p:cNvSpPr/>
                  <p:nvPr/>
                </p:nvSpPr>
                <p:spPr>
                  <a:xfrm>
                    <a:off x="8474687" y="3572761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108" name="椭圆 107">
                    <a:extLst>
                      <a:ext uri="{FF2B5EF4-FFF2-40B4-BE49-F238E27FC236}">
                        <a16:creationId xmlns:a16="http://schemas.microsoft.com/office/drawing/2014/main" id="{61F0C59A-813D-BD4C-811E-C88E28E301D8}"/>
                      </a:ext>
                    </a:extLst>
                  </p:cNvPr>
                  <p:cNvSpPr/>
                  <p:nvPr/>
                </p:nvSpPr>
                <p:spPr>
                  <a:xfrm>
                    <a:off x="8771091" y="4386178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110" name="椭圆 109">
                    <a:extLst>
                      <a:ext uri="{FF2B5EF4-FFF2-40B4-BE49-F238E27FC236}">
                        <a16:creationId xmlns:a16="http://schemas.microsoft.com/office/drawing/2014/main" id="{C082F89B-B360-F64C-BBE3-325753A9C76D}"/>
                      </a:ext>
                    </a:extLst>
                  </p:cNvPr>
                  <p:cNvSpPr/>
                  <p:nvPr/>
                </p:nvSpPr>
                <p:spPr>
                  <a:xfrm>
                    <a:off x="9342300" y="3693426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112" name="椭圆 111">
                    <a:extLst>
                      <a:ext uri="{FF2B5EF4-FFF2-40B4-BE49-F238E27FC236}">
                        <a16:creationId xmlns:a16="http://schemas.microsoft.com/office/drawing/2014/main" id="{F5F38C4C-038E-684B-8FEE-54CA024C2288}"/>
                      </a:ext>
                    </a:extLst>
                  </p:cNvPr>
                  <p:cNvSpPr/>
                  <p:nvPr/>
                </p:nvSpPr>
                <p:spPr>
                  <a:xfrm>
                    <a:off x="9834000" y="3757824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114" name="椭圆 113">
                    <a:extLst>
                      <a:ext uri="{FF2B5EF4-FFF2-40B4-BE49-F238E27FC236}">
                        <a16:creationId xmlns:a16="http://schemas.microsoft.com/office/drawing/2014/main" id="{7165755B-10F9-DF47-B4D8-937987CD7E85}"/>
                      </a:ext>
                    </a:extLst>
                  </p:cNvPr>
                  <p:cNvSpPr/>
                  <p:nvPr/>
                </p:nvSpPr>
                <p:spPr>
                  <a:xfrm>
                    <a:off x="10358444" y="3750955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116" name="椭圆 115">
                    <a:extLst>
                      <a:ext uri="{FF2B5EF4-FFF2-40B4-BE49-F238E27FC236}">
                        <a16:creationId xmlns:a16="http://schemas.microsoft.com/office/drawing/2014/main" id="{8A214C05-938E-B143-8883-E50B7DC9CD70}"/>
                      </a:ext>
                    </a:extLst>
                  </p:cNvPr>
                  <p:cNvSpPr/>
                  <p:nvPr/>
                </p:nvSpPr>
                <p:spPr>
                  <a:xfrm>
                    <a:off x="9330157" y="3950341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117" name="椭圆 116">
                    <a:extLst>
                      <a:ext uri="{FF2B5EF4-FFF2-40B4-BE49-F238E27FC236}">
                        <a16:creationId xmlns:a16="http://schemas.microsoft.com/office/drawing/2014/main" id="{00209413-8EED-D642-A49A-F8C3524D737A}"/>
                      </a:ext>
                    </a:extLst>
                  </p:cNvPr>
                  <p:cNvSpPr/>
                  <p:nvPr/>
                </p:nvSpPr>
                <p:spPr>
                  <a:xfrm>
                    <a:off x="10806285" y="3733970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cxnSp>
                <p:nvCxnSpPr>
                  <p:cNvPr id="118" name="直接箭头连接符 99">
                    <a:extLst>
                      <a:ext uri="{FF2B5EF4-FFF2-40B4-BE49-F238E27FC236}">
                        <a16:creationId xmlns:a16="http://schemas.microsoft.com/office/drawing/2014/main" id="{06229C8D-3984-1B46-8823-D264CD17FC82}"/>
                      </a:ext>
                    </a:extLst>
                  </p:cNvPr>
                  <p:cNvCxnSpPr>
                    <a:stCxn id="95" idx="6"/>
                    <a:endCxn id="99" idx="2"/>
                  </p:cNvCxnSpPr>
                  <p:nvPr/>
                </p:nvCxnSpPr>
                <p:spPr>
                  <a:xfrm>
                    <a:off x="5278979" y="3533344"/>
                    <a:ext cx="487152" cy="400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直接箭头连接符 100">
                    <a:extLst>
                      <a:ext uri="{FF2B5EF4-FFF2-40B4-BE49-F238E27FC236}">
                        <a16:creationId xmlns:a16="http://schemas.microsoft.com/office/drawing/2014/main" id="{1427759D-C2FF-814B-8F0F-869EB2E29A3E}"/>
                      </a:ext>
                    </a:extLst>
                  </p:cNvPr>
                  <p:cNvCxnSpPr>
                    <a:cxnSpLocks/>
                    <a:stCxn id="99" idx="6"/>
                    <a:endCxn id="101" idx="1"/>
                  </p:cNvCxnSpPr>
                  <p:nvPr/>
                </p:nvCxnSpPr>
                <p:spPr>
                  <a:xfrm>
                    <a:off x="5918559" y="3537344"/>
                    <a:ext cx="327291" cy="9896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直接箭头连接符 101">
                    <a:extLst>
                      <a:ext uri="{FF2B5EF4-FFF2-40B4-BE49-F238E27FC236}">
                        <a16:creationId xmlns:a16="http://schemas.microsoft.com/office/drawing/2014/main" id="{D729C8EC-741C-A848-BC00-9A392F6F4FD7}"/>
                      </a:ext>
                    </a:extLst>
                  </p:cNvPr>
                  <p:cNvCxnSpPr>
                    <a:cxnSpLocks/>
                    <a:stCxn id="101" idx="6"/>
                    <a:endCxn id="102" idx="2"/>
                  </p:cNvCxnSpPr>
                  <p:nvPr/>
                </p:nvCxnSpPr>
                <p:spPr>
                  <a:xfrm>
                    <a:off x="6375955" y="3686658"/>
                    <a:ext cx="574667" cy="851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直接箭头连接符 102">
                    <a:extLst>
                      <a:ext uri="{FF2B5EF4-FFF2-40B4-BE49-F238E27FC236}">
                        <a16:creationId xmlns:a16="http://schemas.microsoft.com/office/drawing/2014/main" id="{4DA3986B-6752-7946-BB89-86CB45A65EEC}"/>
                      </a:ext>
                    </a:extLst>
                  </p:cNvPr>
                  <p:cNvCxnSpPr>
                    <a:cxnSpLocks/>
                    <a:stCxn id="100" idx="6"/>
                    <a:endCxn id="101" idx="3"/>
                  </p:cNvCxnSpPr>
                  <p:nvPr/>
                </p:nvCxnSpPr>
                <p:spPr>
                  <a:xfrm flipV="1">
                    <a:off x="5918559" y="3737006"/>
                    <a:ext cx="327291" cy="13099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直接箭头连接符 103">
                    <a:extLst>
                      <a:ext uri="{FF2B5EF4-FFF2-40B4-BE49-F238E27FC236}">
                        <a16:creationId xmlns:a16="http://schemas.microsoft.com/office/drawing/2014/main" id="{78C713D8-3299-244B-AB66-4834DAB1F304}"/>
                      </a:ext>
                    </a:extLst>
                  </p:cNvPr>
                  <p:cNvCxnSpPr>
                    <a:cxnSpLocks/>
                    <a:stCxn id="102" idx="6"/>
                    <a:endCxn id="103" idx="2"/>
                  </p:cNvCxnSpPr>
                  <p:nvPr/>
                </p:nvCxnSpPr>
                <p:spPr>
                  <a:xfrm flipV="1">
                    <a:off x="7103050" y="3686658"/>
                    <a:ext cx="402512" cy="851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直接箭头连接符 104">
                    <a:extLst>
                      <a:ext uri="{FF2B5EF4-FFF2-40B4-BE49-F238E27FC236}">
                        <a16:creationId xmlns:a16="http://schemas.microsoft.com/office/drawing/2014/main" id="{5D8238FE-5F46-CE43-9357-9F201C98140B}"/>
                      </a:ext>
                    </a:extLst>
                  </p:cNvPr>
                  <p:cNvCxnSpPr>
                    <a:stCxn id="103" idx="6"/>
                    <a:endCxn id="104" idx="2"/>
                  </p:cNvCxnSpPr>
                  <p:nvPr/>
                </p:nvCxnSpPr>
                <p:spPr>
                  <a:xfrm flipV="1">
                    <a:off x="7657990" y="3679751"/>
                    <a:ext cx="411991" cy="690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9" name="椭圆 128">
                    <a:extLst>
                      <a:ext uri="{FF2B5EF4-FFF2-40B4-BE49-F238E27FC236}">
                        <a16:creationId xmlns:a16="http://schemas.microsoft.com/office/drawing/2014/main" id="{EB4FA675-749E-8F4E-B42F-CBA9175CC710}"/>
                      </a:ext>
                    </a:extLst>
                  </p:cNvPr>
                  <p:cNvSpPr/>
                  <p:nvPr/>
                </p:nvSpPr>
                <p:spPr>
                  <a:xfrm>
                    <a:off x="5779293" y="4080535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130" name="椭圆 129">
                    <a:extLst>
                      <a:ext uri="{FF2B5EF4-FFF2-40B4-BE49-F238E27FC236}">
                        <a16:creationId xmlns:a16="http://schemas.microsoft.com/office/drawing/2014/main" id="{BC64CAB6-959A-FF40-B488-D93875039F3C}"/>
                      </a:ext>
                    </a:extLst>
                  </p:cNvPr>
                  <p:cNvSpPr/>
                  <p:nvPr/>
                </p:nvSpPr>
                <p:spPr>
                  <a:xfrm>
                    <a:off x="6184067" y="4079605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cxnSp>
                <p:nvCxnSpPr>
                  <p:cNvPr id="131" name="直接箭头连接符 107">
                    <a:extLst>
                      <a:ext uri="{FF2B5EF4-FFF2-40B4-BE49-F238E27FC236}">
                        <a16:creationId xmlns:a16="http://schemas.microsoft.com/office/drawing/2014/main" id="{E531CBEE-F065-7246-BE54-9C538AFD592B}"/>
                      </a:ext>
                    </a:extLst>
                  </p:cNvPr>
                  <p:cNvCxnSpPr>
                    <a:stCxn id="94" idx="6"/>
                    <a:endCxn id="129" idx="2"/>
                  </p:cNvCxnSpPr>
                  <p:nvPr/>
                </p:nvCxnSpPr>
                <p:spPr>
                  <a:xfrm flipV="1">
                    <a:off x="5278979" y="4151739"/>
                    <a:ext cx="500314" cy="335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直接箭头连接符 109">
                    <a:extLst>
                      <a:ext uri="{FF2B5EF4-FFF2-40B4-BE49-F238E27FC236}">
                        <a16:creationId xmlns:a16="http://schemas.microsoft.com/office/drawing/2014/main" id="{B52ED18F-8000-754B-8D2F-7A9DE7532E8F}"/>
                      </a:ext>
                    </a:extLst>
                  </p:cNvPr>
                  <p:cNvCxnSpPr>
                    <a:stCxn id="129" idx="6"/>
                    <a:endCxn id="130" idx="2"/>
                  </p:cNvCxnSpPr>
                  <p:nvPr/>
                </p:nvCxnSpPr>
                <p:spPr>
                  <a:xfrm flipV="1">
                    <a:off x="5931721" y="4150809"/>
                    <a:ext cx="252346" cy="93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直接箭头连接符 110">
                    <a:extLst>
                      <a:ext uri="{FF2B5EF4-FFF2-40B4-BE49-F238E27FC236}">
                        <a16:creationId xmlns:a16="http://schemas.microsoft.com/office/drawing/2014/main" id="{CA3C21BC-06F3-014F-8A7C-7EFDB666505E}"/>
                      </a:ext>
                    </a:extLst>
                  </p:cNvPr>
                  <p:cNvCxnSpPr>
                    <a:stCxn id="130" idx="6"/>
                    <a:endCxn id="105" idx="3"/>
                  </p:cNvCxnSpPr>
                  <p:nvPr/>
                </p:nvCxnSpPr>
                <p:spPr>
                  <a:xfrm flipV="1">
                    <a:off x="6336495" y="4138379"/>
                    <a:ext cx="1755809" cy="1243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直接箭头连接符 111">
                    <a:extLst>
                      <a:ext uri="{FF2B5EF4-FFF2-40B4-BE49-F238E27FC236}">
                        <a16:creationId xmlns:a16="http://schemas.microsoft.com/office/drawing/2014/main" id="{8A84ADA6-84CA-FF40-ABBF-05CE6FD9CE66}"/>
                      </a:ext>
                    </a:extLst>
                  </p:cNvPr>
                  <p:cNvCxnSpPr>
                    <a:cxnSpLocks/>
                    <a:stCxn id="105" idx="7"/>
                    <a:endCxn id="106" idx="3"/>
                  </p:cNvCxnSpPr>
                  <p:nvPr/>
                </p:nvCxnSpPr>
                <p:spPr>
                  <a:xfrm flipV="1">
                    <a:off x="8200086" y="3694313"/>
                    <a:ext cx="296924" cy="34336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5" name="椭圆 134">
                    <a:extLst>
                      <a:ext uri="{FF2B5EF4-FFF2-40B4-BE49-F238E27FC236}">
                        <a16:creationId xmlns:a16="http://schemas.microsoft.com/office/drawing/2014/main" id="{34391586-6B95-CB4A-BB1E-A69BC8D61CE7}"/>
                      </a:ext>
                    </a:extLst>
                  </p:cNvPr>
                  <p:cNvSpPr/>
                  <p:nvPr/>
                </p:nvSpPr>
                <p:spPr>
                  <a:xfrm>
                    <a:off x="8283495" y="4391811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136" name="椭圆 135">
                    <a:extLst>
                      <a:ext uri="{FF2B5EF4-FFF2-40B4-BE49-F238E27FC236}">
                        <a16:creationId xmlns:a16="http://schemas.microsoft.com/office/drawing/2014/main" id="{089C888E-A38C-D846-BAA6-9C31A561E143}"/>
                      </a:ext>
                    </a:extLst>
                  </p:cNvPr>
                  <p:cNvSpPr/>
                  <p:nvPr/>
                </p:nvSpPr>
                <p:spPr>
                  <a:xfrm>
                    <a:off x="5742124" y="4856723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137" name="椭圆 136">
                    <a:extLst>
                      <a:ext uri="{FF2B5EF4-FFF2-40B4-BE49-F238E27FC236}">
                        <a16:creationId xmlns:a16="http://schemas.microsoft.com/office/drawing/2014/main" id="{7AB9D223-B69D-2048-B57B-9983186C507F}"/>
                      </a:ext>
                    </a:extLst>
                  </p:cNvPr>
                  <p:cNvSpPr/>
                  <p:nvPr/>
                </p:nvSpPr>
                <p:spPr>
                  <a:xfrm>
                    <a:off x="6252496" y="4860255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138" name="椭圆 137">
                    <a:extLst>
                      <a:ext uri="{FF2B5EF4-FFF2-40B4-BE49-F238E27FC236}">
                        <a16:creationId xmlns:a16="http://schemas.microsoft.com/office/drawing/2014/main" id="{C18C55F9-FFF9-1746-93B5-F2F7B6BA4419}"/>
                      </a:ext>
                    </a:extLst>
                  </p:cNvPr>
                  <p:cNvSpPr/>
                  <p:nvPr/>
                </p:nvSpPr>
                <p:spPr>
                  <a:xfrm>
                    <a:off x="6681429" y="4856111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139" name="椭圆 138">
                    <a:extLst>
                      <a:ext uri="{FF2B5EF4-FFF2-40B4-BE49-F238E27FC236}">
                        <a16:creationId xmlns:a16="http://schemas.microsoft.com/office/drawing/2014/main" id="{CF0B9CC5-CB82-8A45-ACE6-7CFF34E5555D}"/>
                      </a:ext>
                    </a:extLst>
                  </p:cNvPr>
                  <p:cNvSpPr/>
                  <p:nvPr/>
                </p:nvSpPr>
                <p:spPr>
                  <a:xfrm>
                    <a:off x="7061938" y="4843745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140" name="椭圆 139">
                    <a:extLst>
                      <a:ext uri="{FF2B5EF4-FFF2-40B4-BE49-F238E27FC236}">
                        <a16:creationId xmlns:a16="http://schemas.microsoft.com/office/drawing/2014/main" id="{90721B0F-94E0-5747-80D3-03D17304DEFD}"/>
                      </a:ext>
                    </a:extLst>
                  </p:cNvPr>
                  <p:cNvSpPr/>
                  <p:nvPr/>
                </p:nvSpPr>
                <p:spPr>
                  <a:xfrm>
                    <a:off x="7508143" y="4832999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141" name="椭圆 140">
                    <a:extLst>
                      <a:ext uri="{FF2B5EF4-FFF2-40B4-BE49-F238E27FC236}">
                        <a16:creationId xmlns:a16="http://schemas.microsoft.com/office/drawing/2014/main" id="{B0C23AD5-596C-F24E-BA9E-620CD6F30058}"/>
                      </a:ext>
                    </a:extLst>
                  </p:cNvPr>
                  <p:cNvSpPr/>
                  <p:nvPr/>
                </p:nvSpPr>
                <p:spPr>
                  <a:xfrm>
                    <a:off x="7887211" y="4822303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142" name="椭圆 141">
                    <a:extLst>
                      <a:ext uri="{FF2B5EF4-FFF2-40B4-BE49-F238E27FC236}">
                        <a16:creationId xmlns:a16="http://schemas.microsoft.com/office/drawing/2014/main" id="{73F55315-CF4F-1649-B647-647E4E79F6D5}"/>
                      </a:ext>
                    </a:extLst>
                  </p:cNvPr>
                  <p:cNvSpPr/>
                  <p:nvPr/>
                </p:nvSpPr>
                <p:spPr>
                  <a:xfrm>
                    <a:off x="8292073" y="4819219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143" name="椭圆 142">
                    <a:extLst>
                      <a:ext uri="{FF2B5EF4-FFF2-40B4-BE49-F238E27FC236}">
                        <a16:creationId xmlns:a16="http://schemas.microsoft.com/office/drawing/2014/main" id="{B0BDB18A-58FD-F448-A618-B2243D896D4E}"/>
                      </a:ext>
                    </a:extLst>
                  </p:cNvPr>
                  <p:cNvSpPr/>
                  <p:nvPr/>
                </p:nvSpPr>
                <p:spPr>
                  <a:xfrm>
                    <a:off x="8706039" y="4810726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144" name="椭圆 143">
                    <a:extLst>
                      <a:ext uri="{FF2B5EF4-FFF2-40B4-BE49-F238E27FC236}">
                        <a16:creationId xmlns:a16="http://schemas.microsoft.com/office/drawing/2014/main" id="{A993E3E2-4D93-EA4D-95AD-850B2610378F}"/>
                      </a:ext>
                    </a:extLst>
                  </p:cNvPr>
                  <p:cNvSpPr/>
                  <p:nvPr/>
                </p:nvSpPr>
                <p:spPr>
                  <a:xfrm>
                    <a:off x="8696722" y="5200107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sp>
                <p:nvSpPr>
                  <p:cNvPr id="145" name="椭圆 144">
                    <a:extLst>
                      <a:ext uri="{FF2B5EF4-FFF2-40B4-BE49-F238E27FC236}">
                        <a16:creationId xmlns:a16="http://schemas.microsoft.com/office/drawing/2014/main" id="{09E8C603-173F-1847-841C-C336B32D5F3F}"/>
                      </a:ext>
                    </a:extLst>
                  </p:cNvPr>
                  <p:cNvSpPr/>
                  <p:nvPr/>
                </p:nvSpPr>
                <p:spPr>
                  <a:xfrm>
                    <a:off x="9253015" y="4800306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cxnSp>
                <p:nvCxnSpPr>
                  <p:cNvPr id="146" name="直接箭头连接符 123">
                    <a:extLst>
                      <a:ext uri="{FF2B5EF4-FFF2-40B4-BE49-F238E27FC236}">
                        <a16:creationId xmlns:a16="http://schemas.microsoft.com/office/drawing/2014/main" id="{6AC4B7D9-0871-C248-A33A-AE5CC72C4418}"/>
                      </a:ext>
                    </a:extLst>
                  </p:cNvPr>
                  <p:cNvCxnSpPr>
                    <a:stCxn id="96" idx="6"/>
                    <a:endCxn id="135" idx="2"/>
                  </p:cNvCxnSpPr>
                  <p:nvPr/>
                </p:nvCxnSpPr>
                <p:spPr>
                  <a:xfrm flipV="1">
                    <a:off x="5277265" y="4463015"/>
                    <a:ext cx="3006230" cy="381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直接箭头连接符 124">
                    <a:extLst>
                      <a:ext uri="{FF2B5EF4-FFF2-40B4-BE49-F238E27FC236}">
                        <a16:creationId xmlns:a16="http://schemas.microsoft.com/office/drawing/2014/main" id="{EAAF619D-1003-C843-A48B-DF30060D3CD5}"/>
                      </a:ext>
                    </a:extLst>
                  </p:cNvPr>
                  <p:cNvCxnSpPr>
                    <a:stCxn id="97" idx="6"/>
                    <a:endCxn id="136" idx="2"/>
                  </p:cNvCxnSpPr>
                  <p:nvPr/>
                </p:nvCxnSpPr>
                <p:spPr>
                  <a:xfrm flipV="1">
                    <a:off x="5278979" y="4927927"/>
                    <a:ext cx="463145" cy="1605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直接箭头连接符 125">
                    <a:extLst>
                      <a:ext uri="{FF2B5EF4-FFF2-40B4-BE49-F238E27FC236}">
                        <a16:creationId xmlns:a16="http://schemas.microsoft.com/office/drawing/2014/main" id="{7D48FB40-A3AC-AC42-8C48-777EB88B9423}"/>
                      </a:ext>
                    </a:extLst>
                  </p:cNvPr>
                  <p:cNvCxnSpPr>
                    <a:stCxn id="136" idx="6"/>
                    <a:endCxn id="137" idx="2"/>
                  </p:cNvCxnSpPr>
                  <p:nvPr/>
                </p:nvCxnSpPr>
                <p:spPr>
                  <a:xfrm>
                    <a:off x="5894552" y="4927927"/>
                    <a:ext cx="357944" cy="353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直接箭头连接符 126">
                    <a:extLst>
                      <a:ext uri="{FF2B5EF4-FFF2-40B4-BE49-F238E27FC236}">
                        <a16:creationId xmlns:a16="http://schemas.microsoft.com/office/drawing/2014/main" id="{9E20F7B6-DED0-E945-A805-9B65C37ED9AB}"/>
                      </a:ext>
                    </a:extLst>
                  </p:cNvPr>
                  <p:cNvCxnSpPr>
                    <a:stCxn id="137" idx="6"/>
                    <a:endCxn id="138" idx="2"/>
                  </p:cNvCxnSpPr>
                  <p:nvPr/>
                </p:nvCxnSpPr>
                <p:spPr>
                  <a:xfrm flipV="1">
                    <a:off x="6404924" y="4927315"/>
                    <a:ext cx="276505" cy="414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直接箭头连接符 127">
                    <a:extLst>
                      <a:ext uri="{FF2B5EF4-FFF2-40B4-BE49-F238E27FC236}">
                        <a16:creationId xmlns:a16="http://schemas.microsoft.com/office/drawing/2014/main" id="{E796894C-711D-214B-B520-82B5BC3E16A2}"/>
                      </a:ext>
                    </a:extLst>
                  </p:cNvPr>
                  <p:cNvCxnSpPr>
                    <a:stCxn id="138" idx="6"/>
                    <a:endCxn id="139" idx="2"/>
                  </p:cNvCxnSpPr>
                  <p:nvPr/>
                </p:nvCxnSpPr>
                <p:spPr>
                  <a:xfrm flipV="1">
                    <a:off x="6833857" y="4914949"/>
                    <a:ext cx="228081" cy="123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直接箭头连接符 128">
                    <a:extLst>
                      <a:ext uri="{FF2B5EF4-FFF2-40B4-BE49-F238E27FC236}">
                        <a16:creationId xmlns:a16="http://schemas.microsoft.com/office/drawing/2014/main" id="{95C99740-52DC-AD4D-9284-664F9987B660}"/>
                      </a:ext>
                    </a:extLst>
                  </p:cNvPr>
                  <p:cNvCxnSpPr>
                    <a:stCxn id="139" idx="6"/>
                    <a:endCxn id="140" idx="2"/>
                  </p:cNvCxnSpPr>
                  <p:nvPr/>
                </p:nvCxnSpPr>
                <p:spPr>
                  <a:xfrm flipV="1">
                    <a:off x="7214366" y="4904203"/>
                    <a:ext cx="293777" cy="1074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直接箭头连接符 129">
                    <a:extLst>
                      <a:ext uri="{FF2B5EF4-FFF2-40B4-BE49-F238E27FC236}">
                        <a16:creationId xmlns:a16="http://schemas.microsoft.com/office/drawing/2014/main" id="{1A764063-5B36-F641-A363-D18DA700FDB5}"/>
                      </a:ext>
                    </a:extLst>
                  </p:cNvPr>
                  <p:cNvCxnSpPr>
                    <a:stCxn id="140" idx="6"/>
                    <a:endCxn id="141" idx="2"/>
                  </p:cNvCxnSpPr>
                  <p:nvPr/>
                </p:nvCxnSpPr>
                <p:spPr>
                  <a:xfrm flipV="1">
                    <a:off x="7660571" y="4893507"/>
                    <a:ext cx="226640" cy="1069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直接箭头连接符 130">
                    <a:extLst>
                      <a:ext uri="{FF2B5EF4-FFF2-40B4-BE49-F238E27FC236}">
                        <a16:creationId xmlns:a16="http://schemas.microsoft.com/office/drawing/2014/main" id="{E210C5D5-0F7B-BD43-B106-FBF6830136CF}"/>
                      </a:ext>
                    </a:extLst>
                  </p:cNvPr>
                  <p:cNvCxnSpPr>
                    <a:stCxn id="141" idx="6"/>
                    <a:endCxn id="142" idx="2"/>
                  </p:cNvCxnSpPr>
                  <p:nvPr/>
                </p:nvCxnSpPr>
                <p:spPr>
                  <a:xfrm flipV="1">
                    <a:off x="8039639" y="4890423"/>
                    <a:ext cx="252434" cy="308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直接箭头连接符 131">
                    <a:extLst>
                      <a:ext uri="{FF2B5EF4-FFF2-40B4-BE49-F238E27FC236}">
                        <a16:creationId xmlns:a16="http://schemas.microsoft.com/office/drawing/2014/main" id="{B65EE501-55DA-0B44-802B-1AF151A529BD}"/>
                      </a:ext>
                    </a:extLst>
                  </p:cNvPr>
                  <p:cNvCxnSpPr>
                    <a:cxnSpLocks/>
                    <a:stCxn id="110" idx="6"/>
                  </p:cNvCxnSpPr>
                  <p:nvPr/>
                </p:nvCxnSpPr>
                <p:spPr>
                  <a:xfrm>
                    <a:off x="9494728" y="3764630"/>
                    <a:ext cx="354435" cy="4167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直接箭头连接符 132">
                    <a:extLst>
                      <a:ext uri="{FF2B5EF4-FFF2-40B4-BE49-F238E27FC236}">
                        <a16:creationId xmlns:a16="http://schemas.microsoft.com/office/drawing/2014/main" id="{7676AB85-5F7F-D644-9BFB-AEC4ACD89102}"/>
                      </a:ext>
                    </a:extLst>
                  </p:cNvPr>
                  <p:cNvCxnSpPr>
                    <a:stCxn id="116" idx="6"/>
                    <a:endCxn id="112" idx="3"/>
                  </p:cNvCxnSpPr>
                  <p:nvPr/>
                </p:nvCxnSpPr>
                <p:spPr>
                  <a:xfrm flipV="1">
                    <a:off x="9482585" y="3879376"/>
                    <a:ext cx="373738" cy="14216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直接箭头连接符 133">
                    <a:extLst>
                      <a:ext uri="{FF2B5EF4-FFF2-40B4-BE49-F238E27FC236}">
                        <a16:creationId xmlns:a16="http://schemas.microsoft.com/office/drawing/2014/main" id="{E8BFCB38-933E-914B-9ADE-618C3851039F}"/>
                      </a:ext>
                    </a:extLst>
                  </p:cNvPr>
                  <p:cNvCxnSpPr>
                    <a:cxnSpLocks/>
                    <a:stCxn id="112" idx="6"/>
                    <a:endCxn id="114" idx="2"/>
                  </p:cNvCxnSpPr>
                  <p:nvPr/>
                </p:nvCxnSpPr>
                <p:spPr>
                  <a:xfrm flipV="1">
                    <a:off x="9986428" y="3822159"/>
                    <a:ext cx="372016" cy="686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直接箭头连接符 134">
                    <a:extLst>
                      <a:ext uri="{FF2B5EF4-FFF2-40B4-BE49-F238E27FC236}">
                        <a16:creationId xmlns:a16="http://schemas.microsoft.com/office/drawing/2014/main" id="{CD8C9015-4E94-514C-B6CD-548D43E804F2}"/>
                      </a:ext>
                    </a:extLst>
                  </p:cNvPr>
                  <p:cNvCxnSpPr>
                    <a:stCxn id="142" idx="6"/>
                    <a:endCxn id="143" idx="2"/>
                  </p:cNvCxnSpPr>
                  <p:nvPr/>
                </p:nvCxnSpPr>
                <p:spPr>
                  <a:xfrm flipV="1">
                    <a:off x="8444501" y="4881930"/>
                    <a:ext cx="261538" cy="849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直接箭头连接符 135">
                    <a:extLst>
                      <a:ext uri="{FF2B5EF4-FFF2-40B4-BE49-F238E27FC236}">
                        <a16:creationId xmlns:a16="http://schemas.microsoft.com/office/drawing/2014/main" id="{22794661-CE47-3E4A-9CBC-D17B56BC304E}"/>
                      </a:ext>
                    </a:extLst>
                  </p:cNvPr>
                  <p:cNvCxnSpPr>
                    <a:cxnSpLocks/>
                    <a:stCxn id="98" idx="6"/>
                    <a:endCxn id="144" idx="2"/>
                  </p:cNvCxnSpPr>
                  <p:nvPr/>
                </p:nvCxnSpPr>
                <p:spPr>
                  <a:xfrm flipV="1">
                    <a:off x="5278979" y="5271311"/>
                    <a:ext cx="3417743" cy="133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直接箭头连接符 136">
                    <a:extLst>
                      <a:ext uri="{FF2B5EF4-FFF2-40B4-BE49-F238E27FC236}">
                        <a16:creationId xmlns:a16="http://schemas.microsoft.com/office/drawing/2014/main" id="{94365776-54E0-7E4B-8942-653692870702}"/>
                      </a:ext>
                    </a:extLst>
                  </p:cNvPr>
                  <p:cNvCxnSpPr>
                    <a:cxnSpLocks/>
                    <a:stCxn id="144" idx="4"/>
                    <a:endCxn id="145" idx="3"/>
                  </p:cNvCxnSpPr>
                  <p:nvPr/>
                </p:nvCxnSpPr>
                <p:spPr>
                  <a:xfrm flipV="1">
                    <a:off x="8772936" y="4921858"/>
                    <a:ext cx="502402" cy="42065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直接箭头连接符 137">
                    <a:extLst>
                      <a:ext uri="{FF2B5EF4-FFF2-40B4-BE49-F238E27FC236}">
                        <a16:creationId xmlns:a16="http://schemas.microsoft.com/office/drawing/2014/main" id="{A2456659-E6AF-C040-81B5-C892254DFF8E}"/>
                      </a:ext>
                    </a:extLst>
                  </p:cNvPr>
                  <p:cNvCxnSpPr>
                    <a:stCxn id="143" idx="6"/>
                    <a:endCxn id="145" idx="2"/>
                  </p:cNvCxnSpPr>
                  <p:nvPr/>
                </p:nvCxnSpPr>
                <p:spPr>
                  <a:xfrm flipV="1">
                    <a:off x="8858467" y="4871510"/>
                    <a:ext cx="394548" cy="1042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1" name="椭圆 160">
                    <a:extLst>
                      <a:ext uri="{FF2B5EF4-FFF2-40B4-BE49-F238E27FC236}">
                        <a16:creationId xmlns:a16="http://schemas.microsoft.com/office/drawing/2014/main" id="{A61BFDBA-9596-754A-8076-7AF42F439FC5}"/>
                      </a:ext>
                    </a:extLst>
                  </p:cNvPr>
                  <p:cNvSpPr/>
                  <p:nvPr/>
                </p:nvSpPr>
                <p:spPr>
                  <a:xfrm>
                    <a:off x="10358444" y="4357000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cxnSp>
                <p:nvCxnSpPr>
                  <p:cNvPr id="162" name="直接箭头连接符 139">
                    <a:extLst>
                      <a:ext uri="{FF2B5EF4-FFF2-40B4-BE49-F238E27FC236}">
                        <a16:creationId xmlns:a16="http://schemas.microsoft.com/office/drawing/2014/main" id="{E4FD408F-FC61-BD44-A601-C4E37A1683CF}"/>
                      </a:ext>
                    </a:extLst>
                  </p:cNvPr>
                  <p:cNvCxnSpPr>
                    <a:cxnSpLocks/>
                    <a:stCxn id="117" idx="6"/>
                    <a:endCxn id="164" idx="2"/>
                  </p:cNvCxnSpPr>
                  <p:nvPr/>
                </p:nvCxnSpPr>
                <p:spPr>
                  <a:xfrm>
                    <a:off x="10958713" y="3805174"/>
                    <a:ext cx="450259" cy="6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直接箭头连接符 140">
                    <a:extLst>
                      <a:ext uri="{FF2B5EF4-FFF2-40B4-BE49-F238E27FC236}">
                        <a16:creationId xmlns:a16="http://schemas.microsoft.com/office/drawing/2014/main" id="{55527715-41E0-ED4F-82FB-0DD1694ECC4D}"/>
                      </a:ext>
                    </a:extLst>
                  </p:cNvPr>
                  <p:cNvCxnSpPr>
                    <a:stCxn id="161" idx="0"/>
                    <a:endCxn id="117" idx="3"/>
                  </p:cNvCxnSpPr>
                  <p:nvPr/>
                </p:nvCxnSpPr>
                <p:spPr>
                  <a:xfrm flipV="1">
                    <a:off x="10434658" y="3855522"/>
                    <a:ext cx="393950" cy="50147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4" name="椭圆 163">
                    <a:extLst>
                      <a:ext uri="{FF2B5EF4-FFF2-40B4-BE49-F238E27FC236}">
                        <a16:creationId xmlns:a16="http://schemas.microsoft.com/office/drawing/2014/main" id="{57767600-674A-6D41-BD9B-1D092842EB2E}"/>
                      </a:ext>
                    </a:extLst>
                  </p:cNvPr>
                  <p:cNvSpPr/>
                  <p:nvPr/>
                </p:nvSpPr>
                <p:spPr>
                  <a:xfrm>
                    <a:off x="11408972" y="3734643"/>
                    <a:ext cx="152428" cy="14240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  <p:cxnSp>
                <p:nvCxnSpPr>
                  <p:cNvPr id="165" name="直接箭头连接符 142">
                    <a:extLst>
                      <a:ext uri="{FF2B5EF4-FFF2-40B4-BE49-F238E27FC236}">
                        <a16:creationId xmlns:a16="http://schemas.microsoft.com/office/drawing/2014/main" id="{4EFC28B3-EBB8-CE4C-B95C-CBB4948F5CA7}"/>
                      </a:ext>
                    </a:extLst>
                  </p:cNvPr>
                  <p:cNvCxnSpPr>
                    <a:stCxn id="105" idx="0"/>
                    <a:endCxn id="104" idx="4"/>
                  </p:cNvCxnSpPr>
                  <p:nvPr/>
                </p:nvCxnSpPr>
                <p:spPr>
                  <a:xfrm flipV="1">
                    <a:off x="8146195" y="3750954"/>
                    <a:ext cx="0" cy="265873"/>
                  </a:xfrm>
                  <a:prstGeom prst="straightConnector1">
                    <a:avLst/>
                  </a:prstGeom>
                  <a:ln>
                    <a:solidFill>
                      <a:srgbClr val="FFC000"/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直接箭头连接符 143">
                    <a:extLst>
                      <a:ext uri="{FF2B5EF4-FFF2-40B4-BE49-F238E27FC236}">
                        <a16:creationId xmlns:a16="http://schemas.microsoft.com/office/drawing/2014/main" id="{39F7E775-3CEF-FD49-9BCC-F926EBDA18A3}"/>
                      </a:ext>
                    </a:extLst>
                  </p:cNvPr>
                  <p:cNvCxnSpPr>
                    <a:cxnSpLocks/>
                    <a:stCxn id="142" idx="7"/>
                    <a:endCxn id="108" idx="3"/>
                  </p:cNvCxnSpPr>
                  <p:nvPr/>
                </p:nvCxnSpPr>
                <p:spPr>
                  <a:xfrm flipV="1">
                    <a:off x="8422178" y="4507730"/>
                    <a:ext cx="371236" cy="33234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直接箭头连接符 144">
                    <a:extLst>
                      <a:ext uri="{FF2B5EF4-FFF2-40B4-BE49-F238E27FC236}">
                        <a16:creationId xmlns:a16="http://schemas.microsoft.com/office/drawing/2014/main" id="{D9560998-60F8-734C-BFE5-6FC443DE0DB0}"/>
                      </a:ext>
                    </a:extLst>
                  </p:cNvPr>
                  <p:cNvCxnSpPr>
                    <a:stCxn id="142" idx="0"/>
                    <a:endCxn id="135" idx="4"/>
                  </p:cNvCxnSpPr>
                  <p:nvPr/>
                </p:nvCxnSpPr>
                <p:spPr>
                  <a:xfrm flipH="1" flipV="1">
                    <a:off x="8359709" y="4534218"/>
                    <a:ext cx="8578" cy="285001"/>
                  </a:xfrm>
                  <a:prstGeom prst="straightConnector1">
                    <a:avLst/>
                  </a:prstGeom>
                  <a:ln>
                    <a:prstDash val="dash"/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直接箭头连接符 145">
                    <a:extLst>
                      <a:ext uri="{FF2B5EF4-FFF2-40B4-BE49-F238E27FC236}">
                        <a16:creationId xmlns:a16="http://schemas.microsoft.com/office/drawing/2014/main" id="{FA1ACCF7-9704-C54D-AB78-8125B8D0FD30}"/>
                      </a:ext>
                    </a:extLst>
                  </p:cNvPr>
                  <p:cNvCxnSpPr>
                    <a:cxnSpLocks/>
                    <a:stCxn id="161" idx="0"/>
                    <a:endCxn id="114" idx="4"/>
                  </p:cNvCxnSpPr>
                  <p:nvPr/>
                </p:nvCxnSpPr>
                <p:spPr>
                  <a:xfrm flipV="1">
                    <a:off x="10434658" y="3893362"/>
                    <a:ext cx="0" cy="463638"/>
                  </a:xfrm>
                  <a:prstGeom prst="straightConnector1">
                    <a:avLst/>
                  </a:prstGeom>
                  <a:ln>
                    <a:prstDash val="dash"/>
                    <a:tailEnd type="triangle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9" name="文本框 168">
                    <a:extLst>
                      <a:ext uri="{FF2B5EF4-FFF2-40B4-BE49-F238E27FC236}">
                        <a16:creationId xmlns:a16="http://schemas.microsoft.com/office/drawing/2014/main" id="{5EFEFBA5-4200-F24D-84AE-39F2DD21EBE0}"/>
                      </a:ext>
                    </a:extLst>
                  </p:cNvPr>
                  <p:cNvSpPr txBox="1"/>
                  <p:nvPr/>
                </p:nvSpPr>
                <p:spPr>
                  <a:xfrm>
                    <a:off x="4677333" y="3413112"/>
                    <a:ext cx="588930" cy="25745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000" dirty="0"/>
                      <a:t>IN1</a:t>
                    </a:r>
                    <a:endParaRPr lang="zh-CN" altLang="en-US" sz="1200" dirty="0"/>
                  </a:p>
                </p:txBody>
              </p:sp>
              <p:sp>
                <p:nvSpPr>
                  <p:cNvPr id="170" name="文本框 169">
                    <a:extLst>
                      <a:ext uri="{FF2B5EF4-FFF2-40B4-BE49-F238E27FC236}">
                        <a16:creationId xmlns:a16="http://schemas.microsoft.com/office/drawing/2014/main" id="{94954028-5B87-5E43-957A-F26ABE380ADC}"/>
                      </a:ext>
                    </a:extLst>
                  </p:cNvPr>
                  <p:cNvSpPr txBox="1"/>
                  <p:nvPr/>
                </p:nvSpPr>
                <p:spPr>
                  <a:xfrm>
                    <a:off x="4652101" y="3986033"/>
                    <a:ext cx="588930" cy="25745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000" dirty="0"/>
                      <a:t>CLK1</a:t>
                    </a:r>
                    <a:endParaRPr lang="zh-CN" altLang="en-US" sz="1200" dirty="0"/>
                  </a:p>
                </p:txBody>
              </p:sp>
              <p:sp>
                <p:nvSpPr>
                  <p:cNvPr id="171" name="文本框 170">
                    <a:extLst>
                      <a:ext uri="{FF2B5EF4-FFF2-40B4-BE49-F238E27FC236}">
                        <a16:creationId xmlns:a16="http://schemas.microsoft.com/office/drawing/2014/main" id="{F621109B-8625-534B-A289-33A87B281D98}"/>
                      </a:ext>
                    </a:extLst>
                  </p:cNvPr>
                  <p:cNvSpPr txBox="1"/>
                  <p:nvPr/>
                </p:nvSpPr>
                <p:spPr>
                  <a:xfrm>
                    <a:off x="4668138" y="4291067"/>
                    <a:ext cx="456700" cy="25745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000" dirty="0"/>
                      <a:t>IN2</a:t>
                    </a:r>
                    <a:endParaRPr lang="zh-CN" altLang="en-US" sz="1000" dirty="0"/>
                  </a:p>
                </p:txBody>
              </p:sp>
              <p:sp>
                <p:nvSpPr>
                  <p:cNvPr id="172" name="文本框 171">
                    <a:extLst>
                      <a:ext uri="{FF2B5EF4-FFF2-40B4-BE49-F238E27FC236}">
                        <a16:creationId xmlns:a16="http://schemas.microsoft.com/office/drawing/2014/main" id="{7F1E3AE1-2B28-0641-B355-AB8A241B15D0}"/>
                      </a:ext>
                    </a:extLst>
                  </p:cNvPr>
                  <p:cNvSpPr txBox="1"/>
                  <p:nvPr/>
                </p:nvSpPr>
                <p:spPr>
                  <a:xfrm>
                    <a:off x="4636157" y="4810419"/>
                    <a:ext cx="588930" cy="25745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000" dirty="0"/>
                      <a:t>CLK2</a:t>
                    </a:r>
                    <a:endParaRPr lang="zh-CN" altLang="en-US" sz="1000" dirty="0"/>
                  </a:p>
                </p:txBody>
              </p:sp>
              <p:sp>
                <p:nvSpPr>
                  <p:cNvPr id="173" name="文本框 172">
                    <a:extLst>
                      <a:ext uri="{FF2B5EF4-FFF2-40B4-BE49-F238E27FC236}">
                        <a16:creationId xmlns:a16="http://schemas.microsoft.com/office/drawing/2014/main" id="{6265AE67-94A4-FF43-9601-E8BD5DD253CB}"/>
                      </a:ext>
                    </a:extLst>
                  </p:cNvPr>
                  <p:cNvSpPr txBox="1"/>
                  <p:nvPr/>
                </p:nvSpPr>
                <p:spPr>
                  <a:xfrm>
                    <a:off x="4636157" y="5132809"/>
                    <a:ext cx="588930" cy="25745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000" dirty="0"/>
                      <a:t>GATE</a:t>
                    </a:r>
                    <a:endParaRPr lang="zh-CN" altLang="en-US" sz="1000" dirty="0"/>
                  </a:p>
                </p:txBody>
              </p:sp>
            </p:grpSp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B07381EC-B21F-9F4D-9614-628E3F8642A6}"/>
                    </a:ext>
                  </a:extLst>
                </p:cNvPr>
                <p:cNvSpPr txBox="1"/>
                <p:nvPr/>
              </p:nvSpPr>
              <p:spPr>
                <a:xfrm>
                  <a:off x="11537457" y="3604547"/>
                  <a:ext cx="588931" cy="257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OUT</a:t>
                  </a:r>
                  <a:endParaRPr lang="zh-CN" altLang="en-US" sz="1200" dirty="0"/>
                </a:p>
              </p:txBody>
            </p:sp>
          </p:grp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9073E9DB-2B6C-7A40-A6DB-DAAF3AC15156}"/>
                  </a:ext>
                </a:extLst>
              </p:cNvPr>
              <p:cNvSpPr txBox="1"/>
              <p:nvPr/>
            </p:nvSpPr>
            <p:spPr>
              <a:xfrm>
                <a:off x="7817584" y="4010285"/>
                <a:ext cx="924040" cy="257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check</a:t>
                </a:r>
                <a:endParaRPr lang="zh-CN" altLang="en-US" sz="1200" dirty="0"/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38FBC770-EE0A-3A40-AB64-BCF36DBC621D}"/>
                  </a:ext>
                </a:extLst>
              </p:cNvPr>
              <p:cNvSpPr txBox="1"/>
              <p:nvPr/>
            </p:nvSpPr>
            <p:spPr>
              <a:xfrm>
                <a:off x="7970824" y="4789394"/>
                <a:ext cx="924040" cy="257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check</a:t>
                </a:r>
                <a:endParaRPr lang="zh-CN" altLang="en-US" sz="1200" dirty="0"/>
              </a:p>
            </p:txBody>
          </p: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3643F940-58BA-1949-9D93-15C964CF74F0}"/>
                  </a:ext>
                </a:extLst>
              </p:cNvPr>
              <p:cNvSpPr txBox="1"/>
              <p:nvPr/>
            </p:nvSpPr>
            <p:spPr>
              <a:xfrm>
                <a:off x="10075156" y="4247102"/>
                <a:ext cx="924040" cy="257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check</a:t>
                </a:r>
                <a:endParaRPr lang="zh-CN" altLang="en-US" sz="1200" dirty="0"/>
              </a:p>
            </p:txBody>
          </p: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DCB567B1-F089-6548-B41B-8DAB44AEDF22}"/>
                </a:ext>
              </a:extLst>
            </p:cNvPr>
            <p:cNvGrpSpPr/>
            <p:nvPr/>
          </p:nvGrpSpPr>
          <p:grpSpPr>
            <a:xfrm>
              <a:off x="3337504" y="5681222"/>
              <a:ext cx="1087174" cy="809226"/>
              <a:chOff x="3337504" y="5681222"/>
              <a:chExt cx="1087174" cy="809226"/>
            </a:xfrm>
          </p:grpSpPr>
          <p:cxnSp>
            <p:nvCxnSpPr>
              <p:cNvPr id="85" name="连接符: 肘形 151">
                <a:extLst>
                  <a:ext uri="{FF2B5EF4-FFF2-40B4-BE49-F238E27FC236}">
                    <a16:creationId xmlns:a16="http://schemas.microsoft.com/office/drawing/2014/main" id="{211A33EC-AD3F-334F-8EF2-DB073BF4F35A}"/>
                  </a:ext>
                </a:extLst>
              </p:cNvPr>
              <p:cNvCxnSpPr>
                <a:cxnSpLocks/>
                <a:stCxn id="145" idx="6"/>
                <a:endCxn id="161" idx="2"/>
              </p:cNvCxnSpPr>
              <p:nvPr/>
            </p:nvCxnSpPr>
            <p:spPr>
              <a:xfrm flipV="1">
                <a:off x="3826249" y="6193050"/>
                <a:ext cx="598429" cy="297398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连接符: 肘形 152">
                <a:extLst>
                  <a:ext uri="{FF2B5EF4-FFF2-40B4-BE49-F238E27FC236}">
                    <a16:creationId xmlns:a16="http://schemas.microsoft.com/office/drawing/2014/main" id="{6FCE1FBD-5962-034D-A08D-EF16B36136B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3505062" y="5905235"/>
                <a:ext cx="244620" cy="30320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连接符: 肘形 153">
                <a:extLst>
                  <a:ext uri="{FF2B5EF4-FFF2-40B4-BE49-F238E27FC236}">
                    <a16:creationId xmlns:a16="http://schemas.microsoft.com/office/drawing/2014/main" id="{D2C55A37-3752-C548-986E-B12376865D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7504" y="5681222"/>
                <a:ext cx="449095" cy="80949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F8A8145B-9CB7-2646-8503-C94C396A9D73}"/>
              </a:ext>
            </a:extLst>
          </p:cNvPr>
          <p:cNvGrpSpPr/>
          <p:nvPr/>
        </p:nvGrpSpPr>
        <p:grpSpPr>
          <a:xfrm>
            <a:off x="5615103" y="1362914"/>
            <a:ext cx="6087409" cy="2334364"/>
            <a:chOff x="6266856" y="980681"/>
            <a:chExt cx="5995144" cy="2071039"/>
          </a:xfrm>
        </p:grpSpPr>
        <p:grpSp>
          <p:nvGrpSpPr>
            <p:cNvPr id="175" name="Group 4">
              <a:extLst>
                <a:ext uri="{FF2B5EF4-FFF2-40B4-BE49-F238E27FC236}">
                  <a16:creationId xmlns:a16="http://schemas.microsoft.com/office/drawing/2014/main" id="{665E4097-4373-194E-B024-F2E513B4D8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266856" y="980681"/>
              <a:ext cx="5995144" cy="2071039"/>
              <a:chOff x="3248" y="1020"/>
              <a:chExt cx="4123" cy="1377"/>
            </a:xfrm>
          </p:grpSpPr>
          <p:sp>
            <p:nvSpPr>
              <p:cNvPr id="179" name="AutoShape 3">
                <a:extLst>
                  <a:ext uri="{FF2B5EF4-FFF2-40B4-BE49-F238E27FC236}">
                    <a16:creationId xmlns:a16="http://schemas.microsoft.com/office/drawing/2014/main" id="{BA1E4C04-5531-EE4D-9EE4-488DDDCEC17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248" y="1020"/>
                <a:ext cx="4123" cy="1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80" name="Freeform 5">
                <a:extLst>
                  <a:ext uri="{FF2B5EF4-FFF2-40B4-BE49-F238E27FC236}">
                    <a16:creationId xmlns:a16="http://schemas.microsoft.com/office/drawing/2014/main" id="{D27D95FB-7829-7D4A-9AA3-5EDCEC328A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1" y="1342"/>
                <a:ext cx="414" cy="103"/>
              </a:xfrm>
              <a:custGeom>
                <a:avLst/>
                <a:gdLst>
                  <a:gd name="T0" fmla="*/ 0 w 414"/>
                  <a:gd name="T1" fmla="*/ 0 h 103"/>
                  <a:gd name="T2" fmla="*/ 207 w 414"/>
                  <a:gd name="T3" fmla="*/ 0 h 103"/>
                  <a:gd name="T4" fmla="*/ 0 w 414"/>
                  <a:gd name="T5" fmla="*/ 103 h 103"/>
                  <a:gd name="T6" fmla="*/ 207 w 414"/>
                  <a:gd name="T7" fmla="*/ 103 h 103"/>
                  <a:gd name="T8" fmla="*/ 414 w 414"/>
                  <a:gd name="T9" fmla="*/ 52 h 103"/>
                  <a:gd name="T10" fmla="*/ 207 w 414"/>
                  <a:gd name="T11" fmla="*/ 5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4" h="103">
                    <a:moveTo>
                      <a:pt x="0" y="0"/>
                    </a:moveTo>
                    <a:lnTo>
                      <a:pt x="207" y="0"/>
                    </a:lnTo>
                    <a:moveTo>
                      <a:pt x="0" y="103"/>
                    </a:moveTo>
                    <a:lnTo>
                      <a:pt x="207" y="103"/>
                    </a:lnTo>
                    <a:moveTo>
                      <a:pt x="414" y="52"/>
                    </a:moveTo>
                    <a:lnTo>
                      <a:pt x="207" y="5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81" name="Freeform 6">
                <a:extLst>
                  <a:ext uri="{FF2B5EF4-FFF2-40B4-BE49-F238E27FC236}">
                    <a16:creationId xmlns:a16="http://schemas.microsoft.com/office/drawing/2014/main" id="{F14875EF-903E-AC47-AFE9-58321F785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3" y="1290"/>
                <a:ext cx="269" cy="207"/>
              </a:xfrm>
              <a:custGeom>
                <a:avLst/>
                <a:gdLst>
                  <a:gd name="T0" fmla="*/ 1719 w 1719"/>
                  <a:gd name="T1" fmla="*/ 661 h 1322"/>
                  <a:gd name="T2" fmla="*/ 516 w 1719"/>
                  <a:gd name="T3" fmla="*/ 1322 h 1322"/>
                  <a:gd name="T4" fmla="*/ 0 w 1719"/>
                  <a:gd name="T5" fmla="*/ 1322 h 1322"/>
                  <a:gd name="T6" fmla="*/ 0 w 1719"/>
                  <a:gd name="T7" fmla="*/ 0 h 1322"/>
                  <a:gd name="T8" fmla="*/ 516 w 1719"/>
                  <a:gd name="T9" fmla="*/ 0 h 1322"/>
                  <a:gd name="T10" fmla="*/ 1719 w 1719"/>
                  <a:gd name="T11" fmla="*/ 661 h 1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19" h="1322">
                    <a:moveTo>
                      <a:pt x="1719" y="661"/>
                    </a:moveTo>
                    <a:cubicBezTo>
                      <a:pt x="1514" y="986"/>
                      <a:pt x="1067" y="1232"/>
                      <a:pt x="516" y="1322"/>
                    </a:cubicBezTo>
                    <a:lnTo>
                      <a:pt x="0" y="1322"/>
                    </a:lnTo>
                    <a:cubicBezTo>
                      <a:pt x="320" y="903"/>
                      <a:pt x="320" y="419"/>
                      <a:pt x="0" y="0"/>
                    </a:cubicBezTo>
                    <a:lnTo>
                      <a:pt x="516" y="0"/>
                    </a:lnTo>
                    <a:cubicBezTo>
                      <a:pt x="1069" y="87"/>
                      <a:pt x="1517" y="334"/>
                      <a:pt x="1719" y="661"/>
                    </a:cubicBezTo>
                    <a:close/>
                  </a:path>
                </a:pathLst>
              </a:custGeom>
              <a:solidFill>
                <a:srgbClr val="7E649E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82" name="Freeform 7">
                <a:extLst>
                  <a:ext uri="{FF2B5EF4-FFF2-40B4-BE49-F238E27FC236}">
                    <a16:creationId xmlns:a16="http://schemas.microsoft.com/office/drawing/2014/main" id="{9976FD11-799C-DA4A-A3FD-DDBC8202C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3" y="1290"/>
                <a:ext cx="269" cy="207"/>
              </a:xfrm>
              <a:custGeom>
                <a:avLst/>
                <a:gdLst>
                  <a:gd name="T0" fmla="*/ 1719 w 1719"/>
                  <a:gd name="T1" fmla="*/ 661 h 1322"/>
                  <a:gd name="T2" fmla="*/ 516 w 1719"/>
                  <a:gd name="T3" fmla="*/ 1322 h 1322"/>
                  <a:gd name="T4" fmla="*/ 0 w 1719"/>
                  <a:gd name="T5" fmla="*/ 1322 h 1322"/>
                  <a:gd name="T6" fmla="*/ 0 w 1719"/>
                  <a:gd name="T7" fmla="*/ 0 h 1322"/>
                  <a:gd name="T8" fmla="*/ 516 w 1719"/>
                  <a:gd name="T9" fmla="*/ 0 h 1322"/>
                  <a:gd name="T10" fmla="*/ 1719 w 1719"/>
                  <a:gd name="T11" fmla="*/ 661 h 1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19" h="1322">
                    <a:moveTo>
                      <a:pt x="1719" y="661"/>
                    </a:moveTo>
                    <a:cubicBezTo>
                      <a:pt x="1514" y="986"/>
                      <a:pt x="1067" y="1232"/>
                      <a:pt x="516" y="1322"/>
                    </a:cubicBezTo>
                    <a:lnTo>
                      <a:pt x="0" y="1322"/>
                    </a:lnTo>
                    <a:cubicBezTo>
                      <a:pt x="320" y="903"/>
                      <a:pt x="320" y="419"/>
                      <a:pt x="0" y="0"/>
                    </a:cubicBezTo>
                    <a:lnTo>
                      <a:pt x="516" y="0"/>
                    </a:lnTo>
                    <a:cubicBezTo>
                      <a:pt x="1069" y="87"/>
                      <a:pt x="1517" y="334"/>
                      <a:pt x="1719" y="661"/>
                    </a:cubicBez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83" name="Freeform 8">
                <a:extLst>
                  <a:ext uri="{FF2B5EF4-FFF2-40B4-BE49-F238E27FC236}">
                    <a16:creationId xmlns:a16="http://schemas.microsoft.com/office/drawing/2014/main" id="{563B8CD8-7025-0F4E-8B38-07F6B58BF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3" y="1290"/>
                <a:ext cx="269" cy="207"/>
              </a:xfrm>
              <a:custGeom>
                <a:avLst/>
                <a:gdLst>
                  <a:gd name="T0" fmla="*/ 1058 w 1719"/>
                  <a:gd name="T1" fmla="*/ 1322 h 1322"/>
                  <a:gd name="T2" fmla="*/ 0 w 1719"/>
                  <a:gd name="T3" fmla="*/ 1322 h 1322"/>
                  <a:gd name="T4" fmla="*/ 0 w 1719"/>
                  <a:gd name="T5" fmla="*/ 0 h 1322"/>
                  <a:gd name="T6" fmla="*/ 1058 w 1719"/>
                  <a:gd name="T7" fmla="*/ 0 h 1322"/>
                  <a:gd name="T8" fmla="*/ 1719 w 1719"/>
                  <a:gd name="T9" fmla="*/ 661 h 1322"/>
                  <a:gd name="T10" fmla="*/ 1058 w 1719"/>
                  <a:gd name="T11" fmla="*/ 1322 h 1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19" h="1322">
                    <a:moveTo>
                      <a:pt x="1058" y="1322"/>
                    </a:moveTo>
                    <a:lnTo>
                      <a:pt x="0" y="1322"/>
                    </a:lnTo>
                    <a:lnTo>
                      <a:pt x="0" y="0"/>
                    </a:lnTo>
                    <a:lnTo>
                      <a:pt x="1058" y="0"/>
                    </a:lnTo>
                    <a:cubicBezTo>
                      <a:pt x="1423" y="0"/>
                      <a:pt x="1719" y="296"/>
                      <a:pt x="1719" y="661"/>
                    </a:cubicBezTo>
                    <a:cubicBezTo>
                      <a:pt x="1719" y="1026"/>
                      <a:pt x="1423" y="1322"/>
                      <a:pt x="1058" y="1322"/>
                    </a:cubicBezTo>
                    <a:close/>
                  </a:path>
                </a:pathLst>
              </a:custGeom>
              <a:solidFill>
                <a:srgbClr val="7E649E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84" name="Freeform 9">
                <a:extLst>
                  <a:ext uri="{FF2B5EF4-FFF2-40B4-BE49-F238E27FC236}">
                    <a16:creationId xmlns:a16="http://schemas.microsoft.com/office/drawing/2014/main" id="{E7135A7C-53D9-0646-9A87-E5F713CCF7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3" y="1290"/>
                <a:ext cx="269" cy="207"/>
              </a:xfrm>
              <a:custGeom>
                <a:avLst/>
                <a:gdLst>
                  <a:gd name="T0" fmla="*/ 1058 w 1719"/>
                  <a:gd name="T1" fmla="*/ 1322 h 1322"/>
                  <a:gd name="T2" fmla="*/ 0 w 1719"/>
                  <a:gd name="T3" fmla="*/ 1322 h 1322"/>
                  <a:gd name="T4" fmla="*/ 0 w 1719"/>
                  <a:gd name="T5" fmla="*/ 0 h 1322"/>
                  <a:gd name="T6" fmla="*/ 1058 w 1719"/>
                  <a:gd name="T7" fmla="*/ 0 h 1322"/>
                  <a:gd name="T8" fmla="*/ 1719 w 1719"/>
                  <a:gd name="T9" fmla="*/ 661 h 1322"/>
                  <a:gd name="T10" fmla="*/ 1058 w 1719"/>
                  <a:gd name="T11" fmla="*/ 1322 h 1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19" h="1322">
                    <a:moveTo>
                      <a:pt x="1058" y="1322"/>
                    </a:moveTo>
                    <a:lnTo>
                      <a:pt x="0" y="1322"/>
                    </a:lnTo>
                    <a:lnTo>
                      <a:pt x="0" y="0"/>
                    </a:lnTo>
                    <a:lnTo>
                      <a:pt x="1058" y="0"/>
                    </a:lnTo>
                    <a:cubicBezTo>
                      <a:pt x="1423" y="0"/>
                      <a:pt x="1719" y="296"/>
                      <a:pt x="1719" y="661"/>
                    </a:cubicBezTo>
                    <a:cubicBezTo>
                      <a:pt x="1719" y="1026"/>
                      <a:pt x="1423" y="1322"/>
                      <a:pt x="1058" y="1322"/>
                    </a:cubicBez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85" name="Freeform 10">
                <a:extLst>
                  <a:ext uri="{FF2B5EF4-FFF2-40B4-BE49-F238E27FC236}">
                    <a16:creationId xmlns:a16="http://schemas.microsoft.com/office/drawing/2014/main" id="{35D25A73-C6EB-3D42-86A3-E0A56CE507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23" y="1445"/>
                <a:ext cx="58" cy="147"/>
              </a:xfrm>
              <a:custGeom>
                <a:avLst/>
                <a:gdLst>
                  <a:gd name="T0" fmla="*/ 19 w 58"/>
                  <a:gd name="T1" fmla="*/ 147 h 147"/>
                  <a:gd name="T2" fmla="*/ 39 w 58"/>
                  <a:gd name="T3" fmla="*/ 147 h 147"/>
                  <a:gd name="T4" fmla="*/ 9 w 58"/>
                  <a:gd name="T5" fmla="*/ 137 h 147"/>
                  <a:gd name="T6" fmla="*/ 49 w 58"/>
                  <a:gd name="T7" fmla="*/ 137 h 147"/>
                  <a:gd name="T8" fmla="*/ 0 w 58"/>
                  <a:gd name="T9" fmla="*/ 127 h 147"/>
                  <a:gd name="T10" fmla="*/ 58 w 58"/>
                  <a:gd name="T11" fmla="*/ 127 h 147"/>
                  <a:gd name="T12" fmla="*/ 29 w 58"/>
                  <a:gd name="T13" fmla="*/ 0 h 147"/>
                  <a:gd name="T14" fmla="*/ 29 w 58"/>
                  <a:gd name="T15" fmla="*/ 12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47">
                    <a:moveTo>
                      <a:pt x="19" y="147"/>
                    </a:moveTo>
                    <a:lnTo>
                      <a:pt x="39" y="147"/>
                    </a:lnTo>
                    <a:moveTo>
                      <a:pt x="9" y="137"/>
                    </a:moveTo>
                    <a:lnTo>
                      <a:pt x="49" y="137"/>
                    </a:lnTo>
                    <a:moveTo>
                      <a:pt x="0" y="127"/>
                    </a:moveTo>
                    <a:lnTo>
                      <a:pt x="58" y="127"/>
                    </a:lnTo>
                    <a:moveTo>
                      <a:pt x="29" y="0"/>
                    </a:moveTo>
                    <a:lnTo>
                      <a:pt x="29" y="127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86" name="Freeform 11">
                <a:extLst>
                  <a:ext uri="{FF2B5EF4-FFF2-40B4-BE49-F238E27FC236}">
                    <a16:creationId xmlns:a16="http://schemas.microsoft.com/office/drawing/2014/main" id="{734CDF65-00F7-B849-ADA9-9C6B2E573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5" y="1331"/>
                <a:ext cx="125" cy="125"/>
              </a:xfrm>
              <a:custGeom>
                <a:avLst/>
                <a:gdLst>
                  <a:gd name="T0" fmla="*/ 0 w 125"/>
                  <a:gd name="T1" fmla="*/ 0 h 125"/>
                  <a:gd name="T2" fmla="*/ 125 w 125"/>
                  <a:gd name="T3" fmla="*/ 63 h 125"/>
                  <a:gd name="T4" fmla="*/ 0 w 125"/>
                  <a:gd name="T5" fmla="*/ 125 h 125"/>
                  <a:gd name="T6" fmla="*/ 0 w 125"/>
                  <a:gd name="T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125">
                    <a:moveTo>
                      <a:pt x="0" y="0"/>
                    </a:moveTo>
                    <a:lnTo>
                      <a:pt x="125" y="63"/>
                    </a:lnTo>
                    <a:lnTo>
                      <a:pt x="0" y="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BB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87" name="Freeform 12">
                <a:extLst>
                  <a:ext uri="{FF2B5EF4-FFF2-40B4-BE49-F238E27FC236}">
                    <a16:creationId xmlns:a16="http://schemas.microsoft.com/office/drawing/2014/main" id="{79A369FC-ACC8-584E-8788-39002AB48A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5" y="1331"/>
                <a:ext cx="125" cy="125"/>
              </a:xfrm>
              <a:custGeom>
                <a:avLst/>
                <a:gdLst>
                  <a:gd name="T0" fmla="*/ 0 w 125"/>
                  <a:gd name="T1" fmla="*/ 0 h 125"/>
                  <a:gd name="T2" fmla="*/ 125 w 125"/>
                  <a:gd name="T3" fmla="*/ 63 h 125"/>
                  <a:gd name="T4" fmla="*/ 0 w 125"/>
                  <a:gd name="T5" fmla="*/ 125 h 125"/>
                  <a:gd name="T6" fmla="*/ 0 w 125"/>
                  <a:gd name="T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125">
                    <a:moveTo>
                      <a:pt x="0" y="0"/>
                    </a:moveTo>
                    <a:lnTo>
                      <a:pt x="125" y="63"/>
                    </a:lnTo>
                    <a:lnTo>
                      <a:pt x="0" y="12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88" name="Rectangle 13">
                <a:extLst>
                  <a:ext uri="{FF2B5EF4-FFF2-40B4-BE49-F238E27FC236}">
                    <a16:creationId xmlns:a16="http://schemas.microsoft.com/office/drawing/2014/main" id="{6A0F7125-CDAD-0842-A45D-FAAD53838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9" y="1414"/>
                <a:ext cx="46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B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9" name="Rectangle 14">
                <a:extLst>
                  <a:ext uri="{FF2B5EF4-FFF2-40B4-BE49-F238E27FC236}">
                    <a16:creationId xmlns:a16="http://schemas.microsoft.com/office/drawing/2014/main" id="{9D371B69-B342-C44F-99B7-543F2ADACF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9" y="1283"/>
                <a:ext cx="46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A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0" name="Line 15">
                <a:extLst>
                  <a:ext uri="{FF2B5EF4-FFF2-40B4-BE49-F238E27FC236}">
                    <a16:creationId xmlns:a16="http://schemas.microsoft.com/office/drawing/2014/main" id="{27F9AFD6-B13D-F94C-9E1E-732E2639E7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50" y="1392"/>
                <a:ext cx="305" cy="2"/>
              </a:xfrm>
              <a:prstGeom prst="line">
                <a:avLst/>
              </a:prstGeom>
              <a:noFill/>
              <a:ln w="3175" cap="rnd">
                <a:solidFill>
                  <a:srgbClr val="FFC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91" name="Freeform 16">
                <a:extLst>
                  <a:ext uri="{FF2B5EF4-FFF2-40B4-BE49-F238E27FC236}">
                    <a16:creationId xmlns:a16="http://schemas.microsoft.com/office/drawing/2014/main" id="{D775CB4B-0CE7-8749-A3C9-E0D4C5C7A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0" y="1318"/>
                <a:ext cx="115" cy="29"/>
              </a:xfrm>
              <a:custGeom>
                <a:avLst/>
                <a:gdLst>
                  <a:gd name="T0" fmla="*/ 0 w 115"/>
                  <a:gd name="T1" fmla="*/ 15 h 29"/>
                  <a:gd name="T2" fmla="*/ 0 w 115"/>
                  <a:gd name="T3" fmla="*/ 0 h 29"/>
                  <a:gd name="T4" fmla="*/ 86 w 115"/>
                  <a:gd name="T5" fmla="*/ 0 h 29"/>
                  <a:gd name="T6" fmla="*/ 115 w 115"/>
                  <a:gd name="T7" fmla="*/ 15 h 29"/>
                  <a:gd name="T8" fmla="*/ 86 w 115"/>
                  <a:gd name="T9" fmla="*/ 29 h 29"/>
                  <a:gd name="T10" fmla="*/ 0 w 115"/>
                  <a:gd name="T11" fmla="*/ 29 h 29"/>
                  <a:gd name="T12" fmla="*/ 0 w 115"/>
                  <a:gd name="T13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29">
                    <a:moveTo>
                      <a:pt x="0" y="15"/>
                    </a:moveTo>
                    <a:lnTo>
                      <a:pt x="0" y="0"/>
                    </a:lnTo>
                    <a:lnTo>
                      <a:pt x="86" y="0"/>
                    </a:lnTo>
                    <a:lnTo>
                      <a:pt x="115" y="15"/>
                    </a:lnTo>
                    <a:lnTo>
                      <a:pt x="86" y="29"/>
                    </a:lnTo>
                    <a:lnTo>
                      <a:pt x="0" y="29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92" name="Freeform 17">
                <a:extLst>
                  <a:ext uri="{FF2B5EF4-FFF2-40B4-BE49-F238E27FC236}">
                    <a16:creationId xmlns:a16="http://schemas.microsoft.com/office/drawing/2014/main" id="{A753DEC7-5B55-4A49-99A4-0CA6992E0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0" y="1318"/>
                <a:ext cx="115" cy="29"/>
              </a:xfrm>
              <a:custGeom>
                <a:avLst/>
                <a:gdLst>
                  <a:gd name="T0" fmla="*/ 0 w 115"/>
                  <a:gd name="T1" fmla="*/ 15 h 29"/>
                  <a:gd name="T2" fmla="*/ 0 w 115"/>
                  <a:gd name="T3" fmla="*/ 0 h 29"/>
                  <a:gd name="T4" fmla="*/ 86 w 115"/>
                  <a:gd name="T5" fmla="*/ 0 h 29"/>
                  <a:gd name="T6" fmla="*/ 115 w 115"/>
                  <a:gd name="T7" fmla="*/ 15 h 29"/>
                  <a:gd name="T8" fmla="*/ 86 w 115"/>
                  <a:gd name="T9" fmla="*/ 29 h 29"/>
                  <a:gd name="T10" fmla="*/ 0 w 115"/>
                  <a:gd name="T11" fmla="*/ 29 h 29"/>
                  <a:gd name="T12" fmla="*/ 0 w 115"/>
                  <a:gd name="T13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29">
                    <a:moveTo>
                      <a:pt x="0" y="15"/>
                    </a:moveTo>
                    <a:lnTo>
                      <a:pt x="0" y="0"/>
                    </a:lnTo>
                    <a:lnTo>
                      <a:pt x="86" y="0"/>
                    </a:lnTo>
                    <a:lnTo>
                      <a:pt x="115" y="15"/>
                    </a:lnTo>
                    <a:lnTo>
                      <a:pt x="86" y="29"/>
                    </a:lnTo>
                    <a:lnTo>
                      <a:pt x="0" y="29"/>
                    </a:lnTo>
                    <a:lnTo>
                      <a:pt x="0" y="1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93" name="Line 18">
                <a:extLst>
                  <a:ext uri="{FF2B5EF4-FFF2-40B4-BE49-F238E27FC236}">
                    <a16:creationId xmlns:a16="http://schemas.microsoft.com/office/drawing/2014/main" id="{29EA584D-10D5-CA4E-B6FE-3F4111837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5" y="1333"/>
                <a:ext cx="316" cy="9"/>
              </a:xfrm>
              <a:prstGeom prst="line">
                <a:avLst/>
              </a:prstGeom>
              <a:noFill/>
              <a:ln w="3175" cap="rnd">
                <a:solidFill>
                  <a:srgbClr val="FFC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94" name="Rectangle 19">
                <a:extLst>
                  <a:ext uri="{FF2B5EF4-FFF2-40B4-BE49-F238E27FC236}">
                    <a16:creationId xmlns:a16="http://schemas.microsoft.com/office/drawing/2014/main" id="{958A7F3F-4AC2-3346-8927-97A54A8F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339"/>
                <a:ext cx="46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Z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5" name="Rectangle 20">
                <a:extLst>
                  <a:ext uri="{FF2B5EF4-FFF2-40B4-BE49-F238E27FC236}">
                    <a16:creationId xmlns:a16="http://schemas.microsoft.com/office/drawing/2014/main" id="{D329AC3A-358D-514F-AAD3-7DDFDA5B8F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2" y="1298"/>
                <a:ext cx="46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I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6" name="Rectangle 21">
                <a:extLst>
                  <a:ext uri="{FF2B5EF4-FFF2-40B4-BE49-F238E27FC236}">
                    <a16:creationId xmlns:a16="http://schemas.microsoft.com/office/drawing/2014/main" id="{5C525FB1-FBE2-7C47-87A2-8AB58BEDA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5" y="1293"/>
                <a:ext cx="46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7" name="Line 22">
                <a:extLst>
                  <a:ext uri="{FF2B5EF4-FFF2-40B4-BE49-F238E27FC236}">
                    <a16:creationId xmlns:a16="http://schemas.microsoft.com/office/drawing/2014/main" id="{607252A1-B45F-874D-8C46-BF75E20256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5" y="1394"/>
                <a:ext cx="560" cy="0"/>
              </a:xfrm>
              <a:prstGeom prst="line">
                <a:avLst/>
              </a:prstGeom>
              <a:noFill/>
              <a:ln w="3175" cap="rnd">
                <a:solidFill>
                  <a:srgbClr val="FFC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98" name="Rectangle 23">
                <a:extLst>
                  <a:ext uri="{FF2B5EF4-FFF2-40B4-BE49-F238E27FC236}">
                    <a16:creationId xmlns:a16="http://schemas.microsoft.com/office/drawing/2014/main" id="{D2B23121-23BE-854B-ADD2-F93860345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5" y="1026"/>
                <a:ext cx="3372" cy="1365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99" name="Line 24">
                <a:extLst>
                  <a:ext uri="{FF2B5EF4-FFF2-40B4-BE49-F238E27FC236}">
                    <a16:creationId xmlns:a16="http://schemas.microsoft.com/office/drawing/2014/main" id="{79C76724-AA48-3046-A6DD-57F78C9430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5" y="1394"/>
                <a:ext cx="560" cy="0"/>
              </a:xfrm>
              <a:prstGeom prst="line">
                <a:avLst/>
              </a:prstGeom>
              <a:noFill/>
              <a:ln w="3175" cap="rnd">
                <a:solidFill>
                  <a:srgbClr val="FFC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00" name="Freeform 25">
                <a:extLst>
                  <a:ext uri="{FF2B5EF4-FFF2-40B4-BE49-F238E27FC236}">
                    <a16:creationId xmlns:a16="http://schemas.microsoft.com/office/drawing/2014/main" id="{4116BF82-3D57-9447-89E9-4384AB541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0" y="1713"/>
                <a:ext cx="115" cy="29"/>
              </a:xfrm>
              <a:custGeom>
                <a:avLst/>
                <a:gdLst>
                  <a:gd name="T0" fmla="*/ 0 w 115"/>
                  <a:gd name="T1" fmla="*/ 15 h 29"/>
                  <a:gd name="T2" fmla="*/ 0 w 115"/>
                  <a:gd name="T3" fmla="*/ 0 h 29"/>
                  <a:gd name="T4" fmla="*/ 86 w 115"/>
                  <a:gd name="T5" fmla="*/ 0 h 29"/>
                  <a:gd name="T6" fmla="*/ 115 w 115"/>
                  <a:gd name="T7" fmla="*/ 15 h 29"/>
                  <a:gd name="T8" fmla="*/ 86 w 115"/>
                  <a:gd name="T9" fmla="*/ 29 h 29"/>
                  <a:gd name="T10" fmla="*/ 0 w 115"/>
                  <a:gd name="T11" fmla="*/ 29 h 29"/>
                  <a:gd name="T12" fmla="*/ 0 w 115"/>
                  <a:gd name="T13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29">
                    <a:moveTo>
                      <a:pt x="0" y="15"/>
                    </a:moveTo>
                    <a:lnTo>
                      <a:pt x="0" y="0"/>
                    </a:lnTo>
                    <a:lnTo>
                      <a:pt x="86" y="0"/>
                    </a:lnTo>
                    <a:lnTo>
                      <a:pt x="115" y="15"/>
                    </a:lnTo>
                    <a:lnTo>
                      <a:pt x="86" y="29"/>
                    </a:lnTo>
                    <a:lnTo>
                      <a:pt x="0" y="29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01" name="Freeform 26">
                <a:extLst>
                  <a:ext uri="{FF2B5EF4-FFF2-40B4-BE49-F238E27FC236}">
                    <a16:creationId xmlns:a16="http://schemas.microsoft.com/office/drawing/2014/main" id="{E77EBEE1-9067-6341-80FB-4418F4518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0" y="1713"/>
                <a:ext cx="115" cy="29"/>
              </a:xfrm>
              <a:custGeom>
                <a:avLst/>
                <a:gdLst>
                  <a:gd name="T0" fmla="*/ 0 w 115"/>
                  <a:gd name="T1" fmla="*/ 15 h 29"/>
                  <a:gd name="T2" fmla="*/ 0 w 115"/>
                  <a:gd name="T3" fmla="*/ 0 h 29"/>
                  <a:gd name="T4" fmla="*/ 86 w 115"/>
                  <a:gd name="T5" fmla="*/ 0 h 29"/>
                  <a:gd name="T6" fmla="*/ 115 w 115"/>
                  <a:gd name="T7" fmla="*/ 15 h 29"/>
                  <a:gd name="T8" fmla="*/ 86 w 115"/>
                  <a:gd name="T9" fmla="*/ 29 h 29"/>
                  <a:gd name="T10" fmla="*/ 0 w 115"/>
                  <a:gd name="T11" fmla="*/ 29 h 29"/>
                  <a:gd name="T12" fmla="*/ 0 w 115"/>
                  <a:gd name="T13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29">
                    <a:moveTo>
                      <a:pt x="0" y="15"/>
                    </a:moveTo>
                    <a:lnTo>
                      <a:pt x="0" y="0"/>
                    </a:lnTo>
                    <a:lnTo>
                      <a:pt x="86" y="0"/>
                    </a:lnTo>
                    <a:lnTo>
                      <a:pt x="115" y="15"/>
                    </a:lnTo>
                    <a:lnTo>
                      <a:pt x="86" y="29"/>
                    </a:lnTo>
                    <a:lnTo>
                      <a:pt x="0" y="29"/>
                    </a:lnTo>
                    <a:lnTo>
                      <a:pt x="0" y="1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02" name="Freeform 27">
                <a:extLst>
                  <a:ext uri="{FF2B5EF4-FFF2-40B4-BE49-F238E27FC236}">
                    <a16:creationId xmlns:a16="http://schemas.microsoft.com/office/drawing/2014/main" id="{3FA2886B-0FDE-184A-851C-F798E7907A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8" y="1671"/>
                <a:ext cx="114" cy="114"/>
              </a:xfrm>
              <a:custGeom>
                <a:avLst/>
                <a:gdLst>
                  <a:gd name="T0" fmla="*/ 0 w 114"/>
                  <a:gd name="T1" fmla="*/ 0 h 114"/>
                  <a:gd name="T2" fmla="*/ 114 w 114"/>
                  <a:gd name="T3" fmla="*/ 57 h 114"/>
                  <a:gd name="T4" fmla="*/ 0 w 114"/>
                  <a:gd name="T5" fmla="*/ 114 h 114"/>
                  <a:gd name="T6" fmla="*/ 0 w 114"/>
                  <a:gd name="T7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114">
                    <a:moveTo>
                      <a:pt x="0" y="0"/>
                    </a:moveTo>
                    <a:lnTo>
                      <a:pt x="114" y="57"/>
                    </a:lnTo>
                    <a:lnTo>
                      <a:pt x="0" y="1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BB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03" name="Freeform 28">
                <a:extLst>
                  <a:ext uri="{FF2B5EF4-FFF2-40B4-BE49-F238E27FC236}">
                    <a16:creationId xmlns:a16="http://schemas.microsoft.com/office/drawing/2014/main" id="{1365A8C5-7424-A44F-986F-474BC278B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8" y="1671"/>
                <a:ext cx="114" cy="114"/>
              </a:xfrm>
              <a:custGeom>
                <a:avLst/>
                <a:gdLst>
                  <a:gd name="T0" fmla="*/ 0 w 114"/>
                  <a:gd name="T1" fmla="*/ 0 h 114"/>
                  <a:gd name="T2" fmla="*/ 114 w 114"/>
                  <a:gd name="T3" fmla="*/ 57 h 114"/>
                  <a:gd name="T4" fmla="*/ 0 w 114"/>
                  <a:gd name="T5" fmla="*/ 114 h 114"/>
                  <a:gd name="T6" fmla="*/ 0 w 114"/>
                  <a:gd name="T7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114">
                    <a:moveTo>
                      <a:pt x="0" y="0"/>
                    </a:moveTo>
                    <a:lnTo>
                      <a:pt x="114" y="57"/>
                    </a:lnTo>
                    <a:lnTo>
                      <a:pt x="0" y="11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04" name="Freeform 29">
                <a:extLst>
                  <a:ext uri="{FF2B5EF4-FFF2-40B4-BE49-F238E27FC236}">
                    <a16:creationId xmlns:a16="http://schemas.microsoft.com/office/drawing/2014/main" id="{F8666F63-5BC8-1C4B-9F9D-9B98FEFA05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48" y="1934"/>
                <a:ext cx="132" cy="115"/>
              </a:xfrm>
              <a:custGeom>
                <a:avLst/>
                <a:gdLst>
                  <a:gd name="T0" fmla="*/ 730 w 839"/>
                  <a:gd name="T1" fmla="*/ 365 h 730"/>
                  <a:gd name="T2" fmla="*/ 784 w 839"/>
                  <a:gd name="T3" fmla="*/ 420 h 730"/>
                  <a:gd name="T4" fmla="*/ 839 w 839"/>
                  <a:gd name="T5" fmla="*/ 365 h 730"/>
                  <a:gd name="T6" fmla="*/ 784 w 839"/>
                  <a:gd name="T7" fmla="*/ 310 h 730"/>
                  <a:gd name="T8" fmla="*/ 730 w 839"/>
                  <a:gd name="T9" fmla="*/ 365 h 730"/>
                  <a:gd name="T10" fmla="*/ 0 w 839"/>
                  <a:gd name="T11" fmla="*/ 0 h 730"/>
                  <a:gd name="T12" fmla="*/ 730 w 839"/>
                  <a:gd name="T13" fmla="*/ 365 h 730"/>
                  <a:gd name="T14" fmla="*/ 0 w 839"/>
                  <a:gd name="T15" fmla="*/ 730 h 730"/>
                  <a:gd name="T16" fmla="*/ 0 w 839"/>
                  <a:gd name="T17" fmla="*/ 0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9" h="730">
                    <a:moveTo>
                      <a:pt x="730" y="365"/>
                    </a:moveTo>
                    <a:cubicBezTo>
                      <a:pt x="730" y="395"/>
                      <a:pt x="754" y="420"/>
                      <a:pt x="784" y="420"/>
                    </a:cubicBezTo>
                    <a:cubicBezTo>
                      <a:pt x="815" y="420"/>
                      <a:pt x="839" y="395"/>
                      <a:pt x="839" y="365"/>
                    </a:cubicBezTo>
                    <a:cubicBezTo>
                      <a:pt x="839" y="335"/>
                      <a:pt x="815" y="310"/>
                      <a:pt x="784" y="310"/>
                    </a:cubicBezTo>
                    <a:cubicBezTo>
                      <a:pt x="754" y="310"/>
                      <a:pt x="730" y="335"/>
                      <a:pt x="730" y="365"/>
                    </a:cubicBezTo>
                    <a:close/>
                    <a:moveTo>
                      <a:pt x="0" y="0"/>
                    </a:moveTo>
                    <a:lnTo>
                      <a:pt x="730" y="365"/>
                    </a:lnTo>
                    <a:lnTo>
                      <a:pt x="0" y="7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BB6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05" name="Freeform 30">
                <a:extLst>
                  <a:ext uri="{FF2B5EF4-FFF2-40B4-BE49-F238E27FC236}">
                    <a16:creationId xmlns:a16="http://schemas.microsoft.com/office/drawing/2014/main" id="{ECCE9466-0AB1-BF40-8B95-F515493D21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48" y="1934"/>
                <a:ext cx="132" cy="115"/>
              </a:xfrm>
              <a:custGeom>
                <a:avLst/>
                <a:gdLst>
                  <a:gd name="T0" fmla="*/ 730 w 839"/>
                  <a:gd name="T1" fmla="*/ 365 h 730"/>
                  <a:gd name="T2" fmla="*/ 784 w 839"/>
                  <a:gd name="T3" fmla="*/ 420 h 730"/>
                  <a:gd name="T4" fmla="*/ 839 w 839"/>
                  <a:gd name="T5" fmla="*/ 365 h 730"/>
                  <a:gd name="T6" fmla="*/ 784 w 839"/>
                  <a:gd name="T7" fmla="*/ 310 h 730"/>
                  <a:gd name="T8" fmla="*/ 730 w 839"/>
                  <a:gd name="T9" fmla="*/ 365 h 730"/>
                  <a:gd name="T10" fmla="*/ 0 w 839"/>
                  <a:gd name="T11" fmla="*/ 0 h 730"/>
                  <a:gd name="T12" fmla="*/ 730 w 839"/>
                  <a:gd name="T13" fmla="*/ 365 h 730"/>
                  <a:gd name="T14" fmla="*/ 0 w 839"/>
                  <a:gd name="T15" fmla="*/ 730 h 730"/>
                  <a:gd name="T16" fmla="*/ 0 w 839"/>
                  <a:gd name="T17" fmla="*/ 0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9" h="730">
                    <a:moveTo>
                      <a:pt x="730" y="365"/>
                    </a:moveTo>
                    <a:cubicBezTo>
                      <a:pt x="730" y="395"/>
                      <a:pt x="754" y="420"/>
                      <a:pt x="784" y="420"/>
                    </a:cubicBezTo>
                    <a:cubicBezTo>
                      <a:pt x="815" y="420"/>
                      <a:pt x="839" y="395"/>
                      <a:pt x="839" y="365"/>
                    </a:cubicBezTo>
                    <a:cubicBezTo>
                      <a:pt x="839" y="335"/>
                      <a:pt x="815" y="310"/>
                      <a:pt x="784" y="310"/>
                    </a:cubicBezTo>
                    <a:cubicBezTo>
                      <a:pt x="754" y="310"/>
                      <a:pt x="730" y="335"/>
                      <a:pt x="730" y="365"/>
                    </a:cubicBezTo>
                    <a:close/>
                    <a:moveTo>
                      <a:pt x="0" y="0"/>
                    </a:moveTo>
                    <a:lnTo>
                      <a:pt x="730" y="365"/>
                    </a:lnTo>
                    <a:lnTo>
                      <a:pt x="0" y="73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06" name="Rectangle 31">
                <a:extLst>
                  <a:ext uri="{FF2B5EF4-FFF2-40B4-BE49-F238E27FC236}">
                    <a16:creationId xmlns:a16="http://schemas.microsoft.com/office/drawing/2014/main" id="{F3480D42-317F-A34C-AD71-849401D7BF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5" y="1306"/>
                <a:ext cx="354" cy="343"/>
              </a:xfrm>
              <a:prstGeom prst="rect">
                <a:avLst/>
              </a:prstGeom>
              <a:solidFill>
                <a:srgbClr val="3185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07" name="Rectangle 32">
                <a:extLst>
                  <a:ext uri="{FF2B5EF4-FFF2-40B4-BE49-F238E27FC236}">
                    <a16:creationId xmlns:a16="http://schemas.microsoft.com/office/drawing/2014/main" id="{7C578F00-DC28-D546-AFCA-D9F1E1354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5" y="1306"/>
                <a:ext cx="354" cy="343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08" name="Rectangle 33">
                <a:extLst>
                  <a:ext uri="{FF2B5EF4-FFF2-40B4-BE49-F238E27FC236}">
                    <a16:creationId xmlns:a16="http://schemas.microsoft.com/office/drawing/2014/main" id="{14257AB9-5BF7-5D42-99AD-AFDF054FA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2" y="1329"/>
                <a:ext cx="46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D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9" name="Rectangle 34">
                <a:extLst>
                  <a:ext uri="{FF2B5EF4-FFF2-40B4-BE49-F238E27FC236}">
                    <a16:creationId xmlns:a16="http://schemas.microsoft.com/office/drawing/2014/main" id="{11CF8000-B94F-5A41-B16E-83016EC865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4" y="1542"/>
                <a:ext cx="137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CLK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0" name="Rectangle 35">
                <a:extLst>
                  <a:ext uri="{FF2B5EF4-FFF2-40B4-BE49-F238E27FC236}">
                    <a16:creationId xmlns:a16="http://schemas.microsoft.com/office/drawing/2014/main" id="{08EA8470-16E2-824D-813B-9877F96F1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9" y="1329"/>
                <a:ext cx="46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Q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1" name="Line 36">
                <a:extLst>
                  <a:ext uri="{FF2B5EF4-FFF2-40B4-BE49-F238E27FC236}">
                    <a16:creationId xmlns:a16="http://schemas.microsoft.com/office/drawing/2014/main" id="{C5A3A9F4-B30F-6C4F-8676-65813EF3E7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5" y="1728"/>
                <a:ext cx="413" cy="0"/>
              </a:xfrm>
              <a:prstGeom prst="line">
                <a:avLst/>
              </a:prstGeom>
              <a:noFill/>
              <a:ln w="3175" cap="rnd">
                <a:solidFill>
                  <a:srgbClr val="FFC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12" name="Line 37">
                <a:extLst>
                  <a:ext uri="{FF2B5EF4-FFF2-40B4-BE49-F238E27FC236}">
                    <a16:creationId xmlns:a16="http://schemas.microsoft.com/office/drawing/2014/main" id="{6463DCA9-5B5B-0E40-BA0E-0E26ED7A3C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9" y="1991"/>
                <a:ext cx="137" cy="0"/>
              </a:xfrm>
              <a:prstGeom prst="line">
                <a:avLst/>
              </a:prstGeom>
              <a:noFill/>
              <a:ln w="3175" cap="rnd">
                <a:solidFill>
                  <a:srgbClr val="FFC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13" name="Line 38">
                <a:extLst>
                  <a:ext uri="{FF2B5EF4-FFF2-40B4-BE49-F238E27FC236}">
                    <a16:creationId xmlns:a16="http://schemas.microsoft.com/office/drawing/2014/main" id="{6E5716E4-7427-0D46-848E-7EBBFC83F5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6" y="1991"/>
                <a:ext cx="262" cy="0"/>
              </a:xfrm>
              <a:prstGeom prst="line">
                <a:avLst/>
              </a:prstGeom>
              <a:noFill/>
              <a:ln w="3175" cap="rnd">
                <a:solidFill>
                  <a:srgbClr val="FFC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14" name="Rectangle 39">
                <a:extLst>
                  <a:ext uri="{FF2B5EF4-FFF2-40B4-BE49-F238E27FC236}">
                    <a16:creationId xmlns:a16="http://schemas.microsoft.com/office/drawing/2014/main" id="{5F7F719E-F4D2-0948-A2F5-53B401120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5" y="1706"/>
                <a:ext cx="354" cy="343"/>
              </a:xfrm>
              <a:prstGeom prst="rect">
                <a:avLst/>
              </a:prstGeom>
              <a:solidFill>
                <a:srgbClr val="3185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15" name="Rectangle 40">
                <a:extLst>
                  <a:ext uri="{FF2B5EF4-FFF2-40B4-BE49-F238E27FC236}">
                    <a16:creationId xmlns:a16="http://schemas.microsoft.com/office/drawing/2014/main" id="{2C8199C2-86D1-4A48-B7A6-DE02823438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5" y="1706"/>
                <a:ext cx="354" cy="343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16" name="Rectangle 41">
                <a:extLst>
                  <a:ext uri="{FF2B5EF4-FFF2-40B4-BE49-F238E27FC236}">
                    <a16:creationId xmlns:a16="http://schemas.microsoft.com/office/drawing/2014/main" id="{30B20E42-90CF-8846-B401-03D8F36EA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2" y="1729"/>
                <a:ext cx="46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D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7" name="Rectangle 42">
                <a:extLst>
                  <a:ext uri="{FF2B5EF4-FFF2-40B4-BE49-F238E27FC236}">
                    <a16:creationId xmlns:a16="http://schemas.microsoft.com/office/drawing/2014/main" id="{0AEFF2FA-9BC7-1249-86DC-B858A2D78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4" y="1943"/>
                <a:ext cx="137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CLK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8" name="Rectangle 43">
                <a:extLst>
                  <a:ext uri="{FF2B5EF4-FFF2-40B4-BE49-F238E27FC236}">
                    <a16:creationId xmlns:a16="http://schemas.microsoft.com/office/drawing/2014/main" id="{DDAF6C9B-2783-3844-BA59-220471A99E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9" y="1729"/>
                <a:ext cx="46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Q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9" name="Freeform 44">
                <a:extLst>
                  <a:ext uri="{FF2B5EF4-FFF2-40B4-BE49-F238E27FC236}">
                    <a16:creationId xmlns:a16="http://schemas.microsoft.com/office/drawing/2014/main" id="{5F9A1F28-A55D-F143-B5EC-DB11DF783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" y="1592"/>
                <a:ext cx="1193" cy="136"/>
              </a:xfrm>
              <a:custGeom>
                <a:avLst/>
                <a:gdLst>
                  <a:gd name="T0" fmla="*/ 0 w 1193"/>
                  <a:gd name="T1" fmla="*/ 136 h 136"/>
                  <a:gd name="T2" fmla="*/ 659 w 1193"/>
                  <a:gd name="T3" fmla="*/ 136 h 136"/>
                  <a:gd name="T4" fmla="*/ 659 w 1193"/>
                  <a:gd name="T5" fmla="*/ 0 h 136"/>
                  <a:gd name="T6" fmla="*/ 1193 w 1193"/>
                  <a:gd name="T7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93" h="136">
                    <a:moveTo>
                      <a:pt x="0" y="136"/>
                    </a:moveTo>
                    <a:lnTo>
                      <a:pt x="659" y="136"/>
                    </a:lnTo>
                    <a:lnTo>
                      <a:pt x="659" y="0"/>
                    </a:lnTo>
                    <a:lnTo>
                      <a:pt x="1193" y="0"/>
                    </a:lnTo>
                  </a:path>
                </a:pathLst>
              </a:custGeom>
              <a:noFill/>
              <a:ln w="3175" cap="flat">
                <a:solidFill>
                  <a:srgbClr val="FFC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20" name="Line 45">
                <a:extLst>
                  <a:ext uri="{FF2B5EF4-FFF2-40B4-BE49-F238E27FC236}">
                    <a16:creationId xmlns:a16="http://schemas.microsoft.com/office/drawing/2014/main" id="{BB6828AC-C093-C847-A127-302FC339FD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1" y="1991"/>
                <a:ext cx="156" cy="0"/>
              </a:xfrm>
              <a:prstGeom prst="line">
                <a:avLst/>
              </a:prstGeom>
              <a:noFill/>
              <a:ln w="3175" cap="rnd">
                <a:solidFill>
                  <a:srgbClr val="FFC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21" name="Rectangle 46">
                <a:extLst>
                  <a:ext uri="{FF2B5EF4-FFF2-40B4-BE49-F238E27FC236}">
                    <a16:creationId xmlns:a16="http://schemas.microsoft.com/office/drawing/2014/main" id="{F35D6BAC-180F-974F-AE39-00F1178A2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5" y="1535"/>
                <a:ext cx="354" cy="342"/>
              </a:xfrm>
              <a:prstGeom prst="rect">
                <a:avLst/>
              </a:prstGeom>
              <a:solidFill>
                <a:srgbClr val="3185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22" name="Rectangle 47">
                <a:extLst>
                  <a:ext uri="{FF2B5EF4-FFF2-40B4-BE49-F238E27FC236}">
                    <a16:creationId xmlns:a16="http://schemas.microsoft.com/office/drawing/2014/main" id="{69257B31-9A52-1B41-B198-875610269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5" y="1535"/>
                <a:ext cx="354" cy="342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23" name="Rectangle 48">
                <a:extLst>
                  <a:ext uri="{FF2B5EF4-FFF2-40B4-BE49-F238E27FC236}">
                    <a16:creationId xmlns:a16="http://schemas.microsoft.com/office/drawing/2014/main" id="{DDDEF5A5-5D5F-894E-A0D0-6DB733074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02" y="1559"/>
                <a:ext cx="46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D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4" name="Rectangle 49">
                <a:extLst>
                  <a:ext uri="{FF2B5EF4-FFF2-40B4-BE49-F238E27FC236}">
                    <a16:creationId xmlns:a16="http://schemas.microsoft.com/office/drawing/2014/main" id="{532C2AEF-6B25-F649-9852-4230B1761C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5" y="1770"/>
                <a:ext cx="137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CLK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5" name="Rectangle 50">
                <a:extLst>
                  <a:ext uri="{FF2B5EF4-FFF2-40B4-BE49-F238E27FC236}">
                    <a16:creationId xmlns:a16="http://schemas.microsoft.com/office/drawing/2014/main" id="{8F06E109-3914-C546-8ED2-C2116F00B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9" y="1559"/>
                <a:ext cx="46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Q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6" name="Freeform 51">
                <a:extLst>
                  <a:ext uri="{FF2B5EF4-FFF2-40B4-BE49-F238E27FC236}">
                    <a16:creationId xmlns:a16="http://schemas.microsoft.com/office/drawing/2014/main" id="{A7508465-4531-A84D-85A3-6C63DCE1FF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8" y="1540"/>
                <a:ext cx="413" cy="103"/>
              </a:xfrm>
              <a:custGeom>
                <a:avLst/>
                <a:gdLst>
                  <a:gd name="T0" fmla="*/ 0 w 413"/>
                  <a:gd name="T1" fmla="*/ 0 h 103"/>
                  <a:gd name="T2" fmla="*/ 207 w 413"/>
                  <a:gd name="T3" fmla="*/ 0 h 103"/>
                  <a:gd name="T4" fmla="*/ 0 w 413"/>
                  <a:gd name="T5" fmla="*/ 103 h 103"/>
                  <a:gd name="T6" fmla="*/ 207 w 413"/>
                  <a:gd name="T7" fmla="*/ 103 h 103"/>
                  <a:gd name="T8" fmla="*/ 413 w 413"/>
                  <a:gd name="T9" fmla="*/ 52 h 103"/>
                  <a:gd name="T10" fmla="*/ 207 w 413"/>
                  <a:gd name="T11" fmla="*/ 5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3" h="103">
                    <a:moveTo>
                      <a:pt x="0" y="0"/>
                    </a:moveTo>
                    <a:lnTo>
                      <a:pt x="207" y="0"/>
                    </a:lnTo>
                    <a:moveTo>
                      <a:pt x="0" y="103"/>
                    </a:moveTo>
                    <a:lnTo>
                      <a:pt x="207" y="103"/>
                    </a:lnTo>
                    <a:moveTo>
                      <a:pt x="413" y="52"/>
                    </a:moveTo>
                    <a:lnTo>
                      <a:pt x="207" y="5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27" name="Freeform 52">
                <a:extLst>
                  <a:ext uri="{FF2B5EF4-FFF2-40B4-BE49-F238E27FC236}">
                    <a16:creationId xmlns:a16="http://schemas.microsoft.com/office/drawing/2014/main" id="{3FB80884-EC31-E04D-BB8F-ED00DC18C5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0" y="1488"/>
                <a:ext cx="269" cy="207"/>
              </a:xfrm>
              <a:custGeom>
                <a:avLst/>
                <a:gdLst>
                  <a:gd name="T0" fmla="*/ 1718 w 1718"/>
                  <a:gd name="T1" fmla="*/ 661 h 1322"/>
                  <a:gd name="T2" fmla="*/ 515 w 1718"/>
                  <a:gd name="T3" fmla="*/ 1322 h 1322"/>
                  <a:gd name="T4" fmla="*/ 0 w 1718"/>
                  <a:gd name="T5" fmla="*/ 1322 h 1322"/>
                  <a:gd name="T6" fmla="*/ 0 w 1718"/>
                  <a:gd name="T7" fmla="*/ 0 h 1322"/>
                  <a:gd name="T8" fmla="*/ 515 w 1718"/>
                  <a:gd name="T9" fmla="*/ 0 h 1322"/>
                  <a:gd name="T10" fmla="*/ 1718 w 1718"/>
                  <a:gd name="T11" fmla="*/ 661 h 1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18" h="1322">
                    <a:moveTo>
                      <a:pt x="1718" y="661"/>
                    </a:moveTo>
                    <a:cubicBezTo>
                      <a:pt x="1513" y="986"/>
                      <a:pt x="1066" y="1232"/>
                      <a:pt x="515" y="1322"/>
                    </a:cubicBezTo>
                    <a:lnTo>
                      <a:pt x="0" y="1322"/>
                    </a:lnTo>
                    <a:cubicBezTo>
                      <a:pt x="319" y="903"/>
                      <a:pt x="319" y="419"/>
                      <a:pt x="0" y="0"/>
                    </a:cubicBezTo>
                    <a:lnTo>
                      <a:pt x="515" y="0"/>
                    </a:lnTo>
                    <a:cubicBezTo>
                      <a:pt x="1068" y="87"/>
                      <a:pt x="1516" y="334"/>
                      <a:pt x="1718" y="661"/>
                    </a:cubicBezTo>
                    <a:close/>
                  </a:path>
                </a:pathLst>
              </a:custGeom>
              <a:solidFill>
                <a:srgbClr val="7E649E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28" name="Freeform 53">
                <a:extLst>
                  <a:ext uri="{FF2B5EF4-FFF2-40B4-BE49-F238E27FC236}">
                    <a16:creationId xmlns:a16="http://schemas.microsoft.com/office/drawing/2014/main" id="{BFF3FFBB-3396-8A44-8B85-3A1F39362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0" y="1488"/>
                <a:ext cx="269" cy="207"/>
              </a:xfrm>
              <a:custGeom>
                <a:avLst/>
                <a:gdLst>
                  <a:gd name="T0" fmla="*/ 1718 w 1718"/>
                  <a:gd name="T1" fmla="*/ 661 h 1322"/>
                  <a:gd name="T2" fmla="*/ 515 w 1718"/>
                  <a:gd name="T3" fmla="*/ 1322 h 1322"/>
                  <a:gd name="T4" fmla="*/ 0 w 1718"/>
                  <a:gd name="T5" fmla="*/ 1322 h 1322"/>
                  <a:gd name="T6" fmla="*/ 0 w 1718"/>
                  <a:gd name="T7" fmla="*/ 0 h 1322"/>
                  <a:gd name="T8" fmla="*/ 515 w 1718"/>
                  <a:gd name="T9" fmla="*/ 0 h 1322"/>
                  <a:gd name="T10" fmla="*/ 1718 w 1718"/>
                  <a:gd name="T11" fmla="*/ 661 h 1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18" h="1322">
                    <a:moveTo>
                      <a:pt x="1718" y="661"/>
                    </a:moveTo>
                    <a:cubicBezTo>
                      <a:pt x="1513" y="986"/>
                      <a:pt x="1066" y="1232"/>
                      <a:pt x="515" y="1322"/>
                    </a:cubicBezTo>
                    <a:lnTo>
                      <a:pt x="0" y="1322"/>
                    </a:lnTo>
                    <a:cubicBezTo>
                      <a:pt x="319" y="903"/>
                      <a:pt x="319" y="419"/>
                      <a:pt x="0" y="0"/>
                    </a:cubicBezTo>
                    <a:lnTo>
                      <a:pt x="515" y="0"/>
                    </a:lnTo>
                    <a:cubicBezTo>
                      <a:pt x="1068" y="87"/>
                      <a:pt x="1516" y="334"/>
                      <a:pt x="1718" y="661"/>
                    </a:cubicBez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29" name="Rectangle 54">
                <a:extLst>
                  <a:ext uri="{FF2B5EF4-FFF2-40B4-BE49-F238E27FC236}">
                    <a16:creationId xmlns:a16="http://schemas.microsoft.com/office/drawing/2014/main" id="{BFABC653-0BF5-9443-863F-05C75C5E7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7" y="1901"/>
                <a:ext cx="241" cy="181"/>
              </a:xfrm>
              <a:prstGeom prst="rect">
                <a:avLst/>
              </a:prstGeom>
              <a:solidFill>
                <a:srgbClr val="C050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30" name="Rectangle 55">
                <a:extLst>
                  <a:ext uri="{FF2B5EF4-FFF2-40B4-BE49-F238E27FC236}">
                    <a16:creationId xmlns:a16="http://schemas.microsoft.com/office/drawing/2014/main" id="{946AE843-D92C-124D-AC25-0E47FC3A1A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7" y="1901"/>
                <a:ext cx="241" cy="181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31" name="Rectangle 56">
                <a:extLst>
                  <a:ext uri="{FF2B5EF4-FFF2-40B4-BE49-F238E27FC236}">
                    <a16:creationId xmlns:a16="http://schemas.microsoft.com/office/drawing/2014/main" id="{DCEB0330-2784-CE46-8D1E-05E9C69F2E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1" y="1943"/>
                <a:ext cx="137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PLL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Rectangle 57">
                <a:extLst>
                  <a:ext uri="{FF2B5EF4-FFF2-40B4-BE49-F238E27FC236}">
                    <a16:creationId xmlns:a16="http://schemas.microsoft.com/office/drawing/2014/main" id="{6752016C-18FD-D747-9929-DCF68A273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3" y="1877"/>
                <a:ext cx="286" cy="311"/>
              </a:xfrm>
              <a:prstGeom prst="rect">
                <a:avLst/>
              </a:prstGeom>
              <a:solidFill>
                <a:srgbClr val="C050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33" name="Rectangle 58">
                <a:extLst>
                  <a:ext uri="{FF2B5EF4-FFF2-40B4-BE49-F238E27FC236}">
                    <a16:creationId xmlns:a16="http://schemas.microsoft.com/office/drawing/2014/main" id="{7C673D78-126E-DF4B-9077-DAA93DAE7C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3" y="1877"/>
                <a:ext cx="286" cy="311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34" name="Rectangle 59">
                <a:extLst>
                  <a:ext uri="{FF2B5EF4-FFF2-40B4-BE49-F238E27FC236}">
                    <a16:creationId xmlns:a16="http://schemas.microsoft.com/office/drawing/2014/main" id="{7738E574-E806-9D4C-A559-7B1CEF3DB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8" y="1935"/>
                <a:ext cx="137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Div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5" name="Line 61">
                <a:extLst>
                  <a:ext uri="{FF2B5EF4-FFF2-40B4-BE49-F238E27FC236}">
                    <a16:creationId xmlns:a16="http://schemas.microsoft.com/office/drawing/2014/main" id="{D3D6C470-8FDD-CF4C-B87F-2E3B8D82D0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8" y="1991"/>
                <a:ext cx="165" cy="0"/>
              </a:xfrm>
              <a:prstGeom prst="line">
                <a:avLst/>
              </a:prstGeom>
              <a:noFill/>
              <a:ln w="3175" cap="rnd">
                <a:solidFill>
                  <a:srgbClr val="FFC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36" name="Line 62">
                <a:extLst>
                  <a:ext uri="{FF2B5EF4-FFF2-40B4-BE49-F238E27FC236}">
                    <a16:creationId xmlns:a16="http://schemas.microsoft.com/office/drawing/2014/main" id="{85BCF31D-3F80-1F41-9258-C06245F49C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30" y="2134"/>
                <a:ext cx="0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37" name="Freeform 63">
                <a:extLst>
                  <a:ext uri="{FF2B5EF4-FFF2-40B4-BE49-F238E27FC236}">
                    <a16:creationId xmlns:a16="http://schemas.microsoft.com/office/drawing/2014/main" id="{06CE327E-2BFA-4C42-B9FA-C3A48A7A4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0" y="1792"/>
                <a:ext cx="115" cy="28"/>
              </a:xfrm>
              <a:custGeom>
                <a:avLst/>
                <a:gdLst>
                  <a:gd name="T0" fmla="*/ 0 w 115"/>
                  <a:gd name="T1" fmla="*/ 14 h 28"/>
                  <a:gd name="T2" fmla="*/ 0 w 115"/>
                  <a:gd name="T3" fmla="*/ 0 h 28"/>
                  <a:gd name="T4" fmla="*/ 86 w 115"/>
                  <a:gd name="T5" fmla="*/ 0 h 28"/>
                  <a:gd name="T6" fmla="*/ 115 w 115"/>
                  <a:gd name="T7" fmla="*/ 14 h 28"/>
                  <a:gd name="T8" fmla="*/ 86 w 115"/>
                  <a:gd name="T9" fmla="*/ 28 h 28"/>
                  <a:gd name="T10" fmla="*/ 0 w 115"/>
                  <a:gd name="T11" fmla="*/ 28 h 28"/>
                  <a:gd name="T12" fmla="*/ 0 w 115"/>
                  <a:gd name="T13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28">
                    <a:moveTo>
                      <a:pt x="0" y="14"/>
                    </a:moveTo>
                    <a:lnTo>
                      <a:pt x="0" y="0"/>
                    </a:lnTo>
                    <a:lnTo>
                      <a:pt x="86" y="0"/>
                    </a:lnTo>
                    <a:lnTo>
                      <a:pt x="115" y="14"/>
                    </a:lnTo>
                    <a:lnTo>
                      <a:pt x="86" y="28"/>
                    </a:lnTo>
                    <a:lnTo>
                      <a:pt x="0" y="28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38" name="Freeform 64">
                <a:extLst>
                  <a:ext uri="{FF2B5EF4-FFF2-40B4-BE49-F238E27FC236}">
                    <a16:creationId xmlns:a16="http://schemas.microsoft.com/office/drawing/2014/main" id="{EB8F872F-924E-BF44-A42B-A1FD71435B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0" y="1792"/>
                <a:ext cx="115" cy="28"/>
              </a:xfrm>
              <a:custGeom>
                <a:avLst/>
                <a:gdLst>
                  <a:gd name="T0" fmla="*/ 0 w 115"/>
                  <a:gd name="T1" fmla="*/ 14 h 28"/>
                  <a:gd name="T2" fmla="*/ 0 w 115"/>
                  <a:gd name="T3" fmla="*/ 0 h 28"/>
                  <a:gd name="T4" fmla="*/ 86 w 115"/>
                  <a:gd name="T5" fmla="*/ 0 h 28"/>
                  <a:gd name="T6" fmla="*/ 115 w 115"/>
                  <a:gd name="T7" fmla="*/ 14 h 28"/>
                  <a:gd name="T8" fmla="*/ 86 w 115"/>
                  <a:gd name="T9" fmla="*/ 28 h 28"/>
                  <a:gd name="T10" fmla="*/ 0 w 115"/>
                  <a:gd name="T11" fmla="*/ 28 h 28"/>
                  <a:gd name="T12" fmla="*/ 0 w 115"/>
                  <a:gd name="T13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28">
                    <a:moveTo>
                      <a:pt x="0" y="14"/>
                    </a:moveTo>
                    <a:lnTo>
                      <a:pt x="0" y="0"/>
                    </a:lnTo>
                    <a:lnTo>
                      <a:pt x="86" y="0"/>
                    </a:lnTo>
                    <a:lnTo>
                      <a:pt x="115" y="14"/>
                    </a:lnTo>
                    <a:lnTo>
                      <a:pt x="86" y="28"/>
                    </a:lnTo>
                    <a:lnTo>
                      <a:pt x="0" y="28"/>
                    </a:lnTo>
                    <a:lnTo>
                      <a:pt x="0" y="14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39" name="Line 65">
                <a:extLst>
                  <a:ext uri="{FF2B5EF4-FFF2-40B4-BE49-F238E27FC236}">
                    <a16:creationId xmlns:a16="http://schemas.microsoft.com/office/drawing/2014/main" id="{13B33965-7D52-1040-8864-0918592E08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5" y="1806"/>
                <a:ext cx="1720" cy="3"/>
              </a:xfrm>
              <a:prstGeom prst="line">
                <a:avLst/>
              </a:prstGeom>
              <a:noFill/>
              <a:ln w="3175" cap="rnd">
                <a:solidFill>
                  <a:srgbClr val="FFC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40" name="Line 66">
                <a:extLst>
                  <a:ext uri="{FF2B5EF4-FFF2-40B4-BE49-F238E27FC236}">
                    <a16:creationId xmlns:a16="http://schemas.microsoft.com/office/drawing/2014/main" id="{C3BC4E2D-B6BD-FF4E-B700-42EB920533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19" y="1991"/>
                <a:ext cx="336" cy="0"/>
              </a:xfrm>
              <a:prstGeom prst="line">
                <a:avLst/>
              </a:prstGeom>
              <a:noFill/>
              <a:ln w="3175" cap="rnd">
                <a:solidFill>
                  <a:srgbClr val="FFC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41" name="Freeform 67">
                <a:extLst>
                  <a:ext uri="{FF2B5EF4-FFF2-40B4-BE49-F238E27FC236}">
                    <a16:creationId xmlns:a16="http://schemas.microsoft.com/office/drawing/2014/main" id="{30F72152-3497-5846-B01D-88A2E0666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9" y="1380"/>
                <a:ext cx="165" cy="166"/>
              </a:xfrm>
              <a:custGeom>
                <a:avLst/>
                <a:gdLst>
                  <a:gd name="T0" fmla="*/ 0 w 165"/>
                  <a:gd name="T1" fmla="*/ 0 h 166"/>
                  <a:gd name="T2" fmla="*/ 165 w 165"/>
                  <a:gd name="T3" fmla="*/ 0 h 166"/>
                  <a:gd name="T4" fmla="*/ 165 w 165"/>
                  <a:gd name="T5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5" h="166">
                    <a:moveTo>
                      <a:pt x="0" y="0"/>
                    </a:moveTo>
                    <a:lnTo>
                      <a:pt x="165" y="0"/>
                    </a:lnTo>
                    <a:lnTo>
                      <a:pt x="165" y="166"/>
                    </a:lnTo>
                  </a:path>
                </a:pathLst>
              </a:custGeom>
              <a:noFill/>
              <a:ln w="3175" cap="rnd">
                <a:solidFill>
                  <a:srgbClr val="FFC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42" name="Line 68">
                <a:extLst>
                  <a:ext uri="{FF2B5EF4-FFF2-40B4-BE49-F238E27FC236}">
                    <a16:creationId xmlns:a16="http://schemas.microsoft.com/office/drawing/2014/main" id="{7B8B5227-57DC-2E48-9AB4-02B5F02081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09" y="1794"/>
                <a:ext cx="247" cy="0"/>
              </a:xfrm>
              <a:prstGeom prst="line">
                <a:avLst/>
              </a:prstGeom>
              <a:noFill/>
              <a:ln w="3175" cap="rnd">
                <a:solidFill>
                  <a:srgbClr val="FFC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43" name="Line 69">
                <a:extLst>
                  <a:ext uri="{FF2B5EF4-FFF2-40B4-BE49-F238E27FC236}">
                    <a16:creationId xmlns:a16="http://schemas.microsoft.com/office/drawing/2014/main" id="{1A3DFE5C-62BB-3F4A-BB93-78BB93442E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56" y="1643"/>
                <a:ext cx="2" cy="151"/>
              </a:xfrm>
              <a:prstGeom prst="line">
                <a:avLst/>
              </a:prstGeom>
              <a:noFill/>
              <a:ln w="3175" cap="rnd">
                <a:solidFill>
                  <a:srgbClr val="FFC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44" name="Line 70">
                <a:extLst>
                  <a:ext uri="{FF2B5EF4-FFF2-40B4-BE49-F238E27FC236}">
                    <a16:creationId xmlns:a16="http://schemas.microsoft.com/office/drawing/2014/main" id="{BC65075F-3295-0E4A-B8D2-AA59196A31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345" y="1834"/>
                <a:ext cx="230" cy="5"/>
              </a:xfrm>
              <a:prstGeom prst="line">
                <a:avLst/>
              </a:prstGeom>
              <a:noFill/>
              <a:ln w="3175" cap="rnd">
                <a:solidFill>
                  <a:srgbClr val="FFC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45" name="Line 71">
                <a:extLst>
                  <a:ext uri="{FF2B5EF4-FFF2-40B4-BE49-F238E27FC236}">
                    <a16:creationId xmlns:a16="http://schemas.microsoft.com/office/drawing/2014/main" id="{426530B1-BF62-9F44-AC4F-808FF693CF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71" y="1592"/>
                <a:ext cx="204" cy="0"/>
              </a:xfrm>
              <a:prstGeom prst="line">
                <a:avLst/>
              </a:prstGeom>
              <a:noFill/>
              <a:ln w="3175" cap="rnd">
                <a:solidFill>
                  <a:srgbClr val="FFC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46" name="Freeform 72">
                <a:extLst>
                  <a:ext uri="{FF2B5EF4-FFF2-40B4-BE49-F238E27FC236}">
                    <a16:creationId xmlns:a16="http://schemas.microsoft.com/office/drawing/2014/main" id="{AB3A3D21-08B5-6443-A0E5-B74E32918E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1" y="1577"/>
                <a:ext cx="115" cy="29"/>
              </a:xfrm>
              <a:custGeom>
                <a:avLst/>
                <a:gdLst>
                  <a:gd name="T0" fmla="*/ 0 w 115"/>
                  <a:gd name="T1" fmla="*/ 15 h 29"/>
                  <a:gd name="T2" fmla="*/ 0 w 115"/>
                  <a:gd name="T3" fmla="*/ 0 h 29"/>
                  <a:gd name="T4" fmla="*/ 86 w 115"/>
                  <a:gd name="T5" fmla="*/ 0 h 29"/>
                  <a:gd name="T6" fmla="*/ 115 w 115"/>
                  <a:gd name="T7" fmla="*/ 15 h 29"/>
                  <a:gd name="T8" fmla="*/ 86 w 115"/>
                  <a:gd name="T9" fmla="*/ 29 h 29"/>
                  <a:gd name="T10" fmla="*/ 0 w 115"/>
                  <a:gd name="T11" fmla="*/ 29 h 29"/>
                  <a:gd name="T12" fmla="*/ 0 w 115"/>
                  <a:gd name="T13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29">
                    <a:moveTo>
                      <a:pt x="0" y="15"/>
                    </a:moveTo>
                    <a:lnTo>
                      <a:pt x="0" y="0"/>
                    </a:lnTo>
                    <a:lnTo>
                      <a:pt x="86" y="0"/>
                    </a:lnTo>
                    <a:lnTo>
                      <a:pt x="115" y="15"/>
                    </a:lnTo>
                    <a:lnTo>
                      <a:pt x="86" y="29"/>
                    </a:lnTo>
                    <a:lnTo>
                      <a:pt x="0" y="29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47" name="Freeform 73">
                <a:extLst>
                  <a:ext uri="{FF2B5EF4-FFF2-40B4-BE49-F238E27FC236}">
                    <a16:creationId xmlns:a16="http://schemas.microsoft.com/office/drawing/2014/main" id="{70DEFA15-01D8-764D-A106-C0D4133565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1" y="1577"/>
                <a:ext cx="115" cy="29"/>
              </a:xfrm>
              <a:custGeom>
                <a:avLst/>
                <a:gdLst>
                  <a:gd name="T0" fmla="*/ 0 w 115"/>
                  <a:gd name="T1" fmla="*/ 15 h 29"/>
                  <a:gd name="T2" fmla="*/ 0 w 115"/>
                  <a:gd name="T3" fmla="*/ 0 h 29"/>
                  <a:gd name="T4" fmla="*/ 86 w 115"/>
                  <a:gd name="T5" fmla="*/ 0 h 29"/>
                  <a:gd name="T6" fmla="*/ 115 w 115"/>
                  <a:gd name="T7" fmla="*/ 15 h 29"/>
                  <a:gd name="T8" fmla="*/ 86 w 115"/>
                  <a:gd name="T9" fmla="*/ 29 h 29"/>
                  <a:gd name="T10" fmla="*/ 0 w 115"/>
                  <a:gd name="T11" fmla="*/ 29 h 29"/>
                  <a:gd name="T12" fmla="*/ 0 w 115"/>
                  <a:gd name="T13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29">
                    <a:moveTo>
                      <a:pt x="0" y="15"/>
                    </a:moveTo>
                    <a:lnTo>
                      <a:pt x="0" y="0"/>
                    </a:lnTo>
                    <a:lnTo>
                      <a:pt x="86" y="0"/>
                    </a:lnTo>
                    <a:lnTo>
                      <a:pt x="115" y="15"/>
                    </a:lnTo>
                    <a:lnTo>
                      <a:pt x="86" y="29"/>
                    </a:lnTo>
                    <a:lnTo>
                      <a:pt x="0" y="29"/>
                    </a:lnTo>
                    <a:lnTo>
                      <a:pt x="0" y="15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48" name="Line 74">
                <a:extLst>
                  <a:ext uri="{FF2B5EF4-FFF2-40B4-BE49-F238E27FC236}">
                    <a16:creationId xmlns:a16="http://schemas.microsoft.com/office/drawing/2014/main" id="{9702B6AD-F9E5-FC4A-951C-75BC0D3F86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29" y="1592"/>
                <a:ext cx="292" cy="0"/>
              </a:xfrm>
              <a:prstGeom prst="line">
                <a:avLst/>
              </a:prstGeom>
              <a:noFill/>
              <a:ln w="3175" cap="rnd">
                <a:solidFill>
                  <a:srgbClr val="F59D5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49" name="Line 75">
                <a:extLst>
                  <a:ext uri="{FF2B5EF4-FFF2-40B4-BE49-F238E27FC236}">
                    <a16:creationId xmlns:a16="http://schemas.microsoft.com/office/drawing/2014/main" id="{2836F96F-BF24-0346-845F-550DD2C058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874" y="1540"/>
                <a:ext cx="84" cy="0"/>
              </a:xfrm>
              <a:prstGeom prst="line">
                <a:avLst/>
              </a:prstGeom>
              <a:noFill/>
              <a:ln w="3175" cap="rnd">
                <a:solidFill>
                  <a:srgbClr val="FFC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50" name="Rectangle 76">
                <a:extLst>
                  <a:ext uri="{FF2B5EF4-FFF2-40B4-BE49-F238E27FC236}">
                    <a16:creationId xmlns:a16="http://schemas.microsoft.com/office/drawing/2014/main" id="{49D97DCB-9799-E84D-935E-C06F8F744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2" y="1266"/>
                <a:ext cx="137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IN1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1" name="Rectangle 77">
                <a:extLst>
                  <a:ext uri="{FF2B5EF4-FFF2-40B4-BE49-F238E27FC236}">
                    <a16:creationId xmlns:a16="http://schemas.microsoft.com/office/drawing/2014/main" id="{12948514-B9A4-9348-A1CA-293B1B6B1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7" y="1662"/>
                <a:ext cx="182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CLK1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2" name="Rectangle 78">
                <a:extLst>
                  <a:ext uri="{FF2B5EF4-FFF2-40B4-BE49-F238E27FC236}">
                    <a16:creationId xmlns:a16="http://schemas.microsoft.com/office/drawing/2014/main" id="{1A731934-F6A9-424A-94E5-BFB2ECF94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5" y="1756"/>
                <a:ext cx="137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IN2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3" name="Freeform 79">
                <a:extLst>
                  <a:ext uri="{FF2B5EF4-FFF2-40B4-BE49-F238E27FC236}">
                    <a16:creationId xmlns:a16="http://schemas.microsoft.com/office/drawing/2014/main" id="{BC9F945F-FC52-F34A-AE4F-6970642AA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" y="1977"/>
                <a:ext cx="114" cy="29"/>
              </a:xfrm>
              <a:custGeom>
                <a:avLst/>
                <a:gdLst>
                  <a:gd name="T0" fmla="*/ 0 w 114"/>
                  <a:gd name="T1" fmla="*/ 14 h 29"/>
                  <a:gd name="T2" fmla="*/ 0 w 114"/>
                  <a:gd name="T3" fmla="*/ 0 h 29"/>
                  <a:gd name="T4" fmla="*/ 85 w 114"/>
                  <a:gd name="T5" fmla="*/ 0 h 29"/>
                  <a:gd name="T6" fmla="*/ 114 w 114"/>
                  <a:gd name="T7" fmla="*/ 14 h 29"/>
                  <a:gd name="T8" fmla="*/ 85 w 114"/>
                  <a:gd name="T9" fmla="*/ 29 h 29"/>
                  <a:gd name="T10" fmla="*/ 0 w 114"/>
                  <a:gd name="T11" fmla="*/ 29 h 29"/>
                  <a:gd name="T12" fmla="*/ 0 w 114"/>
                  <a:gd name="T13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" h="29">
                    <a:moveTo>
                      <a:pt x="0" y="14"/>
                    </a:moveTo>
                    <a:lnTo>
                      <a:pt x="0" y="0"/>
                    </a:lnTo>
                    <a:lnTo>
                      <a:pt x="85" y="0"/>
                    </a:lnTo>
                    <a:lnTo>
                      <a:pt x="114" y="14"/>
                    </a:lnTo>
                    <a:lnTo>
                      <a:pt x="85" y="29"/>
                    </a:lnTo>
                    <a:lnTo>
                      <a:pt x="0" y="29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54" name="Freeform 80">
                <a:extLst>
                  <a:ext uri="{FF2B5EF4-FFF2-40B4-BE49-F238E27FC236}">
                    <a16:creationId xmlns:a16="http://schemas.microsoft.com/office/drawing/2014/main" id="{C957A2C6-049C-4A45-BACA-CDBC12AB0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" y="1977"/>
                <a:ext cx="114" cy="29"/>
              </a:xfrm>
              <a:custGeom>
                <a:avLst/>
                <a:gdLst>
                  <a:gd name="T0" fmla="*/ 0 w 114"/>
                  <a:gd name="T1" fmla="*/ 14 h 29"/>
                  <a:gd name="T2" fmla="*/ 0 w 114"/>
                  <a:gd name="T3" fmla="*/ 0 h 29"/>
                  <a:gd name="T4" fmla="*/ 85 w 114"/>
                  <a:gd name="T5" fmla="*/ 0 h 29"/>
                  <a:gd name="T6" fmla="*/ 114 w 114"/>
                  <a:gd name="T7" fmla="*/ 14 h 29"/>
                  <a:gd name="T8" fmla="*/ 85 w 114"/>
                  <a:gd name="T9" fmla="*/ 29 h 29"/>
                  <a:gd name="T10" fmla="*/ 0 w 114"/>
                  <a:gd name="T11" fmla="*/ 29 h 29"/>
                  <a:gd name="T12" fmla="*/ 0 w 114"/>
                  <a:gd name="T13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" h="29">
                    <a:moveTo>
                      <a:pt x="0" y="14"/>
                    </a:moveTo>
                    <a:lnTo>
                      <a:pt x="0" y="0"/>
                    </a:lnTo>
                    <a:lnTo>
                      <a:pt x="85" y="0"/>
                    </a:lnTo>
                    <a:lnTo>
                      <a:pt x="114" y="14"/>
                    </a:lnTo>
                    <a:lnTo>
                      <a:pt x="85" y="29"/>
                    </a:lnTo>
                    <a:lnTo>
                      <a:pt x="0" y="29"/>
                    </a:lnTo>
                    <a:lnTo>
                      <a:pt x="0" y="14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55" name="Rectangle 81">
                <a:extLst>
                  <a:ext uri="{FF2B5EF4-FFF2-40B4-BE49-F238E27FC236}">
                    <a16:creationId xmlns:a16="http://schemas.microsoft.com/office/drawing/2014/main" id="{D76F136C-04C5-8E46-9B10-0FA22D49C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0" y="1914"/>
                <a:ext cx="182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CLK2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6" name="Rectangle 82">
                <a:extLst>
                  <a:ext uri="{FF2B5EF4-FFF2-40B4-BE49-F238E27FC236}">
                    <a16:creationId xmlns:a16="http://schemas.microsoft.com/office/drawing/2014/main" id="{F61807D2-30D7-F442-BC09-EC7D7AD66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86" y="1459"/>
                <a:ext cx="137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OUT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7" name="Rectangle 83">
                <a:extLst>
                  <a:ext uri="{FF2B5EF4-FFF2-40B4-BE49-F238E27FC236}">
                    <a16:creationId xmlns:a16="http://schemas.microsoft.com/office/drawing/2014/main" id="{D03B46A0-8C96-2145-9055-254981700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1" y="1479"/>
                <a:ext cx="46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A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8" name="Rectangle 84">
                <a:extLst>
                  <a:ext uri="{FF2B5EF4-FFF2-40B4-BE49-F238E27FC236}">
                    <a16:creationId xmlns:a16="http://schemas.microsoft.com/office/drawing/2014/main" id="{70B6868A-2CB7-B743-9D40-CCF825048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1" y="1582"/>
                <a:ext cx="46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B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9" name="Rectangle 85">
                <a:extLst>
                  <a:ext uri="{FF2B5EF4-FFF2-40B4-BE49-F238E27FC236}">
                    <a16:creationId xmlns:a16="http://schemas.microsoft.com/office/drawing/2014/main" id="{CD5A48BE-8135-6C43-8A84-BB281EDC2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8" y="1542"/>
                <a:ext cx="46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Z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0" name="Freeform 86">
                <a:extLst>
                  <a:ext uri="{FF2B5EF4-FFF2-40B4-BE49-F238E27FC236}">
                    <a16:creationId xmlns:a16="http://schemas.microsoft.com/office/drawing/2014/main" id="{0B4754BF-C541-1144-BA3F-87C32A28D2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31" y="2111"/>
                <a:ext cx="414" cy="104"/>
              </a:xfrm>
              <a:custGeom>
                <a:avLst/>
                <a:gdLst>
                  <a:gd name="T0" fmla="*/ 0 w 414"/>
                  <a:gd name="T1" fmla="*/ 0 h 104"/>
                  <a:gd name="T2" fmla="*/ 207 w 414"/>
                  <a:gd name="T3" fmla="*/ 0 h 104"/>
                  <a:gd name="T4" fmla="*/ 0 w 414"/>
                  <a:gd name="T5" fmla="*/ 104 h 104"/>
                  <a:gd name="T6" fmla="*/ 207 w 414"/>
                  <a:gd name="T7" fmla="*/ 104 h 104"/>
                  <a:gd name="T8" fmla="*/ 414 w 414"/>
                  <a:gd name="T9" fmla="*/ 52 h 104"/>
                  <a:gd name="T10" fmla="*/ 207 w 414"/>
                  <a:gd name="T11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4" h="104">
                    <a:moveTo>
                      <a:pt x="0" y="0"/>
                    </a:moveTo>
                    <a:lnTo>
                      <a:pt x="207" y="0"/>
                    </a:lnTo>
                    <a:moveTo>
                      <a:pt x="0" y="104"/>
                    </a:moveTo>
                    <a:lnTo>
                      <a:pt x="207" y="104"/>
                    </a:lnTo>
                    <a:moveTo>
                      <a:pt x="414" y="52"/>
                    </a:moveTo>
                    <a:lnTo>
                      <a:pt x="207" y="52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61" name="Freeform 87">
                <a:extLst>
                  <a:ext uri="{FF2B5EF4-FFF2-40B4-BE49-F238E27FC236}">
                    <a16:creationId xmlns:a16="http://schemas.microsoft.com/office/drawing/2014/main" id="{50260408-02BE-8043-96B7-82004E14D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4" y="2059"/>
                <a:ext cx="269" cy="207"/>
              </a:xfrm>
              <a:custGeom>
                <a:avLst/>
                <a:gdLst>
                  <a:gd name="T0" fmla="*/ 1719 w 1719"/>
                  <a:gd name="T1" fmla="*/ 661 h 1322"/>
                  <a:gd name="T2" fmla="*/ 516 w 1719"/>
                  <a:gd name="T3" fmla="*/ 1322 h 1322"/>
                  <a:gd name="T4" fmla="*/ 0 w 1719"/>
                  <a:gd name="T5" fmla="*/ 1322 h 1322"/>
                  <a:gd name="T6" fmla="*/ 0 w 1719"/>
                  <a:gd name="T7" fmla="*/ 0 h 1322"/>
                  <a:gd name="T8" fmla="*/ 516 w 1719"/>
                  <a:gd name="T9" fmla="*/ 0 h 1322"/>
                  <a:gd name="T10" fmla="*/ 1719 w 1719"/>
                  <a:gd name="T11" fmla="*/ 661 h 1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19" h="1322">
                    <a:moveTo>
                      <a:pt x="1719" y="661"/>
                    </a:moveTo>
                    <a:cubicBezTo>
                      <a:pt x="1514" y="987"/>
                      <a:pt x="1066" y="1232"/>
                      <a:pt x="516" y="1322"/>
                    </a:cubicBezTo>
                    <a:lnTo>
                      <a:pt x="0" y="1322"/>
                    </a:lnTo>
                    <a:cubicBezTo>
                      <a:pt x="319" y="903"/>
                      <a:pt x="319" y="419"/>
                      <a:pt x="0" y="0"/>
                    </a:cubicBezTo>
                    <a:lnTo>
                      <a:pt x="516" y="0"/>
                    </a:lnTo>
                    <a:cubicBezTo>
                      <a:pt x="1068" y="87"/>
                      <a:pt x="1517" y="334"/>
                      <a:pt x="1719" y="661"/>
                    </a:cubicBezTo>
                    <a:close/>
                  </a:path>
                </a:pathLst>
              </a:custGeom>
              <a:solidFill>
                <a:srgbClr val="7E649E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62" name="Freeform 88">
                <a:extLst>
                  <a:ext uri="{FF2B5EF4-FFF2-40B4-BE49-F238E27FC236}">
                    <a16:creationId xmlns:a16="http://schemas.microsoft.com/office/drawing/2014/main" id="{1487DAAD-2167-7E41-8AD1-AE0895FD00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4" y="2059"/>
                <a:ext cx="269" cy="207"/>
              </a:xfrm>
              <a:custGeom>
                <a:avLst/>
                <a:gdLst>
                  <a:gd name="T0" fmla="*/ 1719 w 1719"/>
                  <a:gd name="T1" fmla="*/ 661 h 1322"/>
                  <a:gd name="T2" fmla="*/ 516 w 1719"/>
                  <a:gd name="T3" fmla="*/ 1322 h 1322"/>
                  <a:gd name="T4" fmla="*/ 0 w 1719"/>
                  <a:gd name="T5" fmla="*/ 1322 h 1322"/>
                  <a:gd name="T6" fmla="*/ 0 w 1719"/>
                  <a:gd name="T7" fmla="*/ 0 h 1322"/>
                  <a:gd name="T8" fmla="*/ 516 w 1719"/>
                  <a:gd name="T9" fmla="*/ 0 h 1322"/>
                  <a:gd name="T10" fmla="*/ 1719 w 1719"/>
                  <a:gd name="T11" fmla="*/ 661 h 1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19" h="1322">
                    <a:moveTo>
                      <a:pt x="1719" y="661"/>
                    </a:moveTo>
                    <a:cubicBezTo>
                      <a:pt x="1514" y="987"/>
                      <a:pt x="1066" y="1232"/>
                      <a:pt x="516" y="1322"/>
                    </a:cubicBezTo>
                    <a:lnTo>
                      <a:pt x="0" y="1322"/>
                    </a:lnTo>
                    <a:cubicBezTo>
                      <a:pt x="319" y="903"/>
                      <a:pt x="319" y="419"/>
                      <a:pt x="0" y="0"/>
                    </a:cubicBezTo>
                    <a:lnTo>
                      <a:pt x="516" y="0"/>
                    </a:lnTo>
                    <a:cubicBezTo>
                      <a:pt x="1068" y="87"/>
                      <a:pt x="1517" y="334"/>
                      <a:pt x="1719" y="661"/>
                    </a:cubicBez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63" name="Freeform 89">
                <a:extLst>
                  <a:ext uri="{FF2B5EF4-FFF2-40B4-BE49-F238E27FC236}">
                    <a16:creationId xmlns:a16="http://schemas.microsoft.com/office/drawing/2014/main" id="{E5DA250E-8BC1-C54C-8EF2-1F5D7E3C7F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4" y="2059"/>
                <a:ext cx="269" cy="207"/>
              </a:xfrm>
              <a:custGeom>
                <a:avLst/>
                <a:gdLst>
                  <a:gd name="T0" fmla="*/ 1058 w 1719"/>
                  <a:gd name="T1" fmla="*/ 1322 h 1322"/>
                  <a:gd name="T2" fmla="*/ 0 w 1719"/>
                  <a:gd name="T3" fmla="*/ 1322 h 1322"/>
                  <a:gd name="T4" fmla="*/ 0 w 1719"/>
                  <a:gd name="T5" fmla="*/ 0 h 1322"/>
                  <a:gd name="T6" fmla="*/ 1058 w 1719"/>
                  <a:gd name="T7" fmla="*/ 0 h 1322"/>
                  <a:gd name="T8" fmla="*/ 1719 w 1719"/>
                  <a:gd name="T9" fmla="*/ 661 h 1322"/>
                  <a:gd name="T10" fmla="*/ 1058 w 1719"/>
                  <a:gd name="T11" fmla="*/ 1322 h 1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19" h="1322">
                    <a:moveTo>
                      <a:pt x="1058" y="1322"/>
                    </a:moveTo>
                    <a:lnTo>
                      <a:pt x="0" y="1322"/>
                    </a:lnTo>
                    <a:lnTo>
                      <a:pt x="0" y="0"/>
                    </a:lnTo>
                    <a:lnTo>
                      <a:pt x="1058" y="0"/>
                    </a:lnTo>
                    <a:cubicBezTo>
                      <a:pt x="1423" y="0"/>
                      <a:pt x="1719" y="296"/>
                      <a:pt x="1719" y="661"/>
                    </a:cubicBezTo>
                    <a:cubicBezTo>
                      <a:pt x="1719" y="1026"/>
                      <a:pt x="1423" y="1322"/>
                      <a:pt x="1058" y="1322"/>
                    </a:cubicBezTo>
                    <a:close/>
                  </a:path>
                </a:pathLst>
              </a:custGeom>
              <a:solidFill>
                <a:srgbClr val="7E649E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64" name="Freeform 90">
                <a:extLst>
                  <a:ext uri="{FF2B5EF4-FFF2-40B4-BE49-F238E27FC236}">
                    <a16:creationId xmlns:a16="http://schemas.microsoft.com/office/drawing/2014/main" id="{E4EADC41-3F6B-744E-8797-1F89F6F94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4" y="2059"/>
                <a:ext cx="269" cy="207"/>
              </a:xfrm>
              <a:custGeom>
                <a:avLst/>
                <a:gdLst>
                  <a:gd name="T0" fmla="*/ 1058 w 1719"/>
                  <a:gd name="T1" fmla="*/ 1322 h 1322"/>
                  <a:gd name="T2" fmla="*/ 0 w 1719"/>
                  <a:gd name="T3" fmla="*/ 1322 h 1322"/>
                  <a:gd name="T4" fmla="*/ 0 w 1719"/>
                  <a:gd name="T5" fmla="*/ 0 h 1322"/>
                  <a:gd name="T6" fmla="*/ 1058 w 1719"/>
                  <a:gd name="T7" fmla="*/ 0 h 1322"/>
                  <a:gd name="T8" fmla="*/ 1719 w 1719"/>
                  <a:gd name="T9" fmla="*/ 661 h 1322"/>
                  <a:gd name="T10" fmla="*/ 1058 w 1719"/>
                  <a:gd name="T11" fmla="*/ 1322 h 1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19" h="1322">
                    <a:moveTo>
                      <a:pt x="1058" y="1322"/>
                    </a:moveTo>
                    <a:lnTo>
                      <a:pt x="0" y="1322"/>
                    </a:lnTo>
                    <a:lnTo>
                      <a:pt x="0" y="0"/>
                    </a:lnTo>
                    <a:lnTo>
                      <a:pt x="1058" y="0"/>
                    </a:lnTo>
                    <a:cubicBezTo>
                      <a:pt x="1423" y="0"/>
                      <a:pt x="1719" y="296"/>
                      <a:pt x="1719" y="661"/>
                    </a:cubicBezTo>
                    <a:cubicBezTo>
                      <a:pt x="1719" y="1026"/>
                      <a:pt x="1423" y="1322"/>
                      <a:pt x="1058" y="1322"/>
                    </a:cubicBez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65" name="Line 91">
                <a:extLst>
                  <a:ext uri="{FF2B5EF4-FFF2-40B4-BE49-F238E27FC236}">
                    <a16:creationId xmlns:a16="http://schemas.microsoft.com/office/drawing/2014/main" id="{99D314E0-4D94-F242-B225-F76123F75B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19" y="2106"/>
                <a:ext cx="912" cy="5"/>
              </a:xfrm>
              <a:prstGeom prst="line">
                <a:avLst/>
              </a:prstGeom>
              <a:noFill/>
              <a:ln w="3175" cap="rnd">
                <a:solidFill>
                  <a:srgbClr val="FFC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66" name="Freeform 92">
                <a:extLst>
                  <a:ext uri="{FF2B5EF4-FFF2-40B4-BE49-F238E27FC236}">
                    <a16:creationId xmlns:a16="http://schemas.microsoft.com/office/drawing/2014/main" id="{0BFD6175-A7C2-3641-BCD8-B4F484F722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" y="2206"/>
                <a:ext cx="114" cy="28"/>
              </a:xfrm>
              <a:custGeom>
                <a:avLst/>
                <a:gdLst>
                  <a:gd name="T0" fmla="*/ 0 w 114"/>
                  <a:gd name="T1" fmla="*/ 14 h 28"/>
                  <a:gd name="T2" fmla="*/ 0 w 114"/>
                  <a:gd name="T3" fmla="*/ 0 h 28"/>
                  <a:gd name="T4" fmla="*/ 85 w 114"/>
                  <a:gd name="T5" fmla="*/ 0 h 28"/>
                  <a:gd name="T6" fmla="*/ 114 w 114"/>
                  <a:gd name="T7" fmla="*/ 14 h 28"/>
                  <a:gd name="T8" fmla="*/ 85 w 114"/>
                  <a:gd name="T9" fmla="*/ 28 h 28"/>
                  <a:gd name="T10" fmla="*/ 0 w 114"/>
                  <a:gd name="T11" fmla="*/ 28 h 28"/>
                  <a:gd name="T12" fmla="*/ 0 w 114"/>
                  <a:gd name="T13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" h="28">
                    <a:moveTo>
                      <a:pt x="0" y="14"/>
                    </a:moveTo>
                    <a:lnTo>
                      <a:pt x="0" y="0"/>
                    </a:lnTo>
                    <a:lnTo>
                      <a:pt x="85" y="0"/>
                    </a:lnTo>
                    <a:lnTo>
                      <a:pt x="114" y="14"/>
                    </a:lnTo>
                    <a:lnTo>
                      <a:pt x="85" y="28"/>
                    </a:lnTo>
                    <a:lnTo>
                      <a:pt x="0" y="28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67" name="Freeform 93">
                <a:extLst>
                  <a:ext uri="{FF2B5EF4-FFF2-40B4-BE49-F238E27FC236}">
                    <a16:creationId xmlns:a16="http://schemas.microsoft.com/office/drawing/2014/main" id="{A5D3B396-AF45-F245-B1B0-2CEF337DD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" y="2206"/>
                <a:ext cx="114" cy="28"/>
              </a:xfrm>
              <a:custGeom>
                <a:avLst/>
                <a:gdLst>
                  <a:gd name="T0" fmla="*/ 0 w 114"/>
                  <a:gd name="T1" fmla="*/ 14 h 28"/>
                  <a:gd name="T2" fmla="*/ 0 w 114"/>
                  <a:gd name="T3" fmla="*/ 0 h 28"/>
                  <a:gd name="T4" fmla="*/ 85 w 114"/>
                  <a:gd name="T5" fmla="*/ 0 h 28"/>
                  <a:gd name="T6" fmla="*/ 114 w 114"/>
                  <a:gd name="T7" fmla="*/ 14 h 28"/>
                  <a:gd name="T8" fmla="*/ 85 w 114"/>
                  <a:gd name="T9" fmla="*/ 28 h 28"/>
                  <a:gd name="T10" fmla="*/ 0 w 114"/>
                  <a:gd name="T11" fmla="*/ 28 h 28"/>
                  <a:gd name="T12" fmla="*/ 0 w 114"/>
                  <a:gd name="T13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" h="28">
                    <a:moveTo>
                      <a:pt x="0" y="14"/>
                    </a:moveTo>
                    <a:lnTo>
                      <a:pt x="0" y="0"/>
                    </a:lnTo>
                    <a:lnTo>
                      <a:pt x="85" y="0"/>
                    </a:lnTo>
                    <a:lnTo>
                      <a:pt x="114" y="14"/>
                    </a:lnTo>
                    <a:lnTo>
                      <a:pt x="85" y="28"/>
                    </a:lnTo>
                    <a:lnTo>
                      <a:pt x="0" y="28"/>
                    </a:lnTo>
                    <a:lnTo>
                      <a:pt x="0" y="14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68" name="Line 94">
                <a:extLst>
                  <a:ext uri="{FF2B5EF4-FFF2-40B4-BE49-F238E27FC236}">
                    <a16:creationId xmlns:a16="http://schemas.microsoft.com/office/drawing/2014/main" id="{0DA22A66-21B5-AE4C-B26A-E2060A90D7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49" y="2215"/>
                <a:ext cx="2282" cy="5"/>
              </a:xfrm>
              <a:prstGeom prst="line">
                <a:avLst/>
              </a:prstGeom>
              <a:noFill/>
              <a:ln w="3175" cap="rnd">
                <a:solidFill>
                  <a:srgbClr val="F59D5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69" name="Line 95">
                <a:extLst>
                  <a:ext uri="{FF2B5EF4-FFF2-40B4-BE49-F238E27FC236}">
                    <a16:creationId xmlns:a16="http://schemas.microsoft.com/office/drawing/2014/main" id="{9961A784-9711-1B41-A4A6-AFF6F88446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345" y="1839"/>
                <a:ext cx="0" cy="324"/>
              </a:xfrm>
              <a:prstGeom prst="line">
                <a:avLst/>
              </a:prstGeom>
              <a:noFill/>
              <a:ln w="3175" cap="rnd">
                <a:solidFill>
                  <a:srgbClr val="F59D5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70" name="Rectangle 96">
                <a:extLst>
                  <a:ext uri="{FF2B5EF4-FFF2-40B4-BE49-F238E27FC236}">
                    <a16:creationId xmlns:a16="http://schemas.microsoft.com/office/drawing/2014/main" id="{FBFED436-DC73-5740-9F50-0AA3B1986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4" y="2178"/>
                <a:ext cx="182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GATE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1" name="Rectangle 97">
                <a:extLst>
                  <a:ext uri="{FF2B5EF4-FFF2-40B4-BE49-F238E27FC236}">
                    <a16:creationId xmlns:a16="http://schemas.microsoft.com/office/drawing/2014/main" id="{9FE05213-AEC9-104B-A693-4A6E0456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4" y="2073"/>
                <a:ext cx="46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A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2" name="Rectangle 98">
                <a:extLst>
                  <a:ext uri="{FF2B5EF4-FFF2-40B4-BE49-F238E27FC236}">
                    <a16:creationId xmlns:a16="http://schemas.microsoft.com/office/drawing/2014/main" id="{643D887C-61F7-3D4B-BE02-3E0A93717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4" y="2170"/>
                <a:ext cx="46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B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3" name="Rectangle 99">
                <a:extLst>
                  <a:ext uri="{FF2B5EF4-FFF2-40B4-BE49-F238E27FC236}">
                    <a16:creationId xmlns:a16="http://schemas.microsoft.com/office/drawing/2014/main" id="{8FC2DEFE-BEBC-7F4A-879C-015A3D463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4" y="2113"/>
                <a:ext cx="46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Z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4" name="Rectangle 100">
                <a:extLst>
                  <a:ext uri="{FF2B5EF4-FFF2-40B4-BE49-F238E27FC236}">
                    <a16:creationId xmlns:a16="http://schemas.microsoft.com/office/drawing/2014/main" id="{839E240C-7D02-5842-B680-884A608AD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7" y="1630"/>
                <a:ext cx="46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I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5" name="Rectangle 101">
                <a:extLst>
                  <a:ext uri="{FF2B5EF4-FFF2-40B4-BE49-F238E27FC236}">
                    <a16:creationId xmlns:a16="http://schemas.microsoft.com/office/drawing/2014/main" id="{55751533-5F99-5642-93DD-DBF91CB1C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9" y="1633"/>
                <a:ext cx="46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6" name="Rectangle 102">
                <a:extLst>
                  <a:ext uri="{FF2B5EF4-FFF2-40B4-BE49-F238E27FC236}">
                    <a16:creationId xmlns:a16="http://schemas.microsoft.com/office/drawing/2014/main" id="{E403D1DA-FDA5-B14B-A05B-0BF0194D45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1884"/>
                <a:ext cx="46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I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7" name="Rectangle 103">
                <a:extLst>
                  <a:ext uri="{FF2B5EF4-FFF2-40B4-BE49-F238E27FC236}">
                    <a16:creationId xmlns:a16="http://schemas.microsoft.com/office/drawing/2014/main" id="{0BB5D4D2-EBC3-DD44-843E-495D7E4E7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3" y="1884"/>
                <a:ext cx="46" cy="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5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endParaRPr kumimoji="0" lang="zh-CN" altLang="zh-CN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6" name="任意多边形: 形状 483">
              <a:extLst>
                <a:ext uri="{FF2B5EF4-FFF2-40B4-BE49-F238E27FC236}">
                  <a16:creationId xmlns:a16="http://schemas.microsoft.com/office/drawing/2014/main" id="{42EC6B3E-6211-3D4F-A528-0325350E262C}"/>
                </a:ext>
              </a:extLst>
            </p:cNvPr>
            <p:cNvSpPr/>
            <p:nvPr/>
          </p:nvSpPr>
          <p:spPr>
            <a:xfrm>
              <a:off x="9506102" y="1845993"/>
              <a:ext cx="1572115" cy="526812"/>
            </a:xfrm>
            <a:custGeom>
              <a:avLst/>
              <a:gdLst>
                <a:gd name="connsiteX0" fmla="*/ 0 w 1716374"/>
                <a:gd name="connsiteY0" fmla="*/ 556052 h 556052"/>
                <a:gd name="connsiteX1" fmla="*/ 187377 w 1716374"/>
                <a:gd name="connsiteY1" fmla="*/ 346190 h 556052"/>
                <a:gd name="connsiteX2" fmla="*/ 412230 w 1716374"/>
                <a:gd name="connsiteY2" fmla="*/ 286229 h 556052"/>
                <a:gd name="connsiteX3" fmla="*/ 951876 w 1716374"/>
                <a:gd name="connsiteY3" fmla="*/ 83862 h 556052"/>
                <a:gd name="connsiteX4" fmla="*/ 1349115 w 1716374"/>
                <a:gd name="connsiteY4" fmla="*/ 8911 h 556052"/>
                <a:gd name="connsiteX5" fmla="*/ 1716374 w 1716374"/>
                <a:gd name="connsiteY5" fmla="*/ 1416 h 556052"/>
                <a:gd name="connsiteX6" fmla="*/ 1716374 w 1716374"/>
                <a:gd name="connsiteY6" fmla="*/ 1416 h 55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6374" h="556052">
                  <a:moveTo>
                    <a:pt x="0" y="556052"/>
                  </a:moveTo>
                  <a:cubicBezTo>
                    <a:pt x="59336" y="473606"/>
                    <a:pt x="118672" y="391160"/>
                    <a:pt x="187377" y="346190"/>
                  </a:cubicBezTo>
                  <a:cubicBezTo>
                    <a:pt x="256082" y="301220"/>
                    <a:pt x="284814" y="329950"/>
                    <a:pt x="412230" y="286229"/>
                  </a:cubicBezTo>
                  <a:cubicBezTo>
                    <a:pt x="539646" y="242508"/>
                    <a:pt x="795729" y="130082"/>
                    <a:pt x="951876" y="83862"/>
                  </a:cubicBezTo>
                  <a:cubicBezTo>
                    <a:pt x="1108023" y="37642"/>
                    <a:pt x="1221699" y="22652"/>
                    <a:pt x="1349115" y="8911"/>
                  </a:cubicBezTo>
                  <a:cubicBezTo>
                    <a:pt x="1476531" y="-4830"/>
                    <a:pt x="1716374" y="1416"/>
                    <a:pt x="1716374" y="1416"/>
                  </a:cubicBezTo>
                  <a:lnTo>
                    <a:pt x="1716374" y="1416"/>
                  </a:lnTo>
                </a:path>
              </a:pathLst>
            </a:custGeom>
            <a:ln w="12700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77" name="文本框 176">
              <a:extLst>
                <a:ext uri="{FF2B5EF4-FFF2-40B4-BE49-F238E27FC236}">
                  <a16:creationId xmlns:a16="http://schemas.microsoft.com/office/drawing/2014/main" id="{BAA63572-98C5-3745-B775-FBE9D1B2E4A3}"/>
                </a:ext>
              </a:extLst>
            </p:cNvPr>
            <p:cNvSpPr txBox="1"/>
            <p:nvPr/>
          </p:nvSpPr>
          <p:spPr>
            <a:xfrm>
              <a:off x="9876276" y="1952974"/>
              <a:ext cx="1572114" cy="225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solidFill>
                    <a:srgbClr val="00B050"/>
                  </a:solidFill>
                </a:rPr>
                <a:t>Setup/Hold Check</a:t>
              </a:r>
              <a:endParaRPr lang="zh-CN" altLang="en-US" sz="1050" dirty="0">
                <a:solidFill>
                  <a:srgbClr val="00B050"/>
                </a:solidFill>
              </a:endParaRPr>
            </a:p>
          </p:txBody>
        </p:sp>
        <p:sp>
          <p:nvSpPr>
            <p:cNvPr id="178" name="任意多边形: 形状 485">
              <a:extLst>
                <a:ext uri="{FF2B5EF4-FFF2-40B4-BE49-F238E27FC236}">
                  <a16:creationId xmlns:a16="http://schemas.microsoft.com/office/drawing/2014/main" id="{F5D568FF-D34B-4743-B612-40DC933689AC}"/>
                </a:ext>
              </a:extLst>
            </p:cNvPr>
            <p:cNvSpPr/>
            <p:nvPr/>
          </p:nvSpPr>
          <p:spPr>
            <a:xfrm>
              <a:off x="11117497" y="1862556"/>
              <a:ext cx="134294" cy="328981"/>
            </a:xfrm>
            <a:custGeom>
              <a:avLst/>
              <a:gdLst>
                <a:gd name="connsiteX0" fmla="*/ 3859 w 146617"/>
                <a:gd name="connsiteY0" fmla="*/ 347240 h 347240"/>
                <a:gd name="connsiteX1" fmla="*/ 146613 w 146617"/>
                <a:gd name="connsiteY1" fmla="*/ 181336 h 347240"/>
                <a:gd name="connsiteX2" fmla="*/ 0 w 146617"/>
                <a:gd name="connsiteY2" fmla="*/ 0 h 34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617" h="347240">
                  <a:moveTo>
                    <a:pt x="3859" y="347240"/>
                  </a:moveTo>
                  <a:cubicBezTo>
                    <a:pt x="75557" y="293224"/>
                    <a:pt x="147256" y="239209"/>
                    <a:pt x="146613" y="181336"/>
                  </a:cubicBezTo>
                  <a:cubicBezTo>
                    <a:pt x="145970" y="123463"/>
                    <a:pt x="20577" y="30223"/>
                    <a:pt x="0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3226299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3F5E1-6861-4A4D-BCE8-5B7E9592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设计过程</a:t>
            </a:r>
            <a:r>
              <a:rPr lang="en-US" altLang="zh-CN" dirty="0"/>
              <a:t>——</a:t>
            </a:r>
            <a:r>
              <a:rPr lang="zh-CN" altLang="en-US" dirty="0"/>
              <a:t>版图后处理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0FFA82A-E7CC-B743-BC0F-0BCE9386BDC6}"/>
              </a:ext>
            </a:extLst>
          </p:cNvPr>
          <p:cNvGrpSpPr/>
          <p:nvPr/>
        </p:nvGrpSpPr>
        <p:grpSpPr>
          <a:xfrm>
            <a:off x="390747" y="1036171"/>
            <a:ext cx="2160000" cy="5740891"/>
            <a:chOff x="1315477" y="1061654"/>
            <a:chExt cx="2160000" cy="5740891"/>
          </a:xfrm>
        </p:grpSpPr>
        <p:cxnSp>
          <p:nvCxnSpPr>
            <p:cNvPr id="12" name="Straight Arrow Connector 86">
              <a:extLst>
                <a:ext uri="{FF2B5EF4-FFF2-40B4-BE49-F238E27FC236}">
                  <a16:creationId xmlns:a16="http://schemas.microsoft.com/office/drawing/2014/main" id="{8657F8A5-5A7B-3C4A-984C-D27FF76FD123}"/>
                </a:ext>
              </a:extLst>
            </p:cNvPr>
            <p:cNvCxnSpPr>
              <a:cxnSpLocks/>
              <a:stCxn id="48" idx="2"/>
              <a:endCxn id="36" idx="0"/>
            </p:cNvCxnSpPr>
            <p:nvPr/>
          </p:nvCxnSpPr>
          <p:spPr bwMode="auto">
            <a:xfrm>
              <a:off x="2395477" y="3582538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Rectangle 46">
              <a:extLst>
                <a:ext uri="{FF2B5EF4-FFF2-40B4-BE49-F238E27FC236}">
                  <a16:creationId xmlns:a16="http://schemas.microsoft.com/office/drawing/2014/main" id="{A1B05E46-7240-9A4B-9998-7AE5D367D329}"/>
                </a:ext>
              </a:extLst>
            </p:cNvPr>
            <p:cNvSpPr/>
            <p:nvPr/>
          </p:nvSpPr>
          <p:spPr bwMode="auto">
            <a:xfrm>
              <a:off x="1315477" y="1061654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System Specifications</a:t>
              </a:r>
            </a:p>
          </p:txBody>
        </p:sp>
        <p:sp>
          <p:nvSpPr>
            <p:cNvPr id="46" name="Rectangle 46">
              <a:extLst>
                <a:ext uri="{FF2B5EF4-FFF2-40B4-BE49-F238E27FC236}">
                  <a16:creationId xmlns:a16="http://schemas.microsoft.com/office/drawing/2014/main" id="{C6F955B7-AE4E-8543-82D3-FFC97559B5F9}"/>
                </a:ext>
              </a:extLst>
            </p:cNvPr>
            <p:cNvSpPr/>
            <p:nvPr/>
          </p:nvSpPr>
          <p:spPr bwMode="auto">
            <a:xfrm>
              <a:off x="1315477" y="2142096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Functional  Design</a:t>
              </a:r>
              <a:endParaRPr kumimoji="0" lang="en-US" sz="1400" kern="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7" name="Rectangle 47">
              <a:extLst>
                <a:ext uri="{FF2B5EF4-FFF2-40B4-BE49-F238E27FC236}">
                  <a16:creationId xmlns:a16="http://schemas.microsoft.com/office/drawing/2014/main" id="{E9738C2C-217D-2E4E-B7FB-0794E1912DEA}"/>
                </a:ext>
              </a:extLst>
            </p:cNvPr>
            <p:cNvSpPr/>
            <p:nvPr/>
          </p:nvSpPr>
          <p:spPr bwMode="auto">
            <a:xfrm>
              <a:off x="1315477" y="2682317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Logic Synthesis</a:t>
              </a: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333EE369-DE54-7D41-8411-2CD89A932538}"/>
                </a:ext>
              </a:extLst>
            </p:cNvPr>
            <p:cNvSpPr/>
            <p:nvPr/>
          </p:nvSpPr>
          <p:spPr bwMode="auto">
            <a:xfrm>
              <a:off x="1315477" y="3222538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Tech Mapping</a:t>
              </a:r>
            </a:p>
          </p:txBody>
        </p:sp>
        <p:cxnSp>
          <p:nvCxnSpPr>
            <p:cNvPr id="49" name="Straight Arrow Connector 57">
              <a:extLst>
                <a:ext uri="{FF2B5EF4-FFF2-40B4-BE49-F238E27FC236}">
                  <a16:creationId xmlns:a16="http://schemas.microsoft.com/office/drawing/2014/main" id="{4A1A9D42-D918-E04E-8674-175CA82A9C38}"/>
                </a:ext>
              </a:extLst>
            </p:cNvPr>
            <p:cNvCxnSpPr>
              <a:cxnSpLocks noChangeShapeType="1"/>
              <a:stCxn id="46" idx="2"/>
              <a:endCxn id="47" idx="0"/>
            </p:cNvCxnSpPr>
            <p:nvPr/>
          </p:nvCxnSpPr>
          <p:spPr bwMode="auto">
            <a:xfrm>
              <a:off x="2395477" y="2502096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Arrow Connector 62">
              <a:extLst>
                <a:ext uri="{FF2B5EF4-FFF2-40B4-BE49-F238E27FC236}">
                  <a16:creationId xmlns:a16="http://schemas.microsoft.com/office/drawing/2014/main" id="{40CC6565-6A62-2747-B52D-79FEB67A6CE7}"/>
                </a:ext>
              </a:extLst>
            </p:cNvPr>
            <p:cNvCxnSpPr>
              <a:cxnSpLocks noChangeShapeType="1"/>
              <a:stCxn id="47" idx="2"/>
              <a:endCxn id="48" idx="0"/>
            </p:cNvCxnSpPr>
            <p:nvPr/>
          </p:nvCxnSpPr>
          <p:spPr bwMode="auto">
            <a:xfrm>
              <a:off x="2395477" y="3042317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62">
              <a:extLst>
                <a:ext uri="{FF2B5EF4-FFF2-40B4-BE49-F238E27FC236}">
                  <a16:creationId xmlns:a16="http://schemas.microsoft.com/office/drawing/2014/main" id="{D8C4DAE4-651C-5E4C-8946-CF375EA9D9C8}"/>
                </a:ext>
              </a:extLst>
            </p:cNvPr>
            <p:cNvCxnSpPr>
              <a:cxnSpLocks noChangeShapeType="1"/>
              <a:stCxn id="22" idx="2"/>
              <a:endCxn id="46" idx="0"/>
            </p:cNvCxnSpPr>
            <p:nvPr/>
          </p:nvCxnSpPr>
          <p:spPr bwMode="auto">
            <a:xfrm>
              <a:off x="2395477" y="1961875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4B4E426C-AA05-6940-97F7-AA21597FFA83}"/>
                </a:ext>
              </a:extLst>
            </p:cNvPr>
            <p:cNvSpPr/>
            <p:nvPr/>
          </p:nvSpPr>
          <p:spPr bwMode="auto">
            <a:xfrm>
              <a:off x="1315477" y="3762759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Physical</a:t>
              </a:r>
              <a:r>
                <a:rPr kumimoji="0" lang="zh-CN" alt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Design</a:t>
              </a:r>
              <a:endParaRPr kumimoji="0" lang="en-US" sz="1400" kern="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7" name="Rectangle 67">
              <a:extLst>
                <a:ext uri="{FF2B5EF4-FFF2-40B4-BE49-F238E27FC236}">
                  <a16:creationId xmlns:a16="http://schemas.microsoft.com/office/drawing/2014/main" id="{1184810B-619A-3345-9DE8-5E4AFB1173E0}"/>
                </a:ext>
              </a:extLst>
            </p:cNvPr>
            <p:cNvSpPr/>
            <p:nvPr/>
          </p:nvSpPr>
          <p:spPr bwMode="auto">
            <a:xfrm>
              <a:off x="1315477" y="4302980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Physical Verification</a:t>
              </a:r>
            </a:p>
          </p:txBody>
        </p:sp>
        <p:cxnSp>
          <p:nvCxnSpPr>
            <p:cNvPr id="38" name="Straight Arrow Connector 70">
              <a:extLst>
                <a:ext uri="{FF2B5EF4-FFF2-40B4-BE49-F238E27FC236}">
                  <a16:creationId xmlns:a16="http://schemas.microsoft.com/office/drawing/2014/main" id="{ED70CABB-7E07-3848-A055-55E7C73603DB}"/>
                </a:ext>
              </a:extLst>
            </p:cNvPr>
            <p:cNvCxnSpPr>
              <a:cxnSpLocks noChangeShapeType="1"/>
              <a:stCxn id="36" idx="2"/>
              <a:endCxn id="37" idx="0"/>
            </p:cNvCxnSpPr>
            <p:nvPr/>
          </p:nvCxnSpPr>
          <p:spPr bwMode="auto">
            <a:xfrm>
              <a:off x="2395477" y="4122759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Straight Arrow Connector 192">
              <a:extLst>
                <a:ext uri="{FF2B5EF4-FFF2-40B4-BE49-F238E27FC236}">
                  <a16:creationId xmlns:a16="http://schemas.microsoft.com/office/drawing/2014/main" id="{8469FE79-EEBF-A24B-918A-FAAE076D1A3D}"/>
                </a:ext>
              </a:extLst>
            </p:cNvPr>
            <p:cNvCxnSpPr>
              <a:cxnSpLocks/>
              <a:stCxn id="37" idx="2"/>
              <a:endCxn id="40" idx="0"/>
            </p:cNvCxnSpPr>
            <p:nvPr/>
          </p:nvCxnSpPr>
          <p:spPr bwMode="auto">
            <a:xfrm>
              <a:off x="2395477" y="4662980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Rectangle 84">
              <a:extLst>
                <a:ext uri="{FF2B5EF4-FFF2-40B4-BE49-F238E27FC236}">
                  <a16:creationId xmlns:a16="http://schemas.microsoft.com/office/drawing/2014/main" id="{EE055F24-115D-E24F-AD70-A9ADCE50F1D6}"/>
                </a:ext>
              </a:extLst>
            </p:cNvPr>
            <p:cNvSpPr/>
            <p:nvPr/>
          </p:nvSpPr>
          <p:spPr bwMode="auto">
            <a:xfrm>
              <a:off x="1315477" y="4843201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Sign Off</a:t>
              </a:r>
            </a:p>
          </p:txBody>
        </p:sp>
        <p:sp>
          <p:nvSpPr>
            <p:cNvPr id="41" name="Rectangle 84">
              <a:extLst>
                <a:ext uri="{FF2B5EF4-FFF2-40B4-BE49-F238E27FC236}">
                  <a16:creationId xmlns:a16="http://schemas.microsoft.com/office/drawing/2014/main" id="{21EB6046-AD03-2D42-AD52-C0BE569E2A81}"/>
                </a:ext>
              </a:extLst>
            </p:cNvPr>
            <p:cNvSpPr/>
            <p:nvPr/>
          </p:nvSpPr>
          <p:spPr bwMode="auto">
            <a:xfrm>
              <a:off x="1315477" y="5383422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1400" b="1" kern="0" dirty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Layout Processing</a:t>
              </a:r>
            </a:p>
          </p:txBody>
        </p:sp>
        <p:sp>
          <p:nvSpPr>
            <p:cNvPr id="42" name="Rectangle 76">
              <a:extLst>
                <a:ext uri="{FF2B5EF4-FFF2-40B4-BE49-F238E27FC236}">
                  <a16:creationId xmlns:a16="http://schemas.microsoft.com/office/drawing/2014/main" id="{17A16E1F-7617-3B42-968F-CE037DC767A1}"/>
                </a:ext>
              </a:extLst>
            </p:cNvPr>
            <p:cNvSpPr/>
            <p:nvPr/>
          </p:nvSpPr>
          <p:spPr bwMode="auto">
            <a:xfrm>
              <a:off x="1315477" y="5923641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Fabrication</a:t>
              </a:r>
            </a:p>
          </p:txBody>
        </p:sp>
        <p:cxnSp>
          <p:nvCxnSpPr>
            <p:cNvPr id="43" name="Straight Arrow Connector 192">
              <a:extLst>
                <a:ext uri="{FF2B5EF4-FFF2-40B4-BE49-F238E27FC236}">
                  <a16:creationId xmlns:a16="http://schemas.microsoft.com/office/drawing/2014/main" id="{6EFFCA22-F70C-6A42-98C6-CF3FBA309348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 bwMode="auto">
            <a:xfrm>
              <a:off x="2395477" y="5203201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Arrow Connector 192">
              <a:extLst>
                <a:ext uri="{FF2B5EF4-FFF2-40B4-BE49-F238E27FC236}">
                  <a16:creationId xmlns:a16="http://schemas.microsoft.com/office/drawing/2014/main" id="{9845BF93-8254-DB4A-9309-34786298E0D1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 bwMode="auto">
            <a:xfrm>
              <a:off x="2395477" y="5743422"/>
              <a:ext cx="0" cy="18021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46">
              <a:extLst>
                <a:ext uri="{FF2B5EF4-FFF2-40B4-BE49-F238E27FC236}">
                  <a16:creationId xmlns:a16="http://schemas.microsoft.com/office/drawing/2014/main" id="{00255FA1-9D90-9147-9D81-9CC328E8FD2B}"/>
                </a:ext>
              </a:extLst>
            </p:cNvPr>
            <p:cNvSpPr/>
            <p:nvPr/>
          </p:nvSpPr>
          <p:spPr bwMode="auto">
            <a:xfrm>
              <a:off x="1315477" y="1601875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Architectural Design</a:t>
              </a:r>
            </a:p>
          </p:txBody>
        </p:sp>
        <p:cxnSp>
          <p:nvCxnSpPr>
            <p:cNvPr id="23" name="Straight Arrow Connector 62">
              <a:extLst>
                <a:ext uri="{FF2B5EF4-FFF2-40B4-BE49-F238E27FC236}">
                  <a16:creationId xmlns:a16="http://schemas.microsoft.com/office/drawing/2014/main" id="{C169DDE5-0D5B-3E48-A76E-341F412FA532}"/>
                </a:ext>
              </a:extLst>
            </p:cNvPr>
            <p:cNvCxnSpPr>
              <a:cxnSpLocks noChangeShapeType="1"/>
              <a:stCxn id="16" idx="2"/>
              <a:endCxn id="22" idx="0"/>
            </p:cNvCxnSpPr>
            <p:nvPr/>
          </p:nvCxnSpPr>
          <p:spPr bwMode="auto">
            <a:xfrm>
              <a:off x="2395477" y="1421654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" name="Rectangle 76">
              <a:extLst>
                <a:ext uri="{FF2B5EF4-FFF2-40B4-BE49-F238E27FC236}">
                  <a16:creationId xmlns:a16="http://schemas.microsoft.com/office/drawing/2014/main" id="{9AA7A725-AB8E-4045-AC2F-EA39669A63A2}"/>
                </a:ext>
              </a:extLst>
            </p:cNvPr>
            <p:cNvSpPr/>
            <p:nvPr/>
          </p:nvSpPr>
          <p:spPr bwMode="auto">
            <a:xfrm>
              <a:off x="1315477" y="6442545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Package and Test</a:t>
              </a:r>
            </a:p>
          </p:txBody>
        </p:sp>
        <p:cxnSp>
          <p:nvCxnSpPr>
            <p:cNvPr id="75" name="Straight Arrow Connector 192">
              <a:extLst>
                <a:ext uri="{FF2B5EF4-FFF2-40B4-BE49-F238E27FC236}">
                  <a16:creationId xmlns:a16="http://schemas.microsoft.com/office/drawing/2014/main" id="{2A1F93FD-FB2B-E14D-9778-B24F6A576D3E}"/>
                </a:ext>
              </a:extLst>
            </p:cNvPr>
            <p:cNvCxnSpPr>
              <a:cxnSpLocks/>
              <a:stCxn id="42" idx="2"/>
              <a:endCxn id="74" idx="0"/>
            </p:cNvCxnSpPr>
            <p:nvPr/>
          </p:nvCxnSpPr>
          <p:spPr bwMode="auto">
            <a:xfrm>
              <a:off x="2395477" y="6283641"/>
              <a:ext cx="0" cy="158904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454E39B7-9040-454C-A617-623562C9EF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5" b="1246"/>
          <a:stretch/>
        </p:blipFill>
        <p:spPr>
          <a:xfrm>
            <a:off x="2964302" y="987973"/>
            <a:ext cx="8215530" cy="586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40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3F5E1-6861-4A4D-BCE8-5B7E9592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设计过程</a:t>
            </a:r>
            <a:r>
              <a:rPr lang="en-US" altLang="zh-CN" dirty="0"/>
              <a:t>——</a:t>
            </a:r>
            <a:r>
              <a:rPr lang="zh-CN" altLang="en-US" dirty="0"/>
              <a:t>制造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0FFA82A-E7CC-B743-BC0F-0BCE9386BDC6}"/>
              </a:ext>
            </a:extLst>
          </p:cNvPr>
          <p:cNvGrpSpPr/>
          <p:nvPr/>
        </p:nvGrpSpPr>
        <p:grpSpPr>
          <a:xfrm>
            <a:off x="390747" y="1036171"/>
            <a:ext cx="2160000" cy="5740891"/>
            <a:chOff x="1315477" y="1061654"/>
            <a:chExt cx="2160000" cy="5740891"/>
          </a:xfrm>
        </p:grpSpPr>
        <p:cxnSp>
          <p:nvCxnSpPr>
            <p:cNvPr id="12" name="Straight Arrow Connector 86">
              <a:extLst>
                <a:ext uri="{FF2B5EF4-FFF2-40B4-BE49-F238E27FC236}">
                  <a16:creationId xmlns:a16="http://schemas.microsoft.com/office/drawing/2014/main" id="{8657F8A5-5A7B-3C4A-984C-D27FF76FD123}"/>
                </a:ext>
              </a:extLst>
            </p:cNvPr>
            <p:cNvCxnSpPr>
              <a:cxnSpLocks/>
              <a:stCxn id="48" idx="2"/>
              <a:endCxn id="36" idx="0"/>
            </p:cNvCxnSpPr>
            <p:nvPr/>
          </p:nvCxnSpPr>
          <p:spPr bwMode="auto">
            <a:xfrm>
              <a:off x="2395477" y="3582538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Rectangle 46">
              <a:extLst>
                <a:ext uri="{FF2B5EF4-FFF2-40B4-BE49-F238E27FC236}">
                  <a16:creationId xmlns:a16="http://schemas.microsoft.com/office/drawing/2014/main" id="{A1B05E46-7240-9A4B-9998-7AE5D367D329}"/>
                </a:ext>
              </a:extLst>
            </p:cNvPr>
            <p:cNvSpPr/>
            <p:nvPr/>
          </p:nvSpPr>
          <p:spPr bwMode="auto">
            <a:xfrm>
              <a:off x="1315477" y="1061654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System Specifications</a:t>
              </a:r>
            </a:p>
          </p:txBody>
        </p:sp>
        <p:sp>
          <p:nvSpPr>
            <p:cNvPr id="46" name="Rectangle 46">
              <a:extLst>
                <a:ext uri="{FF2B5EF4-FFF2-40B4-BE49-F238E27FC236}">
                  <a16:creationId xmlns:a16="http://schemas.microsoft.com/office/drawing/2014/main" id="{C6F955B7-AE4E-8543-82D3-FFC97559B5F9}"/>
                </a:ext>
              </a:extLst>
            </p:cNvPr>
            <p:cNvSpPr/>
            <p:nvPr/>
          </p:nvSpPr>
          <p:spPr bwMode="auto">
            <a:xfrm>
              <a:off x="1315477" y="2142096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Functional  Design</a:t>
              </a:r>
              <a:endParaRPr kumimoji="0" lang="en-US" sz="1400" kern="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7" name="Rectangle 47">
              <a:extLst>
                <a:ext uri="{FF2B5EF4-FFF2-40B4-BE49-F238E27FC236}">
                  <a16:creationId xmlns:a16="http://schemas.microsoft.com/office/drawing/2014/main" id="{E9738C2C-217D-2E4E-B7FB-0794E1912DEA}"/>
                </a:ext>
              </a:extLst>
            </p:cNvPr>
            <p:cNvSpPr/>
            <p:nvPr/>
          </p:nvSpPr>
          <p:spPr bwMode="auto">
            <a:xfrm>
              <a:off x="1315477" y="2682317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Logic Synthesis</a:t>
              </a: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333EE369-DE54-7D41-8411-2CD89A932538}"/>
                </a:ext>
              </a:extLst>
            </p:cNvPr>
            <p:cNvSpPr/>
            <p:nvPr/>
          </p:nvSpPr>
          <p:spPr bwMode="auto">
            <a:xfrm>
              <a:off x="1315477" y="3222538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Tech Mapping</a:t>
              </a:r>
            </a:p>
          </p:txBody>
        </p:sp>
        <p:cxnSp>
          <p:nvCxnSpPr>
            <p:cNvPr id="49" name="Straight Arrow Connector 57">
              <a:extLst>
                <a:ext uri="{FF2B5EF4-FFF2-40B4-BE49-F238E27FC236}">
                  <a16:creationId xmlns:a16="http://schemas.microsoft.com/office/drawing/2014/main" id="{4A1A9D42-D918-E04E-8674-175CA82A9C38}"/>
                </a:ext>
              </a:extLst>
            </p:cNvPr>
            <p:cNvCxnSpPr>
              <a:cxnSpLocks noChangeShapeType="1"/>
              <a:stCxn id="46" idx="2"/>
              <a:endCxn id="47" idx="0"/>
            </p:cNvCxnSpPr>
            <p:nvPr/>
          </p:nvCxnSpPr>
          <p:spPr bwMode="auto">
            <a:xfrm>
              <a:off x="2395477" y="2502096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Arrow Connector 62">
              <a:extLst>
                <a:ext uri="{FF2B5EF4-FFF2-40B4-BE49-F238E27FC236}">
                  <a16:creationId xmlns:a16="http://schemas.microsoft.com/office/drawing/2014/main" id="{40CC6565-6A62-2747-B52D-79FEB67A6CE7}"/>
                </a:ext>
              </a:extLst>
            </p:cNvPr>
            <p:cNvCxnSpPr>
              <a:cxnSpLocks noChangeShapeType="1"/>
              <a:stCxn id="47" idx="2"/>
              <a:endCxn id="48" idx="0"/>
            </p:cNvCxnSpPr>
            <p:nvPr/>
          </p:nvCxnSpPr>
          <p:spPr bwMode="auto">
            <a:xfrm>
              <a:off x="2395477" y="3042317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62">
              <a:extLst>
                <a:ext uri="{FF2B5EF4-FFF2-40B4-BE49-F238E27FC236}">
                  <a16:creationId xmlns:a16="http://schemas.microsoft.com/office/drawing/2014/main" id="{D8C4DAE4-651C-5E4C-8946-CF375EA9D9C8}"/>
                </a:ext>
              </a:extLst>
            </p:cNvPr>
            <p:cNvCxnSpPr>
              <a:cxnSpLocks noChangeShapeType="1"/>
              <a:stCxn id="22" idx="2"/>
              <a:endCxn id="46" idx="0"/>
            </p:cNvCxnSpPr>
            <p:nvPr/>
          </p:nvCxnSpPr>
          <p:spPr bwMode="auto">
            <a:xfrm>
              <a:off x="2395477" y="1961875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4B4E426C-AA05-6940-97F7-AA21597FFA83}"/>
                </a:ext>
              </a:extLst>
            </p:cNvPr>
            <p:cNvSpPr/>
            <p:nvPr/>
          </p:nvSpPr>
          <p:spPr bwMode="auto">
            <a:xfrm>
              <a:off x="1315477" y="3762759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Physical</a:t>
              </a:r>
              <a:r>
                <a:rPr kumimoji="0" lang="zh-CN" alt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Design</a:t>
              </a:r>
              <a:endParaRPr kumimoji="0" lang="en-US" sz="1400" kern="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7" name="Rectangle 67">
              <a:extLst>
                <a:ext uri="{FF2B5EF4-FFF2-40B4-BE49-F238E27FC236}">
                  <a16:creationId xmlns:a16="http://schemas.microsoft.com/office/drawing/2014/main" id="{1184810B-619A-3345-9DE8-5E4AFB1173E0}"/>
                </a:ext>
              </a:extLst>
            </p:cNvPr>
            <p:cNvSpPr/>
            <p:nvPr/>
          </p:nvSpPr>
          <p:spPr bwMode="auto">
            <a:xfrm>
              <a:off x="1315477" y="4302980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Physical Verification</a:t>
              </a:r>
            </a:p>
          </p:txBody>
        </p:sp>
        <p:cxnSp>
          <p:nvCxnSpPr>
            <p:cNvPr id="38" name="Straight Arrow Connector 70">
              <a:extLst>
                <a:ext uri="{FF2B5EF4-FFF2-40B4-BE49-F238E27FC236}">
                  <a16:creationId xmlns:a16="http://schemas.microsoft.com/office/drawing/2014/main" id="{ED70CABB-7E07-3848-A055-55E7C73603DB}"/>
                </a:ext>
              </a:extLst>
            </p:cNvPr>
            <p:cNvCxnSpPr>
              <a:cxnSpLocks noChangeShapeType="1"/>
              <a:stCxn id="36" idx="2"/>
              <a:endCxn id="37" idx="0"/>
            </p:cNvCxnSpPr>
            <p:nvPr/>
          </p:nvCxnSpPr>
          <p:spPr bwMode="auto">
            <a:xfrm>
              <a:off x="2395477" y="4122759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Straight Arrow Connector 192">
              <a:extLst>
                <a:ext uri="{FF2B5EF4-FFF2-40B4-BE49-F238E27FC236}">
                  <a16:creationId xmlns:a16="http://schemas.microsoft.com/office/drawing/2014/main" id="{8469FE79-EEBF-A24B-918A-FAAE076D1A3D}"/>
                </a:ext>
              </a:extLst>
            </p:cNvPr>
            <p:cNvCxnSpPr>
              <a:cxnSpLocks/>
              <a:stCxn id="37" idx="2"/>
              <a:endCxn id="40" idx="0"/>
            </p:cNvCxnSpPr>
            <p:nvPr/>
          </p:nvCxnSpPr>
          <p:spPr bwMode="auto">
            <a:xfrm>
              <a:off x="2395477" y="4662980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Rectangle 84">
              <a:extLst>
                <a:ext uri="{FF2B5EF4-FFF2-40B4-BE49-F238E27FC236}">
                  <a16:creationId xmlns:a16="http://schemas.microsoft.com/office/drawing/2014/main" id="{EE055F24-115D-E24F-AD70-A9ADCE50F1D6}"/>
                </a:ext>
              </a:extLst>
            </p:cNvPr>
            <p:cNvSpPr/>
            <p:nvPr/>
          </p:nvSpPr>
          <p:spPr bwMode="auto">
            <a:xfrm>
              <a:off x="1315477" y="4843201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Sign Off</a:t>
              </a:r>
            </a:p>
          </p:txBody>
        </p:sp>
        <p:sp>
          <p:nvSpPr>
            <p:cNvPr id="41" name="Rectangle 84">
              <a:extLst>
                <a:ext uri="{FF2B5EF4-FFF2-40B4-BE49-F238E27FC236}">
                  <a16:creationId xmlns:a16="http://schemas.microsoft.com/office/drawing/2014/main" id="{21EB6046-AD03-2D42-AD52-C0BE569E2A81}"/>
                </a:ext>
              </a:extLst>
            </p:cNvPr>
            <p:cNvSpPr/>
            <p:nvPr/>
          </p:nvSpPr>
          <p:spPr bwMode="auto">
            <a:xfrm>
              <a:off x="1315477" y="5383422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kern="0" dirty="0">
                  <a:latin typeface="Helvetica Neue" charset="0"/>
                </a:rPr>
                <a:t>Layout</a:t>
              </a:r>
              <a:r>
                <a:rPr kumimoji="0" lang="en-US" altLang="zh-CN" sz="1400" b="1" kern="0" dirty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altLang="zh-CN" sz="1400" kern="0" dirty="0">
                  <a:latin typeface="Helvetica Neue" charset="0"/>
                </a:rPr>
                <a:t>Processing</a:t>
              </a:r>
            </a:p>
          </p:txBody>
        </p:sp>
        <p:sp>
          <p:nvSpPr>
            <p:cNvPr id="42" name="Rectangle 76">
              <a:extLst>
                <a:ext uri="{FF2B5EF4-FFF2-40B4-BE49-F238E27FC236}">
                  <a16:creationId xmlns:a16="http://schemas.microsoft.com/office/drawing/2014/main" id="{17A16E1F-7617-3B42-968F-CE037DC767A1}"/>
                </a:ext>
              </a:extLst>
            </p:cNvPr>
            <p:cNvSpPr/>
            <p:nvPr/>
          </p:nvSpPr>
          <p:spPr bwMode="auto">
            <a:xfrm>
              <a:off x="1315477" y="5923641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>
                  <a:solidFill>
                    <a:srgbClr val="C00000"/>
                  </a:solidFill>
                  <a:latin typeface="Helvetica Neue" charset="0"/>
                </a:rPr>
                <a:t>Fabrication</a:t>
              </a:r>
            </a:p>
          </p:txBody>
        </p:sp>
        <p:cxnSp>
          <p:nvCxnSpPr>
            <p:cNvPr id="43" name="Straight Arrow Connector 192">
              <a:extLst>
                <a:ext uri="{FF2B5EF4-FFF2-40B4-BE49-F238E27FC236}">
                  <a16:creationId xmlns:a16="http://schemas.microsoft.com/office/drawing/2014/main" id="{6EFFCA22-F70C-6A42-98C6-CF3FBA309348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 bwMode="auto">
            <a:xfrm>
              <a:off x="2395477" y="5203201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Arrow Connector 192">
              <a:extLst>
                <a:ext uri="{FF2B5EF4-FFF2-40B4-BE49-F238E27FC236}">
                  <a16:creationId xmlns:a16="http://schemas.microsoft.com/office/drawing/2014/main" id="{9845BF93-8254-DB4A-9309-34786298E0D1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 bwMode="auto">
            <a:xfrm>
              <a:off x="2395477" y="5743422"/>
              <a:ext cx="0" cy="18021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46">
              <a:extLst>
                <a:ext uri="{FF2B5EF4-FFF2-40B4-BE49-F238E27FC236}">
                  <a16:creationId xmlns:a16="http://schemas.microsoft.com/office/drawing/2014/main" id="{00255FA1-9D90-9147-9D81-9CC328E8FD2B}"/>
                </a:ext>
              </a:extLst>
            </p:cNvPr>
            <p:cNvSpPr/>
            <p:nvPr/>
          </p:nvSpPr>
          <p:spPr bwMode="auto">
            <a:xfrm>
              <a:off x="1315477" y="1601875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Architectural Design</a:t>
              </a:r>
            </a:p>
          </p:txBody>
        </p:sp>
        <p:cxnSp>
          <p:nvCxnSpPr>
            <p:cNvPr id="23" name="Straight Arrow Connector 62">
              <a:extLst>
                <a:ext uri="{FF2B5EF4-FFF2-40B4-BE49-F238E27FC236}">
                  <a16:creationId xmlns:a16="http://schemas.microsoft.com/office/drawing/2014/main" id="{C169DDE5-0D5B-3E48-A76E-341F412FA532}"/>
                </a:ext>
              </a:extLst>
            </p:cNvPr>
            <p:cNvCxnSpPr>
              <a:cxnSpLocks noChangeShapeType="1"/>
              <a:stCxn id="16" idx="2"/>
              <a:endCxn id="22" idx="0"/>
            </p:cNvCxnSpPr>
            <p:nvPr/>
          </p:nvCxnSpPr>
          <p:spPr bwMode="auto">
            <a:xfrm>
              <a:off x="2395477" y="1421654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" name="Rectangle 76">
              <a:extLst>
                <a:ext uri="{FF2B5EF4-FFF2-40B4-BE49-F238E27FC236}">
                  <a16:creationId xmlns:a16="http://schemas.microsoft.com/office/drawing/2014/main" id="{9AA7A725-AB8E-4045-AC2F-EA39669A63A2}"/>
                </a:ext>
              </a:extLst>
            </p:cNvPr>
            <p:cNvSpPr/>
            <p:nvPr/>
          </p:nvSpPr>
          <p:spPr bwMode="auto">
            <a:xfrm>
              <a:off x="1315477" y="6442545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Package and Test</a:t>
              </a:r>
            </a:p>
          </p:txBody>
        </p:sp>
        <p:cxnSp>
          <p:nvCxnSpPr>
            <p:cNvPr id="75" name="Straight Arrow Connector 192">
              <a:extLst>
                <a:ext uri="{FF2B5EF4-FFF2-40B4-BE49-F238E27FC236}">
                  <a16:creationId xmlns:a16="http://schemas.microsoft.com/office/drawing/2014/main" id="{2A1F93FD-FB2B-E14D-9778-B24F6A576D3E}"/>
                </a:ext>
              </a:extLst>
            </p:cNvPr>
            <p:cNvCxnSpPr>
              <a:cxnSpLocks/>
              <a:stCxn id="42" idx="2"/>
              <a:endCxn id="74" idx="0"/>
            </p:cNvCxnSpPr>
            <p:nvPr/>
          </p:nvCxnSpPr>
          <p:spPr bwMode="auto">
            <a:xfrm>
              <a:off x="2395477" y="6283641"/>
              <a:ext cx="0" cy="158904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7172" name="Picture 4">
            <a:extLst>
              <a:ext uri="{FF2B5EF4-FFF2-40B4-BE49-F238E27FC236}">
                <a16:creationId xmlns:a16="http://schemas.microsoft.com/office/drawing/2014/main" id="{B5E1942B-5715-4F8C-902E-197F04E9B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51"/>
          <a:stretch/>
        </p:blipFill>
        <p:spPr bwMode="auto">
          <a:xfrm>
            <a:off x="2906985" y="1101089"/>
            <a:ext cx="2618811" cy="527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组 99">
            <a:extLst>
              <a:ext uri="{FF2B5EF4-FFF2-40B4-BE49-F238E27FC236}">
                <a16:creationId xmlns:a16="http://schemas.microsoft.com/office/drawing/2014/main" id="{A8E9A980-6D80-4734-8271-D847657CA3E8}"/>
              </a:ext>
            </a:extLst>
          </p:cNvPr>
          <p:cNvGrpSpPr>
            <a:grpSpLocks/>
          </p:cNvGrpSpPr>
          <p:nvPr/>
        </p:nvGrpSpPr>
        <p:grpSpPr bwMode="auto">
          <a:xfrm>
            <a:off x="8488392" y="1221819"/>
            <a:ext cx="3436397" cy="2976369"/>
            <a:chOff x="2229389" y="1829926"/>
            <a:chExt cx="4147876" cy="3410737"/>
          </a:xfrm>
        </p:grpSpPr>
        <p:grpSp>
          <p:nvGrpSpPr>
            <p:cNvPr id="29" name="群組 53">
              <a:extLst>
                <a:ext uri="{FF2B5EF4-FFF2-40B4-BE49-F238E27FC236}">
                  <a16:creationId xmlns:a16="http://schemas.microsoft.com/office/drawing/2014/main" id="{81798544-D889-4A4A-8E44-1F7B5AA05E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23642" y="1829926"/>
              <a:ext cx="360041" cy="343198"/>
              <a:chOff x="4417833" y="3745331"/>
              <a:chExt cx="427173" cy="414505"/>
            </a:xfrm>
          </p:grpSpPr>
          <p:sp>
            <p:nvSpPr>
              <p:cNvPr id="92" name="橢圓 43">
                <a:extLst>
                  <a:ext uri="{FF2B5EF4-FFF2-40B4-BE49-F238E27FC236}">
                    <a16:creationId xmlns:a16="http://schemas.microsoft.com/office/drawing/2014/main" id="{E42BCF07-8F2F-4FE8-8ABC-3579BF8A9489}"/>
                  </a:ext>
                </a:extLst>
              </p:cNvPr>
              <p:cNvSpPr/>
              <p:nvPr/>
            </p:nvSpPr>
            <p:spPr>
              <a:xfrm>
                <a:off x="4564467" y="3877611"/>
                <a:ext cx="144016" cy="1440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101600">
                  <a:srgbClr val="FFFF00">
                    <a:alpha val="40000"/>
                  </a:srgbClr>
                </a:glow>
              </a:effectLst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endParaRPr lang="zh-TW" altLang="en-US" sz="1400" b="1">
                  <a:ln w="0"/>
                  <a:solidFill>
                    <a:schemeClr val="accent1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93" name="等腰三角形 44">
                <a:extLst>
                  <a:ext uri="{FF2B5EF4-FFF2-40B4-BE49-F238E27FC236}">
                    <a16:creationId xmlns:a16="http://schemas.microsoft.com/office/drawing/2014/main" id="{58CC0D27-886E-4198-8BB7-31BBD91BB64B}"/>
                  </a:ext>
                </a:extLst>
              </p:cNvPr>
              <p:cNvSpPr/>
              <p:nvPr/>
            </p:nvSpPr>
            <p:spPr>
              <a:xfrm>
                <a:off x="4613616" y="3745331"/>
                <a:ext cx="45719" cy="96124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101600">
                  <a:srgbClr val="FDF6AF">
                    <a:alpha val="40000"/>
                  </a:srgbClr>
                </a:glow>
              </a:effectLst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endParaRPr lang="zh-TW" altLang="en-US" sz="1400" b="1"/>
              </a:p>
            </p:txBody>
          </p:sp>
          <p:sp>
            <p:nvSpPr>
              <p:cNvPr id="94" name="等腰三角形 45">
                <a:extLst>
                  <a:ext uri="{FF2B5EF4-FFF2-40B4-BE49-F238E27FC236}">
                    <a16:creationId xmlns:a16="http://schemas.microsoft.com/office/drawing/2014/main" id="{A3DD5A44-BEF8-4854-8B49-1C15FB6F8FF3}"/>
                  </a:ext>
                </a:extLst>
              </p:cNvPr>
              <p:cNvSpPr/>
              <p:nvPr/>
            </p:nvSpPr>
            <p:spPr>
              <a:xfrm flipV="1">
                <a:off x="4609353" y="4063712"/>
                <a:ext cx="45719" cy="96124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101600">
                  <a:srgbClr val="FDF6AF">
                    <a:alpha val="40000"/>
                  </a:srgbClr>
                </a:glow>
              </a:effectLst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endParaRPr lang="zh-TW" altLang="en-US" sz="1400" b="1"/>
              </a:p>
            </p:txBody>
          </p:sp>
          <p:sp>
            <p:nvSpPr>
              <p:cNvPr id="95" name="等腰三角形 46">
                <a:extLst>
                  <a:ext uri="{FF2B5EF4-FFF2-40B4-BE49-F238E27FC236}">
                    <a16:creationId xmlns:a16="http://schemas.microsoft.com/office/drawing/2014/main" id="{0D108485-A752-4906-9290-2B49A67C569C}"/>
                  </a:ext>
                </a:extLst>
              </p:cNvPr>
              <p:cNvSpPr/>
              <p:nvPr/>
            </p:nvSpPr>
            <p:spPr>
              <a:xfrm rot="16200000" flipV="1">
                <a:off x="4774084" y="3901555"/>
                <a:ext cx="45719" cy="96124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101600">
                  <a:srgbClr val="FDF6AF">
                    <a:alpha val="40000"/>
                  </a:srgbClr>
                </a:glow>
              </a:effectLst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endParaRPr lang="zh-TW" altLang="en-US" sz="1400" b="1"/>
              </a:p>
            </p:txBody>
          </p:sp>
          <p:sp>
            <p:nvSpPr>
              <p:cNvPr id="96" name="等腰三角形 47">
                <a:extLst>
                  <a:ext uri="{FF2B5EF4-FFF2-40B4-BE49-F238E27FC236}">
                    <a16:creationId xmlns:a16="http://schemas.microsoft.com/office/drawing/2014/main" id="{D4BFCF27-8B3B-484D-95DB-57E3FB9673FE}"/>
                  </a:ext>
                </a:extLst>
              </p:cNvPr>
              <p:cNvSpPr/>
              <p:nvPr/>
            </p:nvSpPr>
            <p:spPr>
              <a:xfrm rot="5400000" flipH="1" flipV="1">
                <a:off x="4443035" y="3904145"/>
                <a:ext cx="45719" cy="96124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101600">
                  <a:srgbClr val="FDF6AF">
                    <a:alpha val="40000"/>
                  </a:srgbClr>
                </a:glow>
              </a:effectLst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endParaRPr lang="zh-TW" altLang="en-US" sz="1400" b="1"/>
              </a:p>
            </p:txBody>
          </p:sp>
          <p:sp>
            <p:nvSpPr>
              <p:cNvPr id="97" name="等腰三角形 48">
                <a:extLst>
                  <a:ext uri="{FF2B5EF4-FFF2-40B4-BE49-F238E27FC236}">
                    <a16:creationId xmlns:a16="http://schemas.microsoft.com/office/drawing/2014/main" id="{4960804E-5B60-4AA5-98B9-9685E2524FD9}"/>
                  </a:ext>
                </a:extLst>
              </p:cNvPr>
              <p:cNvSpPr/>
              <p:nvPr/>
            </p:nvSpPr>
            <p:spPr>
              <a:xfrm rot="2700000" flipH="1" flipV="1">
                <a:off x="4495979" y="4028346"/>
                <a:ext cx="45719" cy="96124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101600">
                  <a:srgbClr val="FDF6AF">
                    <a:alpha val="40000"/>
                  </a:srgbClr>
                </a:glow>
              </a:effectLst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endParaRPr lang="zh-TW" altLang="en-US" sz="1400" b="1"/>
              </a:p>
            </p:txBody>
          </p:sp>
          <p:sp>
            <p:nvSpPr>
              <p:cNvPr id="98" name="等腰三角形 49">
                <a:extLst>
                  <a:ext uri="{FF2B5EF4-FFF2-40B4-BE49-F238E27FC236}">
                    <a16:creationId xmlns:a16="http://schemas.microsoft.com/office/drawing/2014/main" id="{3C4102AB-280C-4908-A11F-8022924524F5}"/>
                  </a:ext>
                </a:extLst>
              </p:cNvPr>
              <p:cNvSpPr/>
              <p:nvPr/>
            </p:nvSpPr>
            <p:spPr>
              <a:xfrm rot="18900000" flipV="1">
                <a:off x="4730369" y="4023483"/>
                <a:ext cx="45719" cy="96124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101600">
                  <a:srgbClr val="FDF6AF">
                    <a:alpha val="40000"/>
                  </a:srgbClr>
                </a:glow>
              </a:effectLst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endParaRPr lang="zh-TW" altLang="en-US" sz="1400" b="1"/>
              </a:p>
            </p:txBody>
          </p:sp>
          <p:sp>
            <p:nvSpPr>
              <p:cNvPr id="99" name="等腰三角形 50">
                <a:extLst>
                  <a:ext uri="{FF2B5EF4-FFF2-40B4-BE49-F238E27FC236}">
                    <a16:creationId xmlns:a16="http://schemas.microsoft.com/office/drawing/2014/main" id="{EA6458FB-8527-4275-A029-F07FC03B9203}"/>
                  </a:ext>
                </a:extLst>
              </p:cNvPr>
              <p:cNvSpPr/>
              <p:nvPr/>
            </p:nvSpPr>
            <p:spPr>
              <a:xfrm rot="2700000">
                <a:off x="4736133" y="3795057"/>
                <a:ext cx="45719" cy="96124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101600">
                  <a:srgbClr val="FDF6AF">
                    <a:alpha val="40000"/>
                  </a:srgbClr>
                </a:glow>
              </a:effectLst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endParaRPr lang="zh-TW" altLang="en-US" sz="1400" b="1"/>
              </a:p>
            </p:txBody>
          </p:sp>
          <p:sp>
            <p:nvSpPr>
              <p:cNvPr id="100" name="等腰三角形 51">
                <a:extLst>
                  <a:ext uri="{FF2B5EF4-FFF2-40B4-BE49-F238E27FC236}">
                    <a16:creationId xmlns:a16="http://schemas.microsoft.com/office/drawing/2014/main" id="{5ECE9C58-7ADD-486B-8C36-0DD9CB2AD0D3}"/>
                  </a:ext>
                </a:extLst>
              </p:cNvPr>
              <p:cNvSpPr/>
              <p:nvPr/>
            </p:nvSpPr>
            <p:spPr>
              <a:xfrm rot="18900000" flipH="1">
                <a:off x="4490277" y="3775134"/>
                <a:ext cx="45719" cy="96124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101600">
                  <a:srgbClr val="FDF6AF">
                    <a:alpha val="40000"/>
                  </a:srgbClr>
                </a:glow>
              </a:effectLst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endParaRPr lang="zh-TW" altLang="en-US" sz="1400" b="1"/>
              </a:p>
            </p:txBody>
          </p:sp>
        </p:grpSp>
        <p:grpSp>
          <p:nvGrpSpPr>
            <p:cNvPr id="30" name="组 101">
              <a:extLst>
                <a:ext uri="{FF2B5EF4-FFF2-40B4-BE49-F238E27FC236}">
                  <a16:creationId xmlns:a16="http://schemas.microsoft.com/office/drawing/2014/main" id="{90712BB0-9485-4016-A7DA-699789FC4F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0176" y="2489276"/>
              <a:ext cx="1882509" cy="410941"/>
              <a:chOff x="2267744" y="2496896"/>
              <a:chExt cx="1224136" cy="244351"/>
            </a:xfrm>
          </p:grpSpPr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B62FB676-0A71-4458-8FBF-5569A64A2EC0}"/>
                  </a:ext>
                </a:extLst>
              </p:cNvPr>
              <p:cNvSpPr/>
              <p:nvPr/>
            </p:nvSpPr>
            <p:spPr>
              <a:xfrm>
                <a:off x="2267744" y="2529223"/>
                <a:ext cx="1224136" cy="212024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28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ln>
                <a:solidFill>
                  <a:schemeClr val="tx1"/>
                </a:solidFill>
              </a:ln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1400" b="1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A9BF8381-7E6E-4536-96B3-35C48A87CD78}"/>
                  </a:ext>
                </a:extLst>
              </p:cNvPr>
              <p:cNvSpPr/>
              <p:nvPr/>
            </p:nvSpPr>
            <p:spPr>
              <a:xfrm>
                <a:off x="2267744" y="2496896"/>
                <a:ext cx="1224136" cy="212024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ln>
                <a:solidFill>
                  <a:schemeClr val="tx1"/>
                </a:solidFill>
              </a:ln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1400" b="1"/>
              </a:p>
            </p:txBody>
          </p:sp>
        </p:grpSp>
        <p:grpSp>
          <p:nvGrpSpPr>
            <p:cNvPr id="31" name="组 102">
              <a:extLst>
                <a:ext uri="{FF2B5EF4-FFF2-40B4-BE49-F238E27FC236}">
                  <a16:creationId xmlns:a16="http://schemas.microsoft.com/office/drawing/2014/main" id="{6BC8259C-E3E6-4D12-A626-E9D846C57E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0021" y="4026217"/>
              <a:ext cx="1882509" cy="410941"/>
              <a:chOff x="2267744" y="2496896"/>
              <a:chExt cx="1224136" cy="244351"/>
            </a:xfrm>
          </p:grpSpPr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7F87F480-C134-473A-B372-D4A77D72470A}"/>
                  </a:ext>
                </a:extLst>
              </p:cNvPr>
              <p:cNvSpPr/>
              <p:nvPr/>
            </p:nvSpPr>
            <p:spPr>
              <a:xfrm>
                <a:off x="2267744" y="2529223"/>
                <a:ext cx="1224136" cy="212024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28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ln>
                <a:solidFill>
                  <a:schemeClr val="tx1"/>
                </a:solidFill>
              </a:ln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1400" b="1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0A189E0D-35AB-4E01-B47B-14F46DEF679F}"/>
                  </a:ext>
                </a:extLst>
              </p:cNvPr>
              <p:cNvSpPr/>
              <p:nvPr/>
            </p:nvSpPr>
            <p:spPr>
              <a:xfrm>
                <a:off x="2267744" y="2496896"/>
                <a:ext cx="1224136" cy="212024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ln>
                <a:solidFill>
                  <a:schemeClr val="tx1"/>
                </a:solidFill>
              </a:ln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1400" b="1"/>
              </a:p>
            </p:txBody>
          </p:sp>
        </p:grpSp>
        <p:grpSp>
          <p:nvGrpSpPr>
            <p:cNvPr id="32" name="组 103">
              <a:extLst>
                <a:ext uri="{FF2B5EF4-FFF2-40B4-BE49-F238E27FC236}">
                  <a16:creationId xmlns:a16="http://schemas.microsoft.com/office/drawing/2014/main" id="{E86DB300-BAC7-4D1C-8F84-9800FC7B5A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1080" y="3281615"/>
              <a:ext cx="1720664" cy="363202"/>
              <a:chOff x="2261190" y="3281615"/>
              <a:chExt cx="1720664" cy="363202"/>
            </a:xfrm>
          </p:grpSpPr>
          <p:sp>
            <p:nvSpPr>
              <p:cNvPr id="81" name="立方体 80">
                <a:extLst>
                  <a:ext uri="{FF2B5EF4-FFF2-40B4-BE49-F238E27FC236}">
                    <a16:creationId xmlns:a16="http://schemas.microsoft.com/office/drawing/2014/main" id="{7ACF2E74-C7A9-4503-ABC3-63B81FDAE880}"/>
                  </a:ext>
                </a:extLst>
              </p:cNvPr>
              <p:cNvSpPr/>
              <p:nvPr/>
            </p:nvSpPr>
            <p:spPr>
              <a:xfrm>
                <a:off x="2261337" y="3281125"/>
                <a:ext cx="1720038" cy="363497"/>
              </a:xfrm>
              <a:prstGeom prst="cube">
                <a:avLst>
                  <a:gd name="adj" fmla="val 823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1400" b="1"/>
              </a:p>
            </p:txBody>
          </p:sp>
          <p:grpSp>
            <p:nvGrpSpPr>
              <p:cNvPr id="82" name="组 136">
                <a:extLst>
                  <a:ext uri="{FF2B5EF4-FFF2-40B4-BE49-F238E27FC236}">
                    <a16:creationId xmlns:a16="http://schemas.microsoft.com/office/drawing/2014/main" id="{BE58FFC5-575E-490C-B396-CDA03F4BE9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3832" y="3315106"/>
                <a:ext cx="1353552" cy="223937"/>
                <a:chOff x="2423832" y="3315106"/>
                <a:chExt cx="1353552" cy="223937"/>
              </a:xfrm>
            </p:grpSpPr>
            <p:sp>
              <p:nvSpPr>
                <p:cNvPr id="83" name="平行四邊形 26">
                  <a:extLst>
                    <a:ext uri="{FF2B5EF4-FFF2-40B4-BE49-F238E27FC236}">
                      <a16:creationId xmlns:a16="http://schemas.microsoft.com/office/drawing/2014/main" id="{6E03D23E-C741-42AB-879D-38720F543A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4621" y="3316514"/>
                  <a:ext cx="324000" cy="216000"/>
                </a:xfrm>
                <a:prstGeom prst="parallelogram">
                  <a:avLst>
                    <a:gd name="adj" fmla="val 94632"/>
                  </a:avLst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120000"/>
                    <a:buFont typeface="標楷體"/>
                    <a:buChar char="․"/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0099"/>
                    </a:buClr>
                    <a:buSzPct val="55000"/>
                    <a:buFont typeface="Symbol" panose="05050102010706020507" pitchFamily="18" charset="2"/>
                    <a:buChar char="¾"/>
                    <a:defRPr kumimoji="1" sz="2000">
                      <a:solidFill>
                        <a:srgbClr val="000099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3300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rgbClr val="003300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990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rgbClr val="990000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66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66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66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66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66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TW" altLang="en-US" sz="1400" b="1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84" name="平行四邊形 26">
                  <a:extLst>
                    <a:ext uri="{FF2B5EF4-FFF2-40B4-BE49-F238E27FC236}">
                      <a16:creationId xmlns:a16="http://schemas.microsoft.com/office/drawing/2014/main" id="{14BD6D82-A39C-4470-A88D-D1BCBBDB3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3832" y="3444895"/>
                  <a:ext cx="507749" cy="87619"/>
                </a:xfrm>
                <a:prstGeom prst="parallelogram">
                  <a:avLst>
                    <a:gd name="adj" fmla="val 94624"/>
                  </a:avLst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120000"/>
                    <a:buFont typeface="標楷體"/>
                    <a:buChar char="․"/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0099"/>
                    </a:buClr>
                    <a:buSzPct val="55000"/>
                    <a:buFont typeface="Symbol" panose="05050102010706020507" pitchFamily="18" charset="2"/>
                    <a:buChar char="¾"/>
                    <a:defRPr kumimoji="1" sz="2000">
                      <a:solidFill>
                        <a:srgbClr val="000099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3300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rgbClr val="003300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990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rgbClr val="990000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66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66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66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66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66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TW" altLang="en-US" sz="1400" b="1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85" name="平行四邊形 26">
                  <a:extLst>
                    <a:ext uri="{FF2B5EF4-FFF2-40B4-BE49-F238E27FC236}">
                      <a16:creationId xmlns:a16="http://schemas.microsoft.com/office/drawing/2014/main" id="{19E41F0F-DD4F-4A6A-9CE6-8BE972AFE3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1856" y="3321718"/>
                  <a:ext cx="356143" cy="217325"/>
                </a:xfrm>
                <a:prstGeom prst="parallelogram">
                  <a:avLst>
                    <a:gd name="adj" fmla="val 94631"/>
                  </a:avLst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120000"/>
                    <a:buFont typeface="標楷體"/>
                    <a:buChar char="․"/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0099"/>
                    </a:buClr>
                    <a:buSzPct val="55000"/>
                    <a:buFont typeface="Symbol" panose="05050102010706020507" pitchFamily="18" charset="2"/>
                    <a:buChar char="¾"/>
                    <a:defRPr kumimoji="1" sz="2000">
                      <a:solidFill>
                        <a:srgbClr val="000099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3300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rgbClr val="003300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990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rgbClr val="990000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66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66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66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66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66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TW" altLang="en-US" sz="1400" b="1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86" name="平行四邊形 26">
                  <a:extLst>
                    <a:ext uri="{FF2B5EF4-FFF2-40B4-BE49-F238E27FC236}">
                      <a16:creationId xmlns:a16="http://schemas.microsoft.com/office/drawing/2014/main" id="{D10B2FBD-D23C-4DA5-BE5A-862D028462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3330" y="3315106"/>
                  <a:ext cx="507749" cy="75423"/>
                </a:xfrm>
                <a:prstGeom prst="parallelogram">
                  <a:avLst>
                    <a:gd name="adj" fmla="val 94622"/>
                  </a:avLst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120000"/>
                    <a:buFont typeface="標楷體"/>
                    <a:buChar char="․"/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0099"/>
                    </a:buClr>
                    <a:buSzPct val="55000"/>
                    <a:buFont typeface="Symbol" panose="05050102010706020507" pitchFamily="18" charset="2"/>
                    <a:buChar char="¾"/>
                    <a:defRPr kumimoji="1" sz="2000">
                      <a:solidFill>
                        <a:srgbClr val="000099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3300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rgbClr val="003300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990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rgbClr val="990000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66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66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66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66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66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TW" altLang="en-US" sz="1400" b="1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87" name="平行四邊形 26">
                  <a:extLst>
                    <a:ext uri="{FF2B5EF4-FFF2-40B4-BE49-F238E27FC236}">
                      <a16:creationId xmlns:a16="http://schemas.microsoft.com/office/drawing/2014/main" id="{1274566A-173E-4C01-AF15-FBAEA1B9A6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9635" y="3386570"/>
                  <a:ext cx="507749" cy="87619"/>
                </a:xfrm>
                <a:prstGeom prst="parallelogram">
                  <a:avLst>
                    <a:gd name="adj" fmla="val 94624"/>
                  </a:avLst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120000"/>
                    <a:buFont typeface="標楷體"/>
                    <a:buChar char="․"/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0099"/>
                    </a:buClr>
                    <a:buSzPct val="55000"/>
                    <a:buFont typeface="Symbol" panose="05050102010706020507" pitchFamily="18" charset="2"/>
                    <a:buChar char="¾"/>
                    <a:defRPr kumimoji="1" sz="2000">
                      <a:solidFill>
                        <a:srgbClr val="000099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3300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rgbClr val="003300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990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rgbClr val="990000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66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66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66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66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66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PMingLiU" panose="02020500000000000000" pitchFamily="18" charset="-12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TW" altLang="en-US" sz="1400" b="1">
                    <a:latin typeface="Tahoma" panose="020B0604030504040204" pitchFamily="34" charset="0"/>
                  </a:endParaRPr>
                </a:p>
              </p:txBody>
            </p:sp>
          </p:grpSp>
        </p:grpSp>
        <p:grpSp>
          <p:nvGrpSpPr>
            <p:cNvPr id="33" name="组 104">
              <a:extLst>
                <a:ext uri="{FF2B5EF4-FFF2-40B4-BE49-F238E27FC236}">
                  <a16:creationId xmlns:a16="http://schemas.microsoft.com/office/drawing/2014/main" id="{9FADB742-62B8-41C5-8B6D-831502C75D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23346" y="4829726"/>
              <a:ext cx="1882509" cy="410937"/>
              <a:chOff x="2267744" y="2496898"/>
              <a:chExt cx="1224136" cy="244349"/>
            </a:xfrm>
          </p:grpSpPr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BFBE21A4-5556-480E-90F7-AA36B7172102}"/>
                  </a:ext>
                </a:extLst>
              </p:cNvPr>
              <p:cNvSpPr/>
              <p:nvPr/>
            </p:nvSpPr>
            <p:spPr>
              <a:xfrm>
                <a:off x="2267554" y="2529248"/>
                <a:ext cx="1224601" cy="2119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endParaRPr lang="zh-CN" altLang="en-US" sz="1400" b="1"/>
              </a:p>
            </p:txBody>
          </p:sp>
          <p:sp>
            <p:nvSpPr>
              <p:cNvPr id="80" name="椭圆 134">
                <a:extLst>
                  <a:ext uri="{FF2B5EF4-FFF2-40B4-BE49-F238E27FC236}">
                    <a16:creationId xmlns:a16="http://schemas.microsoft.com/office/drawing/2014/main" id="{DC55ADB2-C9CE-43B4-9761-71C5FC5C4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7744" y="2496898"/>
                <a:ext cx="1224136" cy="21202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120000"/>
                  <a:buFont typeface="標楷體"/>
                  <a:buChar char="․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55000"/>
                  <a:buFont typeface="Symbol" panose="05050102010706020507" pitchFamily="18" charset="2"/>
                  <a:buChar char="¾"/>
                  <a:defRPr kumimoji="1" sz="2000">
                    <a:solidFill>
                      <a:srgbClr val="000099"/>
                    </a:solidFill>
                    <a:latin typeface="Arial" panose="020B060402020202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rgbClr val="003300"/>
                    </a:solidFill>
                    <a:latin typeface="Arial" panose="020B060402020202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990000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rgbClr val="990000"/>
                    </a:solidFill>
                    <a:latin typeface="Arial" panose="020B060402020202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66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PMingLiU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400" b="1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" name="组 105">
              <a:extLst>
                <a:ext uri="{FF2B5EF4-FFF2-40B4-BE49-F238E27FC236}">
                  <a16:creationId xmlns:a16="http://schemas.microsoft.com/office/drawing/2014/main" id="{C99C5170-515C-4503-9BF7-EFD653C7F8B9}"/>
                </a:ext>
              </a:extLst>
            </p:cNvPr>
            <p:cNvGrpSpPr/>
            <p:nvPr/>
          </p:nvGrpSpPr>
          <p:grpSpPr>
            <a:xfrm>
              <a:off x="4170500" y="4953205"/>
              <a:ext cx="675445" cy="111969"/>
              <a:chOff x="2423832" y="3315106"/>
              <a:chExt cx="1353552" cy="223937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71" name="平行四邊形 26">
                <a:extLst>
                  <a:ext uri="{FF2B5EF4-FFF2-40B4-BE49-F238E27FC236}">
                    <a16:creationId xmlns:a16="http://schemas.microsoft.com/office/drawing/2014/main" id="{36E0B890-4C53-4D88-8E3B-BC4C74C88B51}"/>
                  </a:ext>
                </a:extLst>
              </p:cNvPr>
              <p:cNvSpPr/>
              <p:nvPr/>
            </p:nvSpPr>
            <p:spPr>
              <a:xfrm>
                <a:off x="2424621" y="3316514"/>
                <a:ext cx="324000" cy="216000"/>
              </a:xfrm>
              <a:prstGeom prst="parallelogram">
                <a:avLst>
                  <a:gd name="adj" fmla="val 94629"/>
                </a:avLst>
              </a:prstGeom>
              <a:grpFill/>
              <a:ln>
                <a:noFill/>
              </a:ln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endParaRPr lang="zh-TW" altLang="en-US" sz="1400" b="1"/>
              </a:p>
            </p:txBody>
          </p:sp>
          <p:sp>
            <p:nvSpPr>
              <p:cNvPr id="72" name="平行四邊形 26">
                <a:extLst>
                  <a:ext uri="{FF2B5EF4-FFF2-40B4-BE49-F238E27FC236}">
                    <a16:creationId xmlns:a16="http://schemas.microsoft.com/office/drawing/2014/main" id="{5D31F71E-2593-465E-8868-B2B1C782FC61}"/>
                  </a:ext>
                </a:extLst>
              </p:cNvPr>
              <p:cNvSpPr/>
              <p:nvPr/>
            </p:nvSpPr>
            <p:spPr>
              <a:xfrm>
                <a:off x="2423832" y="3444895"/>
                <a:ext cx="507749" cy="87619"/>
              </a:xfrm>
              <a:prstGeom prst="parallelogram">
                <a:avLst>
                  <a:gd name="adj" fmla="val 94629"/>
                </a:avLst>
              </a:prstGeom>
              <a:grpFill/>
              <a:ln>
                <a:noFill/>
              </a:ln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endParaRPr lang="zh-TW" altLang="en-US" sz="1400" b="1"/>
              </a:p>
            </p:txBody>
          </p:sp>
          <p:sp>
            <p:nvSpPr>
              <p:cNvPr id="73" name="平行四邊形 26">
                <a:extLst>
                  <a:ext uri="{FF2B5EF4-FFF2-40B4-BE49-F238E27FC236}">
                    <a16:creationId xmlns:a16="http://schemas.microsoft.com/office/drawing/2014/main" id="{6428540B-54B8-4986-8E68-9B34794535CB}"/>
                  </a:ext>
                </a:extLst>
              </p:cNvPr>
              <p:cNvSpPr/>
              <p:nvPr/>
            </p:nvSpPr>
            <p:spPr>
              <a:xfrm>
                <a:off x="2951856" y="3321718"/>
                <a:ext cx="356143" cy="217325"/>
              </a:xfrm>
              <a:prstGeom prst="parallelogram">
                <a:avLst>
                  <a:gd name="adj" fmla="val 94629"/>
                </a:avLst>
              </a:prstGeom>
              <a:grpFill/>
              <a:ln>
                <a:noFill/>
              </a:ln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endParaRPr lang="zh-TW" altLang="en-US" sz="1400" b="1"/>
              </a:p>
            </p:txBody>
          </p:sp>
          <p:sp>
            <p:nvSpPr>
              <p:cNvPr id="76" name="平行四邊形 26">
                <a:extLst>
                  <a:ext uri="{FF2B5EF4-FFF2-40B4-BE49-F238E27FC236}">
                    <a16:creationId xmlns:a16="http://schemas.microsoft.com/office/drawing/2014/main" id="{897745E7-F24E-40F3-8998-30B2568A02D3}"/>
                  </a:ext>
                </a:extLst>
              </p:cNvPr>
              <p:cNvSpPr/>
              <p:nvPr/>
            </p:nvSpPr>
            <p:spPr>
              <a:xfrm>
                <a:off x="2803330" y="3315106"/>
                <a:ext cx="507749" cy="75423"/>
              </a:xfrm>
              <a:prstGeom prst="parallelogram">
                <a:avLst>
                  <a:gd name="adj" fmla="val 94629"/>
                </a:avLst>
              </a:prstGeom>
              <a:grpFill/>
              <a:ln>
                <a:noFill/>
              </a:ln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endParaRPr lang="zh-TW" altLang="en-US" sz="1400" b="1"/>
              </a:p>
            </p:txBody>
          </p:sp>
          <p:sp>
            <p:nvSpPr>
              <p:cNvPr id="77" name="平行四邊形 26">
                <a:extLst>
                  <a:ext uri="{FF2B5EF4-FFF2-40B4-BE49-F238E27FC236}">
                    <a16:creationId xmlns:a16="http://schemas.microsoft.com/office/drawing/2014/main" id="{EADA4CD2-7303-43C7-B48B-16898A196512}"/>
                  </a:ext>
                </a:extLst>
              </p:cNvPr>
              <p:cNvSpPr/>
              <p:nvPr/>
            </p:nvSpPr>
            <p:spPr>
              <a:xfrm>
                <a:off x="3269635" y="3386570"/>
                <a:ext cx="507749" cy="87619"/>
              </a:xfrm>
              <a:prstGeom prst="parallelogram">
                <a:avLst>
                  <a:gd name="adj" fmla="val 94629"/>
                </a:avLst>
              </a:prstGeom>
              <a:grpFill/>
              <a:ln>
                <a:noFill/>
              </a:ln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charset="-120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endParaRPr lang="zh-TW" altLang="en-US" sz="1400" b="1"/>
              </a:p>
            </p:txBody>
          </p:sp>
        </p:grpSp>
        <p:cxnSp>
          <p:nvCxnSpPr>
            <p:cNvPr id="35" name="直线箭头连接符 106">
              <a:extLst>
                <a:ext uri="{FF2B5EF4-FFF2-40B4-BE49-F238E27FC236}">
                  <a16:creationId xmlns:a16="http://schemas.microsoft.com/office/drawing/2014/main" id="{60D764C8-C30B-49A8-9908-C15DC4E93C25}"/>
                </a:ext>
              </a:extLst>
            </p:cNvPr>
            <p:cNvCxnSpPr/>
            <p:nvPr/>
          </p:nvCxnSpPr>
          <p:spPr bwMode="auto">
            <a:xfrm flipH="1">
              <a:off x="3936267" y="2196208"/>
              <a:ext cx="643533" cy="47073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45" name="直线箭头连接符 107">
              <a:extLst>
                <a:ext uri="{FF2B5EF4-FFF2-40B4-BE49-F238E27FC236}">
                  <a16:creationId xmlns:a16="http://schemas.microsoft.com/office/drawing/2014/main" id="{147F2124-0395-46E0-B5BA-4268A59C7AB9}"/>
                </a:ext>
              </a:extLst>
            </p:cNvPr>
            <p:cNvCxnSpPr/>
            <p:nvPr/>
          </p:nvCxnSpPr>
          <p:spPr bwMode="auto">
            <a:xfrm>
              <a:off x="4589012" y="2196208"/>
              <a:ext cx="634321" cy="4832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51" name="直线箭头连接符 108">
              <a:extLst>
                <a:ext uri="{FF2B5EF4-FFF2-40B4-BE49-F238E27FC236}">
                  <a16:creationId xmlns:a16="http://schemas.microsoft.com/office/drawing/2014/main" id="{2F09AF85-3EAC-4D0A-98BB-E9B0A0A89E14}"/>
                </a:ext>
              </a:extLst>
            </p:cNvPr>
            <p:cNvCxnSpPr/>
            <p:nvPr/>
          </p:nvCxnSpPr>
          <p:spPr bwMode="auto">
            <a:xfrm>
              <a:off x="4579800" y="2207350"/>
              <a:ext cx="0" cy="49719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52" name="直线箭头连接符 109">
              <a:extLst>
                <a:ext uri="{FF2B5EF4-FFF2-40B4-BE49-F238E27FC236}">
                  <a16:creationId xmlns:a16="http://schemas.microsoft.com/office/drawing/2014/main" id="{5891B62C-4E00-4496-AB66-B6163ADF1224}"/>
                </a:ext>
              </a:extLst>
            </p:cNvPr>
            <p:cNvCxnSpPr/>
            <p:nvPr/>
          </p:nvCxnSpPr>
          <p:spPr bwMode="auto">
            <a:xfrm flipH="1">
              <a:off x="4571904" y="2932949"/>
              <a:ext cx="3948" cy="30639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53" name="直线箭头连接符 110">
              <a:extLst>
                <a:ext uri="{FF2B5EF4-FFF2-40B4-BE49-F238E27FC236}">
                  <a16:creationId xmlns:a16="http://schemas.microsoft.com/office/drawing/2014/main" id="{B15EEAB1-D6A6-4481-96B6-821E4B6F5AD1}"/>
                </a:ext>
              </a:extLst>
            </p:cNvPr>
            <p:cNvCxnSpPr/>
            <p:nvPr/>
          </p:nvCxnSpPr>
          <p:spPr bwMode="auto">
            <a:xfrm flipH="1">
              <a:off x="5199645" y="2932949"/>
              <a:ext cx="3948" cy="30639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54" name="直线箭头连接符 111">
              <a:extLst>
                <a:ext uri="{FF2B5EF4-FFF2-40B4-BE49-F238E27FC236}">
                  <a16:creationId xmlns:a16="http://schemas.microsoft.com/office/drawing/2014/main" id="{A31B84C7-707B-4323-98FA-EE61855A59BF}"/>
                </a:ext>
              </a:extLst>
            </p:cNvPr>
            <p:cNvCxnSpPr/>
            <p:nvPr/>
          </p:nvCxnSpPr>
          <p:spPr bwMode="auto">
            <a:xfrm flipH="1">
              <a:off x="3923107" y="2932949"/>
              <a:ext cx="3948" cy="30639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55" name="直线箭头连接符 112">
              <a:extLst>
                <a:ext uri="{FF2B5EF4-FFF2-40B4-BE49-F238E27FC236}">
                  <a16:creationId xmlns:a16="http://schemas.microsoft.com/office/drawing/2014/main" id="{76118A78-8738-4492-839B-7E554B6843C9}"/>
                </a:ext>
              </a:extLst>
            </p:cNvPr>
            <p:cNvCxnSpPr/>
            <p:nvPr/>
          </p:nvCxnSpPr>
          <p:spPr bwMode="auto">
            <a:xfrm flipH="1">
              <a:off x="4567956" y="3708687"/>
              <a:ext cx="3948" cy="48466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56" name="直线箭头连接符 113">
              <a:extLst>
                <a:ext uri="{FF2B5EF4-FFF2-40B4-BE49-F238E27FC236}">
                  <a16:creationId xmlns:a16="http://schemas.microsoft.com/office/drawing/2014/main" id="{3E5D8681-C249-41AC-B824-AF3E6CA650B6}"/>
                </a:ext>
              </a:extLst>
            </p:cNvPr>
            <p:cNvCxnSpPr/>
            <p:nvPr/>
          </p:nvCxnSpPr>
          <p:spPr bwMode="auto">
            <a:xfrm flipH="1">
              <a:off x="5195697" y="3708687"/>
              <a:ext cx="3948" cy="48466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57" name="直线箭头连接符 114">
              <a:extLst>
                <a:ext uri="{FF2B5EF4-FFF2-40B4-BE49-F238E27FC236}">
                  <a16:creationId xmlns:a16="http://schemas.microsoft.com/office/drawing/2014/main" id="{E03079E7-8C15-462C-ACE4-88C43FCF9026}"/>
                </a:ext>
              </a:extLst>
            </p:cNvPr>
            <p:cNvCxnSpPr/>
            <p:nvPr/>
          </p:nvCxnSpPr>
          <p:spPr bwMode="auto">
            <a:xfrm flipH="1">
              <a:off x="3919158" y="3708687"/>
              <a:ext cx="3948" cy="48466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58" name="直线箭头连接符 115">
              <a:extLst>
                <a:ext uri="{FF2B5EF4-FFF2-40B4-BE49-F238E27FC236}">
                  <a16:creationId xmlns:a16="http://schemas.microsoft.com/office/drawing/2014/main" id="{F453E4BF-2379-4C12-9576-9AFDA6B1ADAF}"/>
                </a:ext>
              </a:extLst>
            </p:cNvPr>
            <p:cNvCxnSpPr/>
            <p:nvPr/>
          </p:nvCxnSpPr>
          <p:spPr bwMode="auto">
            <a:xfrm flipH="1">
              <a:off x="4564008" y="4456569"/>
              <a:ext cx="3948" cy="4860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59" name="直线箭头连接符 116">
              <a:extLst>
                <a:ext uri="{FF2B5EF4-FFF2-40B4-BE49-F238E27FC236}">
                  <a16:creationId xmlns:a16="http://schemas.microsoft.com/office/drawing/2014/main" id="{8B962201-4057-4307-ADF7-22BA095FA545}"/>
                </a:ext>
              </a:extLst>
            </p:cNvPr>
            <p:cNvCxnSpPr/>
            <p:nvPr/>
          </p:nvCxnSpPr>
          <p:spPr bwMode="auto">
            <a:xfrm>
              <a:off x="3919158" y="4437071"/>
              <a:ext cx="413230" cy="5055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60" name="直线箭头连接符 117">
              <a:extLst>
                <a:ext uri="{FF2B5EF4-FFF2-40B4-BE49-F238E27FC236}">
                  <a16:creationId xmlns:a16="http://schemas.microsoft.com/office/drawing/2014/main" id="{A0A696BC-4E72-494D-91C5-E721F1E201AC}"/>
                </a:ext>
              </a:extLst>
            </p:cNvPr>
            <p:cNvCxnSpPr/>
            <p:nvPr/>
          </p:nvCxnSpPr>
          <p:spPr bwMode="auto">
            <a:xfrm flipH="1">
              <a:off x="4719298" y="4437071"/>
              <a:ext cx="476399" cy="52644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sp>
          <p:nvSpPr>
            <p:cNvPr id="61" name="文字方塊 64">
              <a:extLst>
                <a:ext uri="{FF2B5EF4-FFF2-40B4-BE49-F238E27FC236}">
                  <a16:creationId xmlns:a16="http://schemas.microsoft.com/office/drawing/2014/main" id="{FA119A15-758B-4605-BFF3-4C18BD60C63B}"/>
                </a:ext>
              </a:extLst>
            </p:cNvPr>
            <p:cNvSpPr txBox="1"/>
            <p:nvPr/>
          </p:nvSpPr>
          <p:spPr>
            <a:xfrm>
              <a:off x="5591819" y="3193385"/>
              <a:ext cx="704741" cy="37111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9pPr>
            </a:lstStyle>
            <a:p>
              <a:pPr eaLnBrk="1" hangingPunct="1">
                <a:defRPr/>
              </a:pP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Mask</a:t>
              </a:r>
              <a:endPara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</p:txBody>
        </p:sp>
        <p:sp>
          <p:nvSpPr>
            <p:cNvPr id="62" name="文字方塊 64">
              <a:extLst>
                <a:ext uri="{FF2B5EF4-FFF2-40B4-BE49-F238E27FC236}">
                  <a16:creationId xmlns:a16="http://schemas.microsoft.com/office/drawing/2014/main" id="{FFD633D4-772D-4B7C-9D34-35B6877DF25B}"/>
                </a:ext>
              </a:extLst>
            </p:cNvPr>
            <p:cNvSpPr txBox="1"/>
            <p:nvPr/>
          </p:nvSpPr>
          <p:spPr>
            <a:xfrm>
              <a:off x="5590502" y="2465000"/>
              <a:ext cx="620295" cy="37111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Lens</a:t>
              </a:r>
              <a:endPara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</p:txBody>
        </p:sp>
        <p:sp>
          <p:nvSpPr>
            <p:cNvPr id="63" name="文字方塊 64">
              <a:extLst>
                <a:ext uri="{FF2B5EF4-FFF2-40B4-BE49-F238E27FC236}">
                  <a16:creationId xmlns:a16="http://schemas.microsoft.com/office/drawing/2014/main" id="{0635BDAF-0235-4663-8806-C076E55DE3C0}"/>
                </a:ext>
              </a:extLst>
            </p:cNvPr>
            <p:cNvSpPr txBox="1"/>
            <p:nvPr/>
          </p:nvSpPr>
          <p:spPr>
            <a:xfrm>
              <a:off x="5590502" y="4038757"/>
              <a:ext cx="620295" cy="37111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Lens</a:t>
              </a:r>
              <a:endPara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</p:txBody>
        </p:sp>
        <p:sp>
          <p:nvSpPr>
            <p:cNvPr id="64" name="文字方塊 64">
              <a:extLst>
                <a:ext uri="{FF2B5EF4-FFF2-40B4-BE49-F238E27FC236}">
                  <a16:creationId xmlns:a16="http://schemas.microsoft.com/office/drawing/2014/main" id="{302BE98A-E97A-42A7-92B4-4CD725F840A3}"/>
                </a:ext>
              </a:extLst>
            </p:cNvPr>
            <p:cNvSpPr txBox="1"/>
            <p:nvPr/>
          </p:nvSpPr>
          <p:spPr>
            <a:xfrm>
              <a:off x="5086469" y="1859173"/>
              <a:ext cx="1290796" cy="37111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Light source</a:t>
              </a:r>
              <a:endPara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94BD65C0-E1CF-4BA4-9AFE-BC099665A33E}"/>
                </a:ext>
              </a:extLst>
            </p:cNvPr>
            <p:cNvSpPr txBox="1"/>
            <p:nvPr/>
          </p:nvSpPr>
          <p:spPr>
            <a:xfrm>
              <a:off x="5590502" y="4860454"/>
              <a:ext cx="761166" cy="37111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Wafer</a:t>
              </a:r>
              <a:endPara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</p:txBody>
        </p:sp>
        <p:sp>
          <p:nvSpPr>
            <p:cNvPr id="66" name="文字方塊 64">
              <a:extLst>
                <a:ext uri="{FF2B5EF4-FFF2-40B4-BE49-F238E27FC236}">
                  <a16:creationId xmlns:a16="http://schemas.microsoft.com/office/drawing/2014/main" id="{C640BF0B-C018-4174-B6D0-5EC40487D94E}"/>
                </a:ext>
              </a:extLst>
            </p:cNvPr>
            <p:cNvSpPr txBox="1"/>
            <p:nvPr/>
          </p:nvSpPr>
          <p:spPr>
            <a:xfrm>
              <a:off x="2364939" y="3672475"/>
              <a:ext cx="1137796" cy="371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9pPr>
            </a:lstStyle>
            <a:p>
              <a:pPr eaLnBrk="1" hangingPunct="1">
                <a:defRPr/>
              </a:pPr>
              <a:r>
                <a:rPr lang="en-US" altLang="zh-TW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Projection</a:t>
              </a:r>
              <a:endPara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</p:txBody>
        </p:sp>
        <p:sp>
          <p:nvSpPr>
            <p:cNvPr id="67" name="文字方塊 64">
              <a:extLst>
                <a:ext uri="{FF2B5EF4-FFF2-40B4-BE49-F238E27FC236}">
                  <a16:creationId xmlns:a16="http://schemas.microsoft.com/office/drawing/2014/main" id="{A38162C1-8D4A-4F40-86BA-484F87C44406}"/>
                </a:ext>
              </a:extLst>
            </p:cNvPr>
            <p:cNvSpPr txBox="1"/>
            <p:nvPr/>
          </p:nvSpPr>
          <p:spPr>
            <a:xfrm>
              <a:off x="2229389" y="2359154"/>
              <a:ext cx="1339709" cy="371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Illumination</a:t>
              </a:r>
            </a:p>
          </p:txBody>
        </p:sp>
        <p:sp>
          <p:nvSpPr>
            <p:cNvPr id="68" name="文字方塊 64">
              <a:extLst>
                <a:ext uri="{FF2B5EF4-FFF2-40B4-BE49-F238E27FC236}">
                  <a16:creationId xmlns:a16="http://schemas.microsoft.com/office/drawing/2014/main" id="{989A59A7-29C6-461A-8B4E-C5E6D60AF377}"/>
                </a:ext>
              </a:extLst>
            </p:cNvPr>
            <p:cNvSpPr txBox="1"/>
            <p:nvPr/>
          </p:nvSpPr>
          <p:spPr>
            <a:xfrm>
              <a:off x="2385996" y="4652941"/>
              <a:ext cx="1180019" cy="371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charset="-120"/>
                  <a:cs typeface="+mn-cs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Immersion</a:t>
              </a:r>
              <a:endPara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</p:txBody>
        </p:sp>
        <p:sp>
          <p:nvSpPr>
            <p:cNvPr id="69" name="左大括号 126">
              <a:extLst>
                <a:ext uri="{FF2B5EF4-FFF2-40B4-BE49-F238E27FC236}">
                  <a16:creationId xmlns:a16="http://schemas.microsoft.com/office/drawing/2014/main" id="{6A37D3E9-4952-48EE-95A8-F75AA22EB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611" y="1980151"/>
              <a:ext cx="189409" cy="1185613"/>
            </a:xfrm>
            <a:prstGeom prst="leftBrace">
              <a:avLst>
                <a:gd name="adj1" fmla="val 8346"/>
                <a:gd name="adj2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120000"/>
                <a:buFont typeface="標楷體"/>
                <a:buChar char="․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55000"/>
                <a:buFont typeface="Symbol" panose="05050102010706020507" pitchFamily="18" charset="2"/>
                <a:buChar char="¾"/>
                <a:defRPr kumimoji="1" sz="2000">
                  <a:solidFill>
                    <a:srgbClr val="000099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rgbClr val="003300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lr>
                  <a:srgbClr val="990000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rgbClr val="990000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lr>
                  <a:srgbClr val="000066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66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66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66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66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400" b="1">
                <a:latin typeface="Tahoma" panose="020B0604030504040204" pitchFamily="34" charset="0"/>
              </a:endParaRPr>
            </a:p>
          </p:txBody>
        </p:sp>
        <p:sp>
          <p:nvSpPr>
            <p:cNvPr id="70" name="左大括号 127">
              <a:extLst>
                <a:ext uri="{FF2B5EF4-FFF2-40B4-BE49-F238E27FC236}">
                  <a16:creationId xmlns:a16="http://schemas.microsoft.com/office/drawing/2014/main" id="{F5DBA46D-41D5-4213-A96A-5A330D18F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281" y="3284985"/>
              <a:ext cx="189409" cy="1185613"/>
            </a:xfrm>
            <a:prstGeom prst="leftBrace">
              <a:avLst>
                <a:gd name="adj1" fmla="val 8346"/>
                <a:gd name="adj2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120000"/>
                <a:buFont typeface="標楷體"/>
                <a:buChar char="․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55000"/>
                <a:buFont typeface="Symbol" panose="05050102010706020507" pitchFamily="18" charset="2"/>
                <a:buChar char="¾"/>
                <a:defRPr kumimoji="1" sz="2000">
                  <a:solidFill>
                    <a:srgbClr val="000099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rgbClr val="003300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lr>
                  <a:srgbClr val="990000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rgbClr val="990000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lr>
                  <a:srgbClr val="000066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66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66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66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66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400" b="1">
                <a:latin typeface="Tahoma" panose="020B0604030504040204" pitchFamily="34" charset="0"/>
              </a:endParaRPr>
            </a:p>
          </p:txBody>
        </p:sp>
      </p:grpSp>
      <p:sp>
        <p:nvSpPr>
          <p:cNvPr id="103" name="文本框 102">
            <a:extLst>
              <a:ext uri="{FF2B5EF4-FFF2-40B4-BE49-F238E27FC236}">
                <a16:creationId xmlns:a16="http://schemas.microsoft.com/office/drawing/2014/main" id="{CD00BFC6-EFD9-40F0-8976-0A183868C905}"/>
              </a:ext>
            </a:extLst>
          </p:cNvPr>
          <p:cNvSpPr txBox="1"/>
          <p:nvPr/>
        </p:nvSpPr>
        <p:spPr>
          <a:xfrm>
            <a:off x="9425797" y="6611779"/>
            <a:ext cx="26684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https://en.wikipedia.org/wiki/Back_end_of_line</a:t>
            </a:r>
          </a:p>
        </p:txBody>
      </p:sp>
      <p:pic>
        <p:nvPicPr>
          <p:cNvPr id="104" name="Picture 4">
            <a:extLst>
              <a:ext uri="{FF2B5EF4-FFF2-40B4-BE49-F238E27FC236}">
                <a16:creationId xmlns:a16="http://schemas.microsoft.com/office/drawing/2014/main" id="{272ABA74-E7AE-43B0-A2E2-3578EAEDE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29"/>
          <a:stretch/>
        </p:blipFill>
        <p:spPr bwMode="auto">
          <a:xfrm>
            <a:off x="5850734" y="1036171"/>
            <a:ext cx="2541999" cy="568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1DD779B-8F0B-448A-ABEE-8FB8618907A9}"/>
                  </a:ext>
                </a:extLst>
              </p:cNvPr>
              <p:cNvSpPr txBox="1"/>
              <p:nvPr/>
            </p:nvSpPr>
            <p:spPr>
              <a:xfrm>
                <a:off x="8772810" y="4468381"/>
                <a:ext cx="3034164" cy="713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𝑁𝐴</m:t>
                          </m:r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0.25∗193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𝑛𝑚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1.35</m:t>
                          </m:r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=36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US" altLang="zh-CN" sz="1600" dirty="0"/>
              </a:p>
              <a:p>
                <a:endParaRPr lang="zh-CN" altLang="en-US" sz="16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1DD779B-8F0B-448A-ABEE-8FB861890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810" y="4468381"/>
                <a:ext cx="3034164" cy="713850"/>
              </a:xfrm>
              <a:prstGeom prst="rect">
                <a:avLst/>
              </a:prstGeom>
              <a:blipFill>
                <a:blip r:embed="rId3"/>
                <a:stretch>
                  <a:fillRect l="-417" r="-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E8BAC51D-A490-4A74-8066-992B70FA5BBB}"/>
                  </a:ext>
                </a:extLst>
              </p:cNvPr>
              <p:cNvSpPr txBox="1"/>
              <p:nvPr/>
            </p:nvSpPr>
            <p:spPr>
              <a:xfrm>
                <a:off x="8717671" y="5220902"/>
                <a:ext cx="3173625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sz="1600" dirty="0"/>
                  <a:t>: Resolution;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600" dirty="0"/>
                  <a:t>: Resolution Constant (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0.25</m:t>
                    </m:r>
                  </m:oMath>
                </a14:m>
                <a:r>
                  <a:rPr lang="en-US" altLang="zh-CN" sz="1600" dirty="0"/>
                  <a:t>);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1600" dirty="0"/>
                  <a:t>: Wavelength;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𝑁𝐴</m:t>
                    </m:r>
                  </m:oMath>
                </a14:m>
                <a:r>
                  <a:rPr lang="en-US" altLang="zh-CN" sz="1600" dirty="0"/>
                  <a:t>: Numerical Aperture.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E8BAC51D-A490-4A74-8066-992B70FA5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671" y="5220902"/>
                <a:ext cx="3173625" cy="1077218"/>
              </a:xfrm>
              <a:prstGeom prst="rect">
                <a:avLst/>
              </a:prstGeom>
              <a:blipFill>
                <a:blip r:embed="rId4"/>
                <a:stretch>
                  <a:fillRect t="-1695" b="-62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786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3F5E1-6861-4A4D-BCE8-5B7E9592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设计过程</a:t>
            </a:r>
            <a:r>
              <a:rPr lang="en-US" altLang="zh-CN" dirty="0"/>
              <a:t>——</a:t>
            </a:r>
            <a:r>
              <a:rPr lang="zh-CN" altLang="en-US" dirty="0"/>
              <a:t>封装测试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0FFA82A-E7CC-B743-BC0F-0BCE9386BDC6}"/>
              </a:ext>
            </a:extLst>
          </p:cNvPr>
          <p:cNvGrpSpPr/>
          <p:nvPr/>
        </p:nvGrpSpPr>
        <p:grpSpPr>
          <a:xfrm>
            <a:off x="390747" y="1036171"/>
            <a:ext cx="2160000" cy="5740891"/>
            <a:chOff x="1315477" y="1061654"/>
            <a:chExt cx="2160000" cy="5740891"/>
          </a:xfrm>
        </p:grpSpPr>
        <p:cxnSp>
          <p:nvCxnSpPr>
            <p:cNvPr id="12" name="Straight Arrow Connector 86">
              <a:extLst>
                <a:ext uri="{FF2B5EF4-FFF2-40B4-BE49-F238E27FC236}">
                  <a16:creationId xmlns:a16="http://schemas.microsoft.com/office/drawing/2014/main" id="{8657F8A5-5A7B-3C4A-984C-D27FF76FD123}"/>
                </a:ext>
              </a:extLst>
            </p:cNvPr>
            <p:cNvCxnSpPr>
              <a:cxnSpLocks/>
              <a:stCxn id="48" idx="2"/>
              <a:endCxn id="36" idx="0"/>
            </p:cNvCxnSpPr>
            <p:nvPr/>
          </p:nvCxnSpPr>
          <p:spPr bwMode="auto">
            <a:xfrm>
              <a:off x="2395477" y="3582538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Rectangle 46">
              <a:extLst>
                <a:ext uri="{FF2B5EF4-FFF2-40B4-BE49-F238E27FC236}">
                  <a16:creationId xmlns:a16="http://schemas.microsoft.com/office/drawing/2014/main" id="{A1B05E46-7240-9A4B-9998-7AE5D367D329}"/>
                </a:ext>
              </a:extLst>
            </p:cNvPr>
            <p:cNvSpPr/>
            <p:nvPr/>
          </p:nvSpPr>
          <p:spPr bwMode="auto">
            <a:xfrm>
              <a:off x="1315477" y="1061654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System Specifications</a:t>
              </a:r>
            </a:p>
          </p:txBody>
        </p:sp>
        <p:sp>
          <p:nvSpPr>
            <p:cNvPr id="46" name="Rectangle 46">
              <a:extLst>
                <a:ext uri="{FF2B5EF4-FFF2-40B4-BE49-F238E27FC236}">
                  <a16:creationId xmlns:a16="http://schemas.microsoft.com/office/drawing/2014/main" id="{C6F955B7-AE4E-8543-82D3-FFC97559B5F9}"/>
                </a:ext>
              </a:extLst>
            </p:cNvPr>
            <p:cNvSpPr/>
            <p:nvPr/>
          </p:nvSpPr>
          <p:spPr bwMode="auto">
            <a:xfrm>
              <a:off x="1315477" y="2142096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Functional  Design</a:t>
              </a:r>
              <a:endParaRPr kumimoji="0" lang="en-US" sz="1400" kern="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7" name="Rectangle 47">
              <a:extLst>
                <a:ext uri="{FF2B5EF4-FFF2-40B4-BE49-F238E27FC236}">
                  <a16:creationId xmlns:a16="http://schemas.microsoft.com/office/drawing/2014/main" id="{E9738C2C-217D-2E4E-B7FB-0794E1912DEA}"/>
                </a:ext>
              </a:extLst>
            </p:cNvPr>
            <p:cNvSpPr/>
            <p:nvPr/>
          </p:nvSpPr>
          <p:spPr bwMode="auto">
            <a:xfrm>
              <a:off x="1315477" y="2682317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Logic Synthesis</a:t>
              </a:r>
            </a:p>
          </p:txBody>
        </p:sp>
        <p:sp>
          <p:nvSpPr>
            <p:cNvPr id="48" name="Rectangle 55">
              <a:extLst>
                <a:ext uri="{FF2B5EF4-FFF2-40B4-BE49-F238E27FC236}">
                  <a16:creationId xmlns:a16="http://schemas.microsoft.com/office/drawing/2014/main" id="{333EE369-DE54-7D41-8411-2CD89A932538}"/>
                </a:ext>
              </a:extLst>
            </p:cNvPr>
            <p:cNvSpPr/>
            <p:nvPr/>
          </p:nvSpPr>
          <p:spPr bwMode="auto">
            <a:xfrm>
              <a:off x="1315477" y="3222538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Tech Mapping</a:t>
              </a:r>
            </a:p>
          </p:txBody>
        </p:sp>
        <p:cxnSp>
          <p:nvCxnSpPr>
            <p:cNvPr id="49" name="Straight Arrow Connector 57">
              <a:extLst>
                <a:ext uri="{FF2B5EF4-FFF2-40B4-BE49-F238E27FC236}">
                  <a16:creationId xmlns:a16="http://schemas.microsoft.com/office/drawing/2014/main" id="{4A1A9D42-D918-E04E-8674-175CA82A9C38}"/>
                </a:ext>
              </a:extLst>
            </p:cNvPr>
            <p:cNvCxnSpPr>
              <a:cxnSpLocks noChangeShapeType="1"/>
              <a:stCxn id="46" idx="2"/>
              <a:endCxn id="47" idx="0"/>
            </p:cNvCxnSpPr>
            <p:nvPr/>
          </p:nvCxnSpPr>
          <p:spPr bwMode="auto">
            <a:xfrm>
              <a:off x="2395477" y="2502096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Arrow Connector 62">
              <a:extLst>
                <a:ext uri="{FF2B5EF4-FFF2-40B4-BE49-F238E27FC236}">
                  <a16:creationId xmlns:a16="http://schemas.microsoft.com/office/drawing/2014/main" id="{40CC6565-6A62-2747-B52D-79FEB67A6CE7}"/>
                </a:ext>
              </a:extLst>
            </p:cNvPr>
            <p:cNvCxnSpPr>
              <a:cxnSpLocks noChangeShapeType="1"/>
              <a:stCxn id="47" idx="2"/>
              <a:endCxn id="48" idx="0"/>
            </p:cNvCxnSpPr>
            <p:nvPr/>
          </p:nvCxnSpPr>
          <p:spPr bwMode="auto">
            <a:xfrm>
              <a:off x="2395477" y="3042317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62">
              <a:extLst>
                <a:ext uri="{FF2B5EF4-FFF2-40B4-BE49-F238E27FC236}">
                  <a16:creationId xmlns:a16="http://schemas.microsoft.com/office/drawing/2014/main" id="{D8C4DAE4-651C-5E4C-8946-CF375EA9D9C8}"/>
                </a:ext>
              </a:extLst>
            </p:cNvPr>
            <p:cNvCxnSpPr>
              <a:cxnSpLocks noChangeShapeType="1"/>
              <a:stCxn id="22" idx="2"/>
              <a:endCxn id="46" idx="0"/>
            </p:cNvCxnSpPr>
            <p:nvPr/>
          </p:nvCxnSpPr>
          <p:spPr bwMode="auto">
            <a:xfrm>
              <a:off x="2395477" y="1961875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4B4E426C-AA05-6940-97F7-AA21597FFA83}"/>
                </a:ext>
              </a:extLst>
            </p:cNvPr>
            <p:cNvSpPr/>
            <p:nvPr/>
          </p:nvSpPr>
          <p:spPr bwMode="auto">
            <a:xfrm>
              <a:off x="1315477" y="3762759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Physical</a:t>
              </a:r>
              <a:r>
                <a:rPr kumimoji="0" lang="zh-CN" alt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Design</a:t>
              </a:r>
              <a:endParaRPr kumimoji="0" lang="en-US" sz="1400" kern="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7" name="Rectangle 67">
              <a:extLst>
                <a:ext uri="{FF2B5EF4-FFF2-40B4-BE49-F238E27FC236}">
                  <a16:creationId xmlns:a16="http://schemas.microsoft.com/office/drawing/2014/main" id="{1184810B-619A-3345-9DE8-5E4AFB1173E0}"/>
                </a:ext>
              </a:extLst>
            </p:cNvPr>
            <p:cNvSpPr/>
            <p:nvPr/>
          </p:nvSpPr>
          <p:spPr bwMode="auto">
            <a:xfrm>
              <a:off x="1315477" y="4302980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Physical Verification</a:t>
              </a:r>
            </a:p>
          </p:txBody>
        </p:sp>
        <p:cxnSp>
          <p:nvCxnSpPr>
            <p:cNvPr id="38" name="Straight Arrow Connector 70">
              <a:extLst>
                <a:ext uri="{FF2B5EF4-FFF2-40B4-BE49-F238E27FC236}">
                  <a16:creationId xmlns:a16="http://schemas.microsoft.com/office/drawing/2014/main" id="{ED70CABB-7E07-3848-A055-55E7C73603DB}"/>
                </a:ext>
              </a:extLst>
            </p:cNvPr>
            <p:cNvCxnSpPr>
              <a:cxnSpLocks noChangeShapeType="1"/>
              <a:stCxn id="36" idx="2"/>
              <a:endCxn id="37" idx="0"/>
            </p:cNvCxnSpPr>
            <p:nvPr/>
          </p:nvCxnSpPr>
          <p:spPr bwMode="auto">
            <a:xfrm>
              <a:off x="2395477" y="4122759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Straight Arrow Connector 192">
              <a:extLst>
                <a:ext uri="{FF2B5EF4-FFF2-40B4-BE49-F238E27FC236}">
                  <a16:creationId xmlns:a16="http://schemas.microsoft.com/office/drawing/2014/main" id="{8469FE79-EEBF-A24B-918A-FAAE076D1A3D}"/>
                </a:ext>
              </a:extLst>
            </p:cNvPr>
            <p:cNvCxnSpPr>
              <a:cxnSpLocks/>
              <a:stCxn id="37" idx="2"/>
              <a:endCxn id="40" idx="0"/>
            </p:cNvCxnSpPr>
            <p:nvPr/>
          </p:nvCxnSpPr>
          <p:spPr bwMode="auto">
            <a:xfrm>
              <a:off x="2395477" y="4662980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Rectangle 84">
              <a:extLst>
                <a:ext uri="{FF2B5EF4-FFF2-40B4-BE49-F238E27FC236}">
                  <a16:creationId xmlns:a16="http://schemas.microsoft.com/office/drawing/2014/main" id="{EE055F24-115D-E24F-AD70-A9ADCE50F1D6}"/>
                </a:ext>
              </a:extLst>
            </p:cNvPr>
            <p:cNvSpPr/>
            <p:nvPr/>
          </p:nvSpPr>
          <p:spPr bwMode="auto">
            <a:xfrm>
              <a:off x="1315477" y="4843201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Sign Off</a:t>
              </a:r>
            </a:p>
          </p:txBody>
        </p:sp>
        <p:sp>
          <p:nvSpPr>
            <p:cNvPr id="41" name="Rectangle 84">
              <a:extLst>
                <a:ext uri="{FF2B5EF4-FFF2-40B4-BE49-F238E27FC236}">
                  <a16:creationId xmlns:a16="http://schemas.microsoft.com/office/drawing/2014/main" id="{21EB6046-AD03-2D42-AD52-C0BE569E2A81}"/>
                </a:ext>
              </a:extLst>
            </p:cNvPr>
            <p:cNvSpPr/>
            <p:nvPr/>
          </p:nvSpPr>
          <p:spPr bwMode="auto">
            <a:xfrm>
              <a:off x="1315477" y="5383422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kern="0" dirty="0">
                  <a:latin typeface="Helvetica Neue" charset="0"/>
                </a:rPr>
                <a:t>Layout</a:t>
              </a:r>
              <a:r>
                <a:rPr kumimoji="0" lang="en-US" altLang="zh-CN" sz="1400" b="1" kern="0" dirty="0">
                  <a:solidFill>
                    <a:srgbClr val="C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altLang="zh-CN" sz="1400" kern="0" dirty="0">
                  <a:latin typeface="Helvetica Neue" charset="0"/>
                </a:rPr>
                <a:t>Processing</a:t>
              </a:r>
            </a:p>
          </p:txBody>
        </p:sp>
        <p:sp>
          <p:nvSpPr>
            <p:cNvPr id="42" name="Rectangle 76">
              <a:extLst>
                <a:ext uri="{FF2B5EF4-FFF2-40B4-BE49-F238E27FC236}">
                  <a16:creationId xmlns:a16="http://schemas.microsoft.com/office/drawing/2014/main" id="{17A16E1F-7617-3B42-968F-CE037DC767A1}"/>
                </a:ext>
              </a:extLst>
            </p:cNvPr>
            <p:cNvSpPr/>
            <p:nvPr/>
          </p:nvSpPr>
          <p:spPr bwMode="auto">
            <a:xfrm>
              <a:off x="1315477" y="5923641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latin typeface="Helvetica Neue" charset="0"/>
                </a:rPr>
                <a:t>Fabrication</a:t>
              </a:r>
            </a:p>
          </p:txBody>
        </p:sp>
        <p:cxnSp>
          <p:nvCxnSpPr>
            <p:cNvPr id="43" name="Straight Arrow Connector 192">
              <a:extLst>
                <a:ext uri="{FF2B5EF4-FFF2-40B4-BE49-F238E27FC236}">
                  <a16:creationId xmlns:a16="http://schemas.microsoft.com/office/drawing/2014/main" id="{6EFFCA22-F70C-6A42-98C6-CF3FBA309348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 bwMode="auto">
            <a:xfrm>
              <a:off x="2395477" y="5203201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Arrow Connector 192">
              <a:extLst>
                <a:ext uri="{FF2B5EF4-FFF2-40B4-BE49-F238E27FC236}">
                  <a16:creationId xmlns:a16="http://schemas.microsoft.com/office/drawing/2014/main" id="{9845BF93-8254-DB4A-9309-34786298E0D1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 bwMode="auto">
            <a:xfrm>
              <a:off x="2395477" y="5743422"/>
              <a:ext cx="0" cy="18021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46">
              <a:extLst>
                <a:ext uri="{FF2B5EF4-FFF2-40B4-BE49-F238E27FC236}">
                  <a16:creationId xmlns:a16="http://schemas.microsoft.com/office/drawing/2014/main" id="{00255FA1-9D90-9147-9D81-9CC328E8FD2B}"/>
                </a:ext>
              </a:extLst>
            </p:cNvPr>
            <p:cNvSpPr/>
            <p:nvPr/>
          </p:nvSpPr>
          <p:spPr bwMode="auto">
            <a:xfrm>
              <a:off x="1315477" y="1601875"/>
              <a:ext cx="2160000" cy="3600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Architectural Design</a:t>
              </a:r>
            </a:p>
          </p:txBody>
        </p:sp>
        <p:cxnSp>
          <p:nvCxnSpPr>
            <p:cNvPr id="23" name="Straight Arrow Connector 62">
              <a:extLst>
                <a:ext uri="{FF2B5EF4-FFF2-40B4-BE49-F238E27FC236}">
                  <a16:creationId xmlns:a16="http://schemas.microsoft.com/office/drawing/2014/main" id="{C169DDE5-0D5B-3E48-A76E-341F412FA532}"/>
                </a:ext>
              </a:extLst>
            </p:cNvPr>
            <p:cNvCxnSpPr>
              <a:cxnSpLocks noChangeShapeType="1"/>
              <a:stCxn id="16" idx="2"/>
              <a:endCxn id="22" idx="0"/>
            </p:cNvCxnSpPr>
            <p:nvPr/>
          </p:nvCxnSpPr>
          <p:spPr bwMode="auto">
            <a:xfrm>
              <a:off x="2395477" y="1421654"/>
              <a:ext cx="0" cy="1802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" name="Rectangle 76">
              <a:extLst>
                <a:ext uri="{FF2B5EF4-FFF2-40B4-BE49-F238E27FC236}">
                  <a16:creationId xmlns:a16="http://schemas.microsoft.com/office/drawing/2014/main" id="{9AA7A725-AB8E-4045-AC2F-EA39669A63A2}"/>
                </a:ext>
              </a:extLst>
            </p:cNvPr>
            <p:cNvSpPr/>
            <p:nvPr/>
          </p:nvSpPr>
          <p:spPr bwMode="auto">
            <a:xfrm>
              <a:off x="1315477" y="6442545"/>
              <a:ext cx="2160000" cy="36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>
                  <a:solidFill>
                    <a:srgbClr val="C00000"/>
                  </a:solidFill>
                  <a:latin typeface="Helvetica Neue" charset="0"/>
                </a:rPr>
                <a:t>Package and Test</a:t>
              </a:r>
            </a:p>
          </p:txBody>
        </p:sp>
        <p:cxnSp>
          <p:nvCxnSpPr>
            <p:cNvPr id="75" name="Straight Arrow Connector 192">
              <a:extLst>
                <a:ext uri="{FF2B5EF4-FFF2-40B4-BE49-F238E27FC236}">
                  <a16:creationId xmlns:a16="http://schemas.microsoft.com/office/drawing/2014/main" id="{2A1F93FD-FB2B-E14D-9778-B24F6A576D3E}"/>
                </a:ext>
              </a:extLst>
            </p:cNvPr>
            <p:cNvCxnSpPr>
              <a:cxnSpLocks/>
              <a:stCxn id="42" idx="2"/>
              <a:endCxn id="74" idx="0"/>
            </p:cNvCxnSpPr>
            <p:nvPr/>
          </p:nvCxnSpPr>
          <p:spPr bwMode="auto">
            <a:xfrm>
              <a:off x="2395477" y="6283641"/>
              <a:ext cx="0" cy="158904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9BA68F4-A062-4F54-A598-122582601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56"/>
          <a:stretch/>
        </p:blipFill>
        <p:spPr bwMode="auto">
          <a:xfrm>
            <a:off x="2868102" y="1070419"/>
            <a:ext cx="3227898" cy="275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2C11F672-A133-4E59-AFE2-AD1784EEA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1934" r="3281" b="3332"/>
          <a:stretch/>
        </p:blipFill>
        <p:spPr bwMode="auto">
          <a:xfrm>
            <a:off x="6134631" y="1717312"/>
            <a:ext cx="5823134" cy="403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>
            <a:extLst>
              <a:ext uri="{FF2B5EF4-FFF2-40B4-BE49-F238E27FC236}">
                <a16:creationId xmlns:a16="http://schemas.microsoft.com/office/drawing/2014/main" id="{3AF30953-4B28-4606-A724-FC9DBCD7F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6"/>
          <a:stretch/>
        </p:blipFill>
        <p:spPr bwMode="auto">
          <a:xfrm>
            <a:off x="2906733" y="3899586"/>
            <a:ext cx="3227898" cy="275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文本框 101">
            <a:extLst>
              <a:ext uri="{FF2B5EF4-FFF2-40B4-BE49-F238E27FC236}">
                <a16:creationId xmlns:a16="http://schemas.microsoft.com/office/drawing/2014/main" id="{5D8A396E-33A9-45D6-8BDF-5AC0E94168FE}"/>
              </a:ext>
            </a:extLst>
          </p:cNvPr>
          <p:cNvSpPr txBox="1"/>
          <p:nvPr/>
        </p:nvSpPr>
        <p:spPr>
          <a:xfrm>
            <a:off x="8303492" y="6653951"/>
            <a:ext cx="40155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http://ece-research.unm.edu/jimp/vlsi_test/slides/html/overview1.htm</a:t>
            </a:r>
          </a:p>
        </p:txBody>
      </p:sp>
    </p:spTree>
    <p:extLst>
      <p:ext uri="{BB962C8B-B14F-4D97-AF65-F5344CB8AC3E}">
        <p14:creationId xmlns:p14="http://schemas.microsoft.com/office/powerpoint/2010/main" val="3585815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555F87-7C81-4828-8E12-FCC611957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IC</a:t>
            </a:r>
            <a:r>
              <a:rPr lang="zh-CN" altLang="en-US" dirty="0"/>
              <a:t>设计流程</a:t>
            </a:r>
          </a:p>
        </p:txBody>
      </p:sp>
      <p:pic>
        <p:nvPicPr>
          <p:cNvPr id="11266" name="Picture 2" descr="How is the Design Process of Microchips: Analog IC Design Flow to Tapeout -  Mis Circuitos">
            <a:extLst>
              <a:ext uri="{FF2B5EF4-FFF2-40B4-BE49-F238E27FC236}">
                <a16:creationId xmlns:a16="http://schemas.microsoft.com/office/drawing/2014/main" id="{2BFA4B44-5B17-43EF-89F8-27BB0FA0A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735" y="1026693"/>
            <a:ext cx="4061181" cy="579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00C2863-C136-4547-A047-68995F8B4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948" y="1022340"/>
            <a:ext cx="4685257" cy="579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672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C2BA2-BA85-634D-A78B-37D091E0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摩尔定律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FEF3B8-1DA8-3340-91AA-DF0E5C1EFAB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3694" y="1171986"/>
            <a:ext cx="11027157" cy="1415142"/>
          </a:xfrm>
        </p:spPr>
        <p:txBody>
          <a:bodyPr/>
          <a:lstStyle/>
          <a:p>
            <a:r>
              <a:rPr kumimoji="1" lang="zh-CN" altLang="en-US" dirty="0"/>
              <a:t>每隔</a:t>
            </a:r>
            <a:r>
              <a:rPr kumimoji="1" lang="en-US" altLang="zh-CN" dirty="0"/>
              <a:t>2</a:t>
            </a:r>
            <a:r>
              <a:rPr kumimoji="1" lang="zh-CN" altLang="en-US" dirty="0"/>
              <a:t>年，芯片中晶体管</a:t>
            </a:r>
            <a:r>
              <a:rPr kumimoji="1" lang="zh-CN" altLang="en-US" b="1" dirty="0">
                <a:solidFill>
                  <a:srgbClr val="C00000"/>
                </a:solidFill>
              </a:rPr>
              <a:t>数量</a:t>
            </a:r>
            <a:r>
              <a:rPr kumimoji="1" lang="zh-CN" altLang="en-US" dirty="0"/>
              <a:t>将</a:t>
            </a:r>
            <a:r>
              <a:rPr kumimoji="1" lang="zh-CN" altLang="en-US" b="1" dirty="0">
                <a:solidFill>
                  <a:srgbClr val="C00000"/>
                </a:solidFill>
              </a:rPr>
              <a:t>翻倍</a:t>
            </a:r>
            <a:r>
              <a:rPr kumimoji="1" lang="zh-CN" altLang="en-US" dirty="0"/>
              <a:t>，晶体管</a:t>
            </a:r>
            <a:r>
              <a:rPr kumimoji="1" lang="zh-CN" altLang="en-US" b="1" dirty="0">
                <a:solidFill>
                  <a:srgbClr val="C00000"/>
                </a:solidFill>
              </a:rPr>
              <a:t>大小</a:t>
            </a:r>
            <a:r>
              <a:rPr kumimoji="1" lang="zh-CN" altLang="en-US" dirty="0"/>
              <a:t>缩小</a:t>
            </a:r>
            <a:r>
              <a:rPr kumimoji="1" lang="zh-CN" altLang="en-US" b="1" dirty="0">
                <a:solidFill>
                  <a:srgbClr val="C00000"/>
                </a:solidFill>
              </a:rPr>
              <a:t>一半</a:t>
            </a:r>
            <a:endParaRPr kumimoji="1" lang="en-US" altLang="zh-CN" b="1" dirty="0">
              <a:solidFill>
                <a:srgbClr val="C00000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D71F7EC-6490-2946-A3EB-45DB73E85870}"/>
              </a:ext>
            </a:extLst>
          </p:cNvPr>
          <p:cNvGrpSpPr/>
          <p:nvPr/>
        </p:nvGrpSpPr>
        <p:grpSpPr>
          <a:xfrm>
            <a:off x="828261" y="1683026"/>
            <a:ext cx="10535477" cy="5174974"/>
            <a:chOff x="234951" y="0"/>
            <a:chExt cx="11652248" cy="6858000"/>
          </a:xfrm>
        </p:grpSpPr>
        <p:pic>
          <p:nvPicPr>
            <p:cNvPr id="6" name="Picture 2" descr="refer to caption">
              <a:extLst>
                <a:ext uri="{FF2B5EF4-FFF2-40B4-BE49-F238E27FC236}">
                  <a16:creationId xmlns:a16="http://schemas.microsoft.com/office/drawing/2014/main" id="{CE9441AD-0BE3-6D47-98FD-25A2F0D221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51" y="0"/>
              <a:ext cx="1021715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ABCE744-377A-A446-845C-BC9788526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5300" y="89482"/>
              <a:ext cx="1231899" cy="6679035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BF8E5B0-BFD8-9340-A94A-C03E5D1E490F}"/>
                </a:ext>
              </a:extLst>
            </p:cNvPr>
            <p:cNvSpPr txBox="1"/>
            <p:nvPr/>
          </p:nvSpPr>
          <p:spPr>
            <a:xfrm>
              <a:off x="7092950" y="609084"/>
              <a:ext cx="37528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rgbClr val="202122"/>
                  </a:solidFill>
                  <a:latin typeface="Arial" panose="020B0604020202020204" pitchFamily="34" charset="0"/>
                </a:rPr>
                <a:t>高通</a:t>
              </a:r>
              <a:r>
                <a:rPr lang="en-US" altLang="zh-CN" sz="14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48</a:t>
              </a:r>
              <a:r>
                <a:rPr lang="zh-CN" altLang="en-US" sz="14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核</a:t>
              </a:r>
              <a:r>
                <a:rPr lang="en-US" altLang="zh-CN" sz="1400" b="0" i="0" u="none" strike="noStrike" dirty="0" err="1">
                  <a:solidFill>
                    <a:srgbClr val="0645AD"/>
                  </a:solidFill>
                  <a:effectLst/>
                  <a:latin typeface="Arial" panose="020B0604020202020204" pitchFamily="34" charset="0"/>
                  <a:hlinkClick r:id="rId4" tooltip="高通Centriq"/>
                </a:rPr>
                <a:t>Centriq</a:t>
              </a:r>
              <a:r>
                <a:rPr lang="zh-CN" altLang="en-US" sz="1400" b="0" i="0" u="none" strike="noStrike" dirty="0">
                  <a:solidFill>
                    <a:srgbClr val="0645AD"/>
                  </a:solidFill>
                  <a:effectLst/>
                  <a:latin typeface="Arial" panose="020B0604020202020204" pitchFamily="34" charset="0"/>
                  <a:hlinkClick r:id="rId4" tooltip="高通Centriq"/>
                </a:rPr>
                <a:t>，</a:t>
              </a:r>
              <a:r>
                <a:rPr lang="zh-CN" altLang="en-US" sz="14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拥有超过</a:t>
              </a:r>
              <a:r>
                <a:rPr lang="en-US" altLang="zh-CN" sz="14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180</a:t>
              </a:r>
              <a:r>
                <a:rPr lang="zh-CN" altLang="en-US" sz="14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亿个晶体管</a:t>
              </a:r>
              <a:endParaRPr lang="zh-CN" altLang="en-US" sz="1400" dirty="0"/>
            </a:p>
          </p:txBody>
        </p:sp>
      </p:grp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ABFC2199-03EA-4A12-BF89-463F67D8246E}"/>
              </a:ext>
            </a:extLst>
          </p:cNvPr>
          <p:cNvGraphicFramePr>
            <a:graphicFrameLocks noGrp="1"/>
          </p:cNvGraphicFramePr>
          <p:nvPr/>
        </p:nvGraphicFramePr>
        <p:xfrm>
          <a:off x="3188784" y="1894684"/>
          <a:ext cx="2624490" cy="3962400"/>
        </p:xfrm>
        <a:graphic>
          <a:graphicData uri="http://schemas.openxmlformats.org/drawingml/2006/table">
            <a:tbl>
              <a:tblPr/>
              <a:tblGrid>
                <a:gridCol w="1171717">
                  <a:extLst>
                    <a:ext uri="{9D8B030D-6E8A-4147-A177-3AD203B41FA5}">
                      <a16:colId xmlns:a16="http://schemas.microsoft.com/office/drawing/2014/main" val="3133463706"/>
                    </a:ext>
                  </a:extLst>
                </a:gridCol>
                <a:gridCol w="1452773">
                  <a:extLst>
                    <a:ext uri="{9D8B030D-6E8A-4147-A177-3AD203B41FA5}">
                      <a16:colId xmlns:a16="http://schemas.microsoft.com/office/drawing/2014/main" val="2508778526"/>
                    </a:ext>
                  </a:extLst>
                </a:gridCol>
              </a:tblGrid>
              <a:tr h="292924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CPU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系列</a:t>
                      </a:r>
                    </a:p>
                  </a:txBody>
                  <a:tcPr anchor="ctr">
                    <a:lnL>
                      <a:noFill/>
                    </a:lnL>
                    <a:lnR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400" b="1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酷睿</a:t>
                      </a:r>
                      <a:r>
                        <a:rPr lang="en-US" sz="1400" b="1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i9 11</a:t>
                      </a:r>
                      <a:r>
                        <a:rPr lang="zh-CN" altLang="en-US" sz="1400" b="1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代系列</a:t>
                      </a:r>
                      <a:endParaRPr lang="zh-CN" altLang="en-US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781094"/>
                  </a:ext>
                </a:extLst>
              </a:tr>
              <a:tr h="292924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CPU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主频</a:t>
                      </a:r>
                    </a:p>
                  </a:txBody>
                  <a:tcPr anchor="ctr">
                    <a:lnL>
                      <a:noFill/>
                    </a:lnL>
                    <a:lnR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3.5GHz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03052"/>
                  </a:ext>
                </a:extLst>
              </a:tr>
              <a:tr h="292924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最高睿频</a:t>
                      </a:r>
                    </a:p>
                  </a:txBody>
                  <a:tcPr anchor="ctr">
                    <a:lnL>
                      <a:noFill/>
                    </a:lnL>
                    <a:lnR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5.3GHz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00470"/>
                  </a:ext>
                </a:extLst>
              </a:tr>
              <a:tr h="292924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三级缓存</a:t>
                      </a:r>
                    </a:p>
                  </a:txBody>
                  <a:tcPr anchor="ctr">
                    <a:lnL>
                      <a:noFill/>
                    </a:lnL>
                    <a:lnR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16MB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456100"/>
                  </a:ext>
                </a:extLst>
              </a:tr>
              <a:tr h="292924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核心数量</a:t>
                      </a:r>
                    </a:p>
                  </a:txBody>
                  <a:tcPr anchor="ctr">
                    <a:lnL>
                      <a:noFill/>
                    </a:lnL>
                    <a:lnR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400" b="1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八核心</a:t>
                      </a:r>
                      <a:endParaRPr lang="zh-CN" altLang="en-US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085741"/>
                  </a:ext>
                </a:extLst>
              </a:tr>
              <a:tr h="292924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线程数</a:t>
                      </a:r>
                    </a:p>
                  </a:txBody>
                  <a:tcPr anchor="ctr">
                    <a:lnL>
                      <a:noFill/>
                    </a:lnL>
                    <a:lnR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400" b="1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十六线程</a:t>
                      </a:r>
                      <a:endParaRPr lang="zh-CN" altLang="en-US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470313"/>
                  </a:ext>
                </a:extLst>
              </a:tr>
              <a:tr h="292924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热设计功耗</a:t>
                      </a:r>
                      <a:endParaRPr lang="en-US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125W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766059"/>
                  </a:ext>
                </a:extLst>
              </a:tr>
              <a:tr h="292924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晶体管数量</a:t>
                      </a:r>
                      <a:endParaRPr lang="en-US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70</a:t>
                      </a:r>
                      <a:r>
                        <a:rPr lang="zh-CN" altLang="en-US" sz="1400" b="1" dirty="0">
                          <a:solidFill>
                            <a:srgbClr val="C00000"/>
                          </a:solidFill>
                          <a:effectLst/>
                        </a:rPr>
                        <a:t>亿</a:t>
                      </a:r>
                      <a:endParaRPr lang="en-US" sz="1400" b="1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17662"/>
                  </a:ext>
                </a:extLst>
              </a:tr>
              <a:tr h="292924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工艺</a:t>
                      </a:r>
                      <a:endParaRPr lang="en-US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14nm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445360"/>
                  </a:ext>
                </a:extLst>
              </a:tr>
              <a:tr h="292924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面积</a:t>
                      </a:r>
                      <a:endParaRPr lang="en-US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37.5</a:t>
                      </a:r>
                      <a:r>
                        <a:rPr lang="en-US" altLang="zh-CN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×37.5mm</a:t>
                      </a:r>
                      <a:endParaRPr lang="en-US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155451"/>
                  </a:ext>
                </a:extLst>
              </a:tr>
              <a:tr h="292924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内存</a:t>
                      </a:r>
                      <a:endParaRPr lang="en-US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DDR4 3200MHz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259260"/>
                  </a:ext>
                </a:extLst>
              </a:tr>
              <a:tr h="292924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指令</a:t>
                      </a:r>
                      <a:endParaRPr lang="en-US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64</a:t>
                      </a:r>
                      <a:r>
                        <a:rPr lang="zh-CN" alt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位</a:t>
                      </a:r>
                      <a:r>
                        <a:rPr lang="zh-CN" alt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指令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248877"/>
                  </a:ext>
                </a:extLst>
              </a:tr>
              <a:tr h="292924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内存带宽</a:t>
                      </a:r>
                      <a:endParaRPr lang="en-US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50GB/s</a:t>
                      </a:r>
                      <a:endParaRPr lang="zh-CN" altLang="en-US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0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095700"/>
                  </a:ext>
                </a:extLst>
              </a:tr>
            </a:tbl>
          </a:graphicData>
        </a:graphic>
      </p:graphicFrame>
      <p:grpSp>
        <p:nvGrpSpPr>
          <p:cNvPr id="14" name="组合 13">
            <a:extLst>
              <a:ext uri="{FF2B5EF4-FFF2-40B4-BE49-F238E27FC236}">
                <a16:creationId xmlns:a16="http://schemas.microsoft.com/office/drawing/2014/main" id="{EF0D57CA-522D-4A5B-9DB2-0AEA1785FE3A}"/>
              </a:ext>
            </a:extLst>
          </p:cNvPr>
          <p:cNvGrpSpPr/>
          <p:nvPr/>
        </p:nvGrpSpPr>
        <p:grpSpPr>
          <a:xfrm>
            <a:off x="394511" y="1763209"/>
            <a:ext cx="2511989" cy="4917795"/>
            <a:chOff x="5768804" y="1051761"/>
            <a:chExt cx="2768601" cy="560463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5F3EB76-665D-4696-9AFE-FE6EAE4469F1}"/>
                </a:ext>
              </a:extLst>
            </p:cNvPr>
            <p:cNvSpPr/>
            <p:nvPr/>
          </p:nvSpPr>
          <p:spPr bwMode="auto">
            <a:xfrm>
              <a:off x="5768804" y="1200150"/>
              <a:ext cx="2659113" cy="52233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kumimoji="0" lang="zh-CN" altLang="en-US" sz="1100" dirty="0">
                <a:latin typeface="+mn-ea"/>
                <a:ea typeface="+mn-ea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0410D18-D00F-40F8-892A-5B2557450626}"/>
                </a:ext>
              </a:extLst>
            </p:cNvPr>
            <p:cNvGrpSpPr/>
            <p:nvPr/>
          </p:nvGrpSpPr>
          <p:grpSpPr>
            <a:xfrm>
              <a:off x="5768804" y="1051761"/>
              <a:ext cx="2768601" cy="5604639"/>
              <a:chOff x="5768804" y="1051761"/>
              <a:chExt cx="2768601" cy="5604639"/>
            </a:xfrm>
          </p:grpSpPr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BB8009D7-751A-4D98-8799-2469D1AA0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8804" y="1051761"/>
                <a:ext cx="2768601" cy="5604639"/>
              </a:xfrm>
              <a:prstGeom prst="rect">
                <a:avLst/>
              </a:prstGeom>
            </p:spPr>
            <p:txBody>
              <a:bodyPr/>
              <a:lstStyle>
                <a:lvl1pPr marL="361950" indent="-3619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400"/>
                  </a:spcAft>
                  <a:buClr>
                    <a:srgbClr val="0067B3"/>
                  </a:buClr>
                  <a:buSzPct val="90000"/>
                  <a:buFont typeface="Wingdings" panose="05000000000000000000" pitchFamily="2" charset="2"/>
                  <a:buChar char="n"/>
                  <a:defRPr sz="24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400"/>
                  </a:spcAft>
                  <a:buClr>
                    <a:srgbClr val="0067B3"/>
                  </a:buClr>
                  <a:buFont typeface="微软雅黑" panose="020B0503020204020204" pitchFamily="34" charset="-122"/>
                  <a:buChar char="ￚ"/>
                  <a:defRPr sz="20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400"/>
                  </a:spcAft>
                  <a:buClr>
                    <a:srgbClr val="0067B3"/>
                  </a:buClr>
                  <a:buFont typeface="微软雅黑" panose="020B0503020204020204" pitchFamily="34" charset="-122"/>
                  <a:buChar char="-"/>
                  <a:defRPr sz="18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zh-CN" sz="1400" b="1" dirty="0">
                  <a:solidFill>
                    <a:srgbClr val="C00000"/>
                  </a:solidFill>
                  <a:latin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400" b="1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Intel 4004</a:t>
                </a:r>
                <a:endParaRPr lang="en-US" altLang="zh-CN" sz="1400" b="1" dirty="0">
                  <a:solidFill>
                    <a:srgbClr val="C00000"/>
                  </a:solidFill>
                  <a:latin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400" b="1" dirty="0"/>
                  <a:t>1971</a:t>
                </a:r>
                <a:r>
                  <a:rPr lang="zh-CN" altLang="en-US" sz="1400" b="1" dirty="0"/>
                  <a:t>年</a:t>
                </a:r>
                <a:r>
                  <a:rPr lang="en-US" altLang="zh-CN" sz="1400" b="1" dirty="0"/>
                  <a:t>1</a:t>
                </a:r>
                <a:r>
                  <a:rPr lang="zh-CN" altLang="en-US" sz="1400" b="1" dirty="0"/>
                  <a:t>月</a:t>
                </a:r>
                <a:r>
                  <a:rPr lang="en-US" altLang="zh-CN" sz="1400" b="1" dirty="0"/>
                  <a:t> </a:t>
                </a:r>
                <a:r>
                  <a:rPr lang="zh-CN" altLang="en-US" sz="1400" b="1" dirty="0"/>
                  <a:t>霍夫</a:t>
                </a:r>
                <a:endParaRPr lang="en-US" altLang="zh-CN" sz="1400" b="1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400" b="1" dirty="0">
                    <a:solidFill>
                      <a:srgbClr val="C00000"/>
                    </a:solidFill>
                  </a:rPr>
                  <a:t>4</a:t>
                </a:r>
                <a:r>
                  <a:rPr lang="zh-CN" altLang="en-US" sz="1400" b="1" dirty="0">
                    <a:solidFill>
                      <a:srgbClr val="C00000"/>
                    </a:solidFill>
                  </a:rPr>
                  <a:t>位</a:t>
                </a:r>
                <a:r>
                  <a:rPr lang="zh-CN" altLang="en-US" sz="1400" b="1" dirty="0"/>
                  <a:t>微处理器</a:t>
                </a:r>
                <a:endParaRPr lang="en-US" altLang="zh-CN" sz="1400" b="1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400" b="1" dirty="0">
                    <a:solidFill>
                      <a:srgbClr val="C00000"/>
                    </a:solidFill>
                  </a:rPr>
                  <a:t>2250</a:t>
                </a:r>
                <a:r>
                  <a:rPr lang="zh-CN" altLang="en-US" sz="1400" b="1" dirty="0">
                    <a:solidFill>
                      <a:srgbClr val="C00000"/>
                    </a:solidFill>
                  </a:rPr>
                  <a:t>个</a:t>
                </a:r>
                <a:r>
                  <a:rPr lang="zh-CN" altLang="en-US" sz="1400" b="1" dirty="0"/>
                  <a:t>晶体管</a:t>
                </a:r>
                <a:endParaRPr lang="en-US" altLang="zh-CN" sz="1400" b="1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400" b="1" dirty="0">
                    <a:solidFill>
                      <a:srgbClr val="C00000"/>
                    </a:solidFill>
                  </a:rPr>
                  <a:t>3mm×4mm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400" b="1" dirty="0">
                    <a:solidFill>
                      <a:srgbClr val="3E3E3E"/>
                    </a:solidFill>
                    <a:latin typeface="arial" panose="020B0604020202020204" pitchFamily="34" charset="0"/>
                  </a:rPr>
                  <a:t>性能远超</a:t>
                </a:r>
                <a:r>
                  <a:rPr lang="en-US" altLang="zh-CN" sz="1400" b="1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ENIAC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400" b="1" dirty="0">
                    <a:solidFill>
                      <a:srgbClr val="3E3E3E"/>
                    </a:solidFill>
                    <a:latin typeface="arial" panose="020B0604020202020204" pitchFamily="34" charset="0"/>
                  </a:rPr>
                  <a:t>200</a:t>
                </a:r>
                <a:r>
                  <a:rPr lang="zh-CN" altLang="en-US" sz="1400" b="1" dirty="0">
                    <a:solidFill>
                      <a:srgbClr val="3E3E3E"/>
                    </a:solidFill>
                    <a:latin typeface="arial" panose="020B0604020202020204" pitchFamily="34" charset="0"/>
                  </a:rPr>
                  <a:t>美元</a:t>
                </a:r>
                <a:endParaRPr lang="en-US" altLang="zh-CN" sz="1400" b="1" dirty="0">
                  <a:solidFill>
                    <a:srgbClr val="3E3E3E"/>
                  </a:solidFill>
                  <a:latin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400" b="1" dirty="0">
                    <a:solidFill>
                      <a:srgbClr val="C00000"/>
                    </a:solidFill>
                  </a:rPr>
                  <a:t>740 kHz</a:t>
                </a:r>
                <a:endParaRPr lang="en-US" altLang="zh-CN" sz="1400" b="1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400" b="1" dirty="0"/>
                  <a:t>加两个</a:t>
                </a:r>
                <a:r>
                  <a:rPr lang="en-US" altLang="zh-CN" sz="1400" b="1" dirty="0"/>
                  <a:t>8</a:t>
                </a:r>
                <a:r>
                  <a:rPr lang="zh-CN" altLang="en-US" sz="1400" b="1" dirty="0"/>
                  <a:t>位数需</a:t>
                </a:r>
                <a:r>
                  <a:rPr lang="en-US" altLang="zh-CN" sz="1400" b="1" dirty="0">
                    <a:solidFill>
                      <a:srgbClr val="C00000"/>
                    </a:solidFill>
                  </a:rPr>
                  <a:t>850μs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400" b="1" dirty="0"/>
                  <a:t>12</a:t>
                </a:r>
                <a:r>
                  <a:rPr lang="zh-CN" altLang="en-US" sz="1400" b="1" dirty="0"/>
                  <a:t>位地址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400" b="1" dirty="0"/>
                  <a:t>8</a:t>
                </a:r>
                <a:r>
                  <a:rPr lang="zh-CN" altLang="en-US" sz="1400" b="1" dirty="0"/>
                  <a:t>位指令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400" b="1" dirty="0">
                    <a:solidFill>
                      <a:srgbClr val="C00000"/>
                    </a:solidFill>
                  </a:rPr>
                  <a:t>640</a:t>
                </a:r>
                <a:r>
                  <a:rPr lang="zh-CN" altLang="en-US" sz="1400" b="1" dirty="0">
                    <a:solidFill>
                      <a:srgbClr val="C00000"/>
                    </a:solidFill>
                  </a:rPr>
                  <a:t>字节</a:t>
                </a:r>
                <a:r>
                  <a:rPr lang="en-US" altLang="zh-CN" sz="1400" b="1" dirty="0"/>
                  <a:t>RAM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400" b="1" dirty="0"/>
                  <a:t>包含</a:t>
                </a:r>
                <a:r>
                  <a:rPr lang="en-US" altLang="zh-CN" sz="1400" b="1" dirty="0">
                    <a:solidFill>
                      <a:srgbClr val="C00000"/>
                    </a:solidFill>
                  </a:rPr>
                  <a:t>16</a:t>
                </a:r>
                <a:r>
                  <a:rPr lang="zh-CN" altLang="en-US" sz="1400" b="1" dirty="0">
                    <a:solidFill>
                      <a:srgbClr val="C00000"/>
                    </a:solidFill>
                  </a:rPr>
                  <a:t>个寄存器</a:t>
                </a:r>
              </a:p>
            </p:txBody>
          </p:sp>
          <p:pic>
            <p:nvPicPr>
              <p:cNvPr id="19" name="Picture 8" descr="Intel 4004">
                <a:extLst>
                  <a:ext uri="{FF2B5EF4-FFF2-40B4-BE49-F238E27FC236}">
                    <a16:creationId xmlns:a16="http://schemas.microsoft.com/office/drawing/2014/main" id="{23CD3BF8-9FFA-4D15-82EA-C9915068F3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26255" y="5245193"/>
                <a:ext cx="1496121" cy="11220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DD18935-17D7-4619-851B-AD6A635E005B}"/>
                </a:ext>
              </a:extLst>
            </p:cNvPr>
            <p:cNvSpPr txBox="1"/>
            <p:nvPr/>
          </p:nvSpPr>
          <p:spPr>
            <a:xfrm>
              <a:off x="7181274" y="5695278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/>
                <a:t>第一颗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9D354F4-A6C8-4664-BBDE-7A0617088752}"/>
              </a:ext>
            </a:extLst>
          </p:cNvPr>
          <p:cNvGrpSpPr/>
          <p:nvPr/>
        </p:nvGrpSpPr>
        <p:grpSpPr>
          <a:xfrm>
            <a:off x="3188785" y="1894685"/>
            <a:ext cx="2624490" cy="4901983"/>
            <a:chOff x="8836801" y="1097284"/>
            <a:chExt cx="2892597" cy="558661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D9F8230-B6F1-47AD-9F1B-47585732166C}"/>
                </a:ext>
              </a:extLst>
            </p:cNvPr>
            <p:cNvSpPr/>
            <p:nvPr/>
          </p:nvSpPr>
          <p:spPr bwMode="auto">
            <a:xfrm>
              <a:off x="8836794" y="1097285"/>
              <a:ext cx="2892595" cy="5586619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kumimoji="0" lang="zh-CN" altLang="en-US" sz="1100" dirty="0">
                <a:latin typeface="+mn-ea"/>
                <a:ea typeface="+mn-ea"/>
              </a:endParaRP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1F52B7C2-A564-4C56-88AE-F9D2B79B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34279" y="5565183"/>
              <a:ext cx="1066570" cy="1118712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FFBACCA-B786-4273-AF60-D65552ECF888}"/>
                </a:ext>
              </a:extLst>
            </p:cNvPr>
            <p:cNvSpPr txBox="1"/>
            <p:nvPr/>
          </p:nvSpPr>
          <p:spPr>
            <a:xfrm>
              <a:off x="10216399" y="5726356"/>
              <a:ext cx="1005404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/>
                <a:t>当前最强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408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3F5E1-6861-4A4D-BCE8-5B7E9592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工艺演化</a:t>
            </a:r>
          </a:p>
        </p:txBody>
      </p:sp>
      <p:pic>
        <p:nvPicPr>
          <p:cNvPr id="12292" name="Picture 4" descr="Possible transistor scaling path">
            <a:extLst>
              <a:ext uri="{FF2B5EF4-FFF2-40B4-BE49-F238E27FC236}">
                <a16:creationId xmlns:a16="http://schemas.microsoft.com/office/drawing/2014/main" id="{ECC29BF4-09E1-415B-8144-C44A8A278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745" y="4341858"/>
            <a:ext cx="5035859" cy="217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6DC453B0-F78C-46FD-8053-9B15166FEA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"/>
          <a:stretch/>
        </p:blipFill>
        <p:spPr bwMode="auto">
          <a:xfrm>
            <a:off x="214007" y="2509024"/>
            <a:ext cx="6453208" cy="350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8FC798FD-880D-4DAC-9E47-1DB6790F5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r="856"/>
          <a:stretch/>
        </p:blipFill>
        <p:spPr bwMode="auto">
          <a:xfrm>
            <a:off x="5877385" y="2866366"/>
            <a:ext cx="6141006" cy="11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A7CE208-CF82-4F6A-9864-C0E9458DD07A}"/>
              </a:ext>
            </a:extLst>
          </p:cNvPr>
          <p:cNvSpPr txBox="1"/>
          <p:nvPr/>
        </p:nvSpPr>
        <p:spPr>
          <a:xfrm>
            <a:off x="6508750" y="67691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https://semiengineering.com/imecs-plan-for-continued-scaling/</a:t>
            </a: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9136C7AC-E061-4C63-9627-D77DE2EE6A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1346" y="1073920"/>
            <a:ext cx="11873029" cy="2014446"/>
          </a:xfrm>
        </p:spPr>
        <p:txBody>
          <a:bodyPr/>
          <a:lstStyle/>
          <a:p>
            <a:r>
              <a:rPr lang="zh-CN" altLang="en-US" sz="18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材料器件：</a:t>
            </a:r>
            <a:r>
              <a:rPr lang="zh-CN" altLang="en-US" sz="1800" b="1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用于缩小</a:t>
            </a:r>
            <a:r>
              <a:rPr lang="zh-CN" altLang="en-US" sz="18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沟道</a:t>
            </a:r>
            <a:r>
              <a:rPr lang="zh-CN" altLang="en-US" sz="1800" b="1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宽度，减少</a:t>
            </a:r>
            <a:r>
              <a:rPr lang="en-US" altLang="zh-CN" sz="1800" b="1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MOS</a:t>
            </a:r>
            <a:r>
              <a:rPr lang="zh-CN" altLang="en-US" sz="1800" b="1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管大小，进而减小</a:t>
            </a:r>
            <a:r>
              <a:rPr lang="zh-CN" altLang="en-US" sz="18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</a:t>
            </a:r>
            <a:r>
              <a:rPr lang="zh-CN" altLang="en-US" sz="1800" b="1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大小，以从</a:t>
            </a:r>
            <a:r>
              <a:rPr lang="zh-CN" altLang="en-US" sz="18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设计上</a:t>
            </a:r>
            <a:r>
              <a:rPr lang="zh-CN" altLang="en-US" sz="1800" b="1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实现尺寸摩尔定律</a:t>
            </a:r>
            <a:endParaRPr lang="en-US" altLang="zh-CN" sz="1800" b="1" spc="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4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Dense Metal Pitch, Cu BEOL, Strained Si, Metal Gate, </a:t>
            </a:r>
            <a:r>
              <a:rPr lang="en-US" altLang="zh-CN" sz="1400" b="1" spc="7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FinFets</a:t>
            </a:r>
            <a:r>
              <a:rPr lang="en-US" altLang="zh-CN" sz="14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GAA Nanosheets, </a:t>
            </a:r>
            <a:r>
              <a:rPr lang="en-US" altLang="zh-CN" sz="1400" b="1" spc="7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CFet</a:t>
            </a:r>
            <a:r>
              <a:rPr lang="en-US" altLang="zh-CN" sz="14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Complex Stacked</a:t>
            </a:r>
            <a:endParaRPr lang="en-US" altLang="zh-CN" b="1" spc="7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光刻机：</a:t>
            </a:r>
            <a:r>
              <a:rPr lang="zh-CN" altLang="en-US" sz="1800" b="1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用于制造芯片，能够保证</a:t>
            </a:r>
            <a:r>
              <a:rPr lang="zh-CN" altLang="en-US" sz="18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波长</a:t>
            </a:r>
            <a:r>
              <a:rPr lang="zh-CN" altLang="en-US" sz="1800" b="1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不断缩小，进而提高</a:t>
            </a:r>
            <a:r>
              <a:rPr lang="en-US" altLang="zh-CN" sz="18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Pattern</a:t>
            </a:r>
            <a:r>
              <a:rPr lang="zh-CN" altLang="en-US" sz="1800" b="1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分辨率，以从</a:t>
            </a:r>
            <a:r>
              <a:rPr lang="zh-CN" altLang="en-US" sz="18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制造上</a:t>
            </a:r>
            <a:r>
              <a:rPr lang="zh-CN" altLang="en-US" sz="1800" b="1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实现尺寸摩尔定律</a:t>
            </a:r>
            <a:endParaRPr lang="en-US" altLang="zh-CN" sz="1800" b="1" spc="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4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UV 365nm </a:t>
            </a:r>
            <a:r>
              <a:rPr lang="en-US" altLang="zh-CN" sz="1400" b="1" spc="7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4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-line, 248nm </a:t>
            </a:r>
            <a:r>
              <a:rPr lang="en-US" altLang="zh-CN" sz="1400" b="1" spc="7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KrF</a:t>
            </a:r>
            <a:r>
              <a:rPr lang="zh-CN" altLang="en-US" sz="14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193nm DUV </a:t>
            </a:r>
            <a:r>
              <a:rPr lang="en-US" altLang="zh-CN" sz="1400" b="1" spc="7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ArF</a:t>
            </a:r>
            <a:r>
              <a:rPr lang="en-US" altLang="zh-CN" sz="14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DUV Immersion, DUV-MP, 13.5nm EUV,</a:t>
            </a:r>
            <a:r>
              <a:rPr lang="zh-CN" altLang="en-US" sz="14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EUV-MP, High-NA EUV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759539-0D0D-4B4A-9DC7-207ABC3E8FEC}"/>
              </a:ext>
            </a:extLst>
          </p:cNvPr>
          <p:cNvSpPr txBox="1"/>
          <p:nvPr/>
        </p:nvSpPr>
        <p:spPr>
          <a:xfrm>
            <a:off x="602346" y="6135439"/>
            <a:ext cx="12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800-250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803F1F0-E890-457F-91D1-F66EC166006C}"/>
              </a:ext>
            </a:extLst>
          </p:cNvPr>
          <p:cNvSpPr txBox="1"/>
          <p:nvPr/>
        </p:nvSpPr>
        <p:spPr>
          <a:xfrm>
            <a:off x="1420258" y="6348906"/>
            <a:ext cx="12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180-130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" name="箭头: 左右 3">
            <a:extLst>
              <a:ext uri="{FF2B5EF4-FFF2-40B4-BE49-F238E27FC236}">
                <a16:creationId xmlns:a16="http://schemas.microsoft.com/office/drawing/2014/main" id="{C761A38C-24CC-4EF7-A227-97444335856F}"/>
              </a:ext>
            </a:extLst>
          </p:cNvPr>
          <p:cNvSpPr/>
          <p:nvPr/>
        </p:nvSpPr>
        <p:spPr>
          <a:xfrm>
            <a:off x="730951" y="6008605"/>
            <a:ext cx="705268" cy="1268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左右 10">
            <a:extLst>
              <a:ext uri="{FF2B5EF4-FFF2-40B4-BE49-F238E27FC236}">
                <a16:creationId xmlns:a16="http://schemas.microsoft.com/office/drawing/2014/main" id="{5D902FD6-D1E2-491E-95CE-A40392826CC3}"/>
              </a:ext>
            </a:extLst>
          </p:cNvPr>
          <p:cNvSpPr/>
          <p:nvPr/>
        </p:nvSpPr>
        <p:spPr>
          <a:xfrm>
            <a:off x="1488674" y="5997493"/>
            <a:ext cx="778626" cy="1268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5666E31-2BF3-449B-A73E-24A67A2DB9C9}"/>
              </a:ext>
            </a:extLst>
          </p:cNvPr>
          <p:cNvSpPr txBox="1"/>
          <p:nvPr/>
        </p:nvSpPr>
        <p:spPr>
          <a:xfrm>
            <a:off x="2311798" y="6135439"/>
            <a:ext cx="12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130-65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13" name="箭头: 左右 12">
            <a:extLst>
              <a:ext uri="{FF2B5EF4-FFF2-40B4-BE49-F238E27FC236}">
                <a16:creationId xmlns:a16="http://schemas.microsoft.com/office/drawing/2014/main" id="{9DB66966-B6F9-40FF-BB69-AB89664C2F73}"/>
              </a:ext>
            </a:extLst>
          </p:cNvPr>
          <p:cNvSpPr/>
          <p:nvPr/>
        </p:nvSpPr>
        <p:spPr>
          <a:xfrm>
            <a:off x="2334651" y="5979804"/>
            <a:ext cx="778626" cy="1268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E1A6808-D2E6-4EAC-BFAE-1ADA2F674A26}"/>
              </a:ext>
            </a:extLst>
          </p:cNvPr>
          <p:cNvSpPr txBox="1"/>
          <p:nvPr/>
        </p:nvSpPr>
        <p:spPr>
          <a:xfrm>
            <a:off x="3177574" y="6335118"/>
            <a:ext cx="12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65-28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6" name="箭头: 左右 15">
            <a:extLst>
              <a:ext uri="{FF2B5EF4-FFF2-40B4-BE49-F238E27FC236}">
                <a16:creationId xmlns:a16="http://schemas.microsoft.com/office/drawing/2014/main" id="{14571137-5892-4B69-A590-EB5112E3BC2C}"/>
              </a:ext>
            </a:extLst>
          </p:cNvPr>
          <p:cNvSpPr/>
          <p:nvPr/>
        </p:nvSpPr>
        <p:spPr>
          <a:xfrm>
            <a:off x="3164642" y="6000706"/>
            <a:ext cx="778626" cy="1268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78511A5-EC52-4390-982D-F1600AABE521}"/>
              </a:ext>
            </a:extLst>
          </p:cNvPr>
          <p:cNvSpPr txBox="1"/>
          <p:nvPr/>
        </p:nvSpPr>
        <p:spPr>
          <a:xfrm>
            <a:off x="4278696" y="6118213"/>
            <a:ext cx="126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28-7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19" name="箭头: 左右 18">
            <a:extLst>
              <a:ext uri="{FF2B5EF4-FFF2-40B4-BE49-F238E27FC236}">
                <a16:creationId xmlns:a16="http://schemas.microsoft.com/office/drawing/2014/main" id="{E7FBB0C1-EDB1-4566-99D3-EAA61A0BA2A9}"/>
              </a:ext>
            </a:extLst>
          </p:cNvPr>
          <p:cNvSpPr/>
          <p:nvPr/>
        </p:nvSpPr>
        <p:spPr>
          <a:xfrm>
            <a:off x="3994633" y="5995792"/>
            <a:ext cx="1066266" cy="11058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642059F-5C52-46A5-8F78-4345F6D5ACD1}"/>
              </a:ext>
            </a:extLst>
          </p:cNvPr>
          <p:cNvSpPr txBox="1"/>
          <p:nvPr/>
        </p:nvSpPr>
        <p:spPr>
          <a:xfrm>
            <a:off x="5263803" y="6118213"/>
            <a:ext cx="63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7-2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1" name="箭头: 左右 20">
            <a:extLst>
              <a:ext uri="{FF2B5EF4-FFF2-40B4-BE49-F238E27FC236}">
                <a16:creationId xmlns:a16="http://schemas.microsoft.com/office/drawing/2014/main" id="{E58D54FC-B868-4156-9DB7-0903CFE2CD7E}"/>
              </a:ext>
            </a:extLst>
          </p:cNvPr>
          <p:cNvSpPr/>
          <p:nvPr/>
        </p:nvSpPr>
        <p:spPr>
          <a:xfrm>
            <a:off x="5098759" y="6025283"/>
            <a:ext cx="778626" cy="1268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A269753-C29F-4DE3-A1A3-E8EAD97E8730}"/>
              </a:ext>
            </a:extLst>
          </p:cNvPr>
          <p:cNvSpPr/>
          <p:nvPr/>
        </p:nvSpPr>
        <p:spPr>
          <a:xfrm>
            <a:off x="5022346" y="5357212"/>
            <a:ext cx="1633717" cy="44964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0048316-E0E0-4DFD-A86B-C5EFD66ABEC6}"/>
              </a:ext>
            </a:extLst>
          </p:cNvPr>
          <p:cNvCxnSpPr>
            <a:stCxn id="5" idx="6"/>
            <a:endCxn id="12298" idx="2"/>
          </p:cNvCxnSpPr>
          <p:nvPr/>
        </p:nvCxnSpPr>
        <p:spPr>
          <a:xfrm flipV="1">
            <a:off x="6656063" y="4066051"/>
            <a:ext cx="2291825" cy="151598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810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F2508-31E2-498A-904C-939B73F6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手机芯片模块</a:t>
            </a:r>
            <a:endParaRPr lang="zh-CN" altLang="en-US" dirty="0"/>
          </a:p>
        </p:txBody>
      </p:sp>
      <p:pic>
        <p:nvPicPr>
          <p:cNvPr id="23" name="图片 22" descr="图片包含 表格&#10;&#10;描述已自动生成">
            <a:extLst>
              <a:ext uri="{FF2B5EF4-FFF2-40B4-BE49-F238E27FC236}">
                <a16:creationId xmlns:a16="http://schemas.microsoft.com/office/drawing/2014/main" id="{3765360E-2ED3-4A32-AAA0-8C1F0A3C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948" y="1627758"/>
            <a:ext cx="7526715" cy="4165676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C22C365D-E992-4941-A516-483192A968FB}"/>
              </a:ext>
            </a:extLst>
          </p:cNvPr>
          <p:cNvSpPr txBox="1"/>
          <p:nvPr/>
        </p:nvSpPr>
        <p:spPr>
          <a:xfrm>
            <a:off x="125035" y="648866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https://zhidao.baidu.com/question/122566460.html</a:t>
            </a:r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59623CAE-16C8-41B9-87FA-796570BBF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r="5092"/>
          <a:stretch/>
        </p:blipFill>
        <p:spPr bwMode="auto">
          <a:xfrm>
            <a:off x="0" y="1350777"/>
            <a:ext cx="4656948" cy="471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837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37F2A1D3-78A8-4711-97F0-42364E9BFE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36" r="88714" b="20481"/>
          <a:stretch/>
        </p:blipFill>
        <p:spPr bwMode="auto">
          <a:xfrm>
            <a:off x="466875" y="4253923"/>
            <a:ext cx="1379537" cy="140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49F14527-F4BF-4EA1-99D2-33EF171C5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229" y="4265678"/>
            <a:ext cx="5353329" cy="259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1845B054-5349-426F-83B4-7774D5939725}"/>
              </a:ext>
            </a:extLst>
          </p:cNvPr>
          <p:cNvSpPr txBox="1">
            <a:spLocks/>
          </p:cNvSpPr>
          <p:nvPr/>
        </p:nvSpPr>
        <p:spPr>
          <a:xfrm>
            <a:off x="1315477" y="434550"/>
            <a:ext cx="7855417" cy="4963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1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未来趋势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B7610C8-9C4D-4F6B-A0EA-292330B09A85}"/>
              </a:ext>
            </a:extLst>
          </p:cNvPr>
          <p:cNvSpPr txBox="1">
            <a:spLocks/>
          </p:cNvSpPr>
          <p:nvPr/>
        </p:nvSpPr>
        <p:spPr>
          <a:xfrm>
            <a:off x="1883510" y="1058875"/>
            <a:ext cx="8590016" cy="3395078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400"/>
              </a:spcAft>
              <a:buClr>
                <a:srgbClr val="0067B3"/>
              </a:buClr>
              <a:buSzPct val="9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400"/>
              </a:spcAft>
              <a:buClr>
                <a:srgbClr val="0067B3"/>
              </a:buClr>
              <a:buFont typeface="微软雅黑" panose="020B0503020204020204" pitchFamily="34" charset="-122"/>
              <a:buChar char="ￚ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400"/>
              </a:spcAft>
              <a:buClr>
                <a:srgbClr val="0067B3"/>
              </a:buClr>
              <a:buFont typeface="微软雅黑" panose="020B0503020204020204" pitchFamily="34" charset="-122"/>
              <a:buChar char="-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规模会继续缩小：</a:t>
            </a:r>
            <a:endParaRPr lang="en-US" altLang="zh-CN" sz="1800" b="1" spc="7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600" b="1" spc="7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Buried power rail (</a:t>
            </a:r>
            <a:r>
              <a:rPr lang="en-US" altLang="zh-CN" sz="16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BPR</a:t>
            </a:r>
            <a:r>
              <a:rPr lang="en-US" altLang="zh-CN" sz="1600" b="1" spc="7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power instead of distribution in </a:t>
            </a:r>
            <a:r>
              <a:rPr lang="en-US" altLang="zh-CN" sz="16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interconnect</a:t>
            </a:r>
            <a:r>
              <a:rPr lang="en-US" altLang="zh-CN" sz="1600" b="1" spc="7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r>
              <a:rPr lang="en-US" altLang="zh-CN" sz="1600" b="1" spc="7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Transistors move to gate all </a:t>
            </a:r>
            <a:r>
              <a:rPr lang="en-US" altLang="zh-CN" sz="16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around nanosheets </a:t>
            </a:r>
            <a:r>
              <a:rPr lang="en-US" altLang="zh-CN" sz="1600" b="1" spc="7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(for higher drive, lower leakage);</a:t>
            </a:r>
          </a:p>
          <a:p>
            <a:pPr lvl="1"/>
            <a:r>
              <a:rPr lang="en-US" altLang="zh-CN" sz="1600" b="1" spc="7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 </a:t>
            </a:r>
            <a:r>
              <a:rPr lang="en-US" altLang="zh-CN" sz="1600" b="1" spc="7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forksheets</a:t>
            </a:r>
            <a:r>
              <a:rPr lang="en-US" altLang="zh-CN" sz="1600" b="1" spc="7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or CFET (</a:t>
            </a:r>
            <a:r>
              <a:rPr lang="en-US" altLang="zh-CN" sz="16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complementary FET</a:t>
            </a:r>
            <a:r>
              <a:rPr lang="en-US" altLang="zh-CN" sz="1600" b="1" spc="7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to move the P and N transistors closer (</a:t>
            </a:r>
            <a:r>
              <a:rPr lang="en-US" altLang="zh-CN" sz="16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Track</a:t>
            </a:r>
            <a:r>
              <a:rPr lang="en-US" altLang="zh-CN" sz="1600" b="1" spc="7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zh-CN" altLang="en-US" sz="18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关键材料至关重要：</a:t>
            </a:r>
            <a:endParaRPr lang="en-US" altLang="zh-CN" sz="1800" b="1" spc="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6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Two-dimensional channel </a:t>
            </a:r>
            <a:r>
              <a:rPr lang="en-US" altLang="zh-CN" sz="1600" b="1" spc="7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materials such as MoS2</a:t>
            </a:r>
            <a:r>
              <a:rPr lang="zh-CN" altLang="en-US" sz="1600" b="1" spc="7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（二硫化钼）</a:t>
            </a:r>
            <a:endParaRPr lang="en-US" altLang="zh-CN" sz="1600" b="1" spc="7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600" b="1" spc="7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</a:t>
            </a:r>
            <a:r>
              <a:rPr lang="en-US" altLang="zh-CN" sz="16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interconnect</a:t>
            </a:r>
            <a:r>
              <a:rPr lang="en-US" altLang="zh-CN" sz="1600" b="1" spc="7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we need a hybrid solution with a second metal like ruthenium </a:t>
            </a:r>
            <a:r>
              <a:rPr lang="zh-CN" altLang="en-US" sz="1600" b="1" spc="7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（钌）</a:t>
            </a:r>
            <a:r>
              <a:rPr lang="en-US" altLang="zh-CN" sz="1600" b="1" spc="7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(and a thinner barrier);</a:t>
            </a:r>
          </a:p>
          <a:p>
            <a:r>
              <a:rPr lang="en-US" altLang="zh-CN" sz="18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8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结构设计：</a:t>
            </a:r>
            <a:endParaRPr lang="en-US" altLang="zh-CN" sz="1800" b="1" spc="7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6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  <a:r>
              <a:rPr lang="en-US" altLang="zh-CN" sz="1600" b="1" spc="7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tools for </a:t>
            </a:r>
            <a:r>
              <a:rPr lang="en-US" altLang="zh-CN" sz="16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 SOC </a:t>
            </a:r>
            <a:r>
              <a:rPr lang="en-US" altLang="zh-CN" sz="1600" b="1" spc="7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  <a:r>
              <a:rPr lang="zh-CN" altLang="en-US" sz="1600" b="1" spc="7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b="1" spc="7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600" b="1" spc="7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Partition of </a:t>
            </a:r>
            <a:r>
              <a:rPr lang="en-US" altLang="zh-CN" sz="16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16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16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Logic</a:t>
            </a:r>
            <a:r>
              <a:rPr lang="zh-CN" altLang="en-US" sz="1600" b="1" spc="7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b="1" spc="7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6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Back-Side</a:t>
            </a:r>
            <a:r>
              <a:rPr lang="en-US" altLang="zh-CN" sz="1600" b="1" spc="7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Power Distribution.</a:t>
            </a:r>
          </a:p>
          <a:p>
            <a:pPr lvl="1"/>
            <a:endParaRPr lang="en-US" altLang="zh-CN" sz="1400" b="1" spc="7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800" b="1" spc="7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889E11E-2BD0-4FAD-BE4B-417959364A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9" r="88714" b="50391"/>
          <a:stretch/>
        </p:blipFill>
        <p:spPr bwMode="auto">
          <a:xfrm>
            <a:off x="503973" y="2857391"/>
            <a:ext cx="1379537" cy="103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C2B3B71-00FE-4045-9C6A-422E6372A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9" r="88506" b="74918"/>
          <a:stretch/>
        </p:blipFill>
        <p:spPr bwMode="auto">
          <a:xfrm>
            <a:off x="561198" y="1011823"/>
            <a:ext cx="1404937" cy="11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F6651E9-DC15-4A6F-9997-5A4ABF06E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" t="79192" r="88714" b="387"/>
          <a:stretch/>
        </p:blipFill>
        <p:spPr bwMode="auto">
          <a:xfrm>
            <a:off x="10473526" y="1829966"/>
            <a:ext cx="1310574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616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BD210-40CC-4475-8BAC-854B4009A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工艺参数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9BDAC9F-82A5-42F3-BE87-EB18CAF28E7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10139461"/>
              </p:ext>
            </p:extLst>
          </p:nvPr>
        </p:nvGraphicFramePr>
        <p:xfrm>
          <a:off x="392689" y="1518010"/>
          <a:ext cx="5795064" cy="1749784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979947">
                  <a:extLst>
                    <a:ext uri="{9D8B030D-6E8A-4147-A177-3AD203B41FA5}">
                      <a16:colId xmlns:a16="http://schemas.microsoft.com/office/drawing/2014/main" val="1885890966"/>
                    </a:ext>
                  </a:extLst>
                </a:gridCol>
                <a:gridCol w="802520">
                  <a:extLst>
                    <a:ext uri="{9D8B030D-6E8A-4147-A177-3AD203B41FA5}">
                      <a16:colId xmlns:a16="http://schemas.microsoft.com/office/drawing/2014/main" val="4197344947"/>
                    </a:ext>
                  </a:extLst>
                </a:gridCol>
                <a:gridCol w="825880">
                  <a:extLst>
                    <a:ext uri="{9D8B030D-6E8A-4147-A177-3AD203B41FA5}">
                      <a16:colId xmlns:a16="http://schemas.microsoft.com/office/drawing/2014/main" val="1394737769"/>
                    </a:ext>
                  </a:extLst>
                </a:gridCol>
                <a:gridCol w="664484">
                  <a:extLst>
                    <a:ext uri="{9D8B030D-6E8A-4147-A177-3AD203B41FA5}">
                      <a16:colId xmlns:a16="http://schemas.microsoft.com/office/drawing/2014/main" val="1521345275"/>
                    </a:ext>
                  </a:extLst>
                </a:gridCol>
                <a:gridCol w="917535">
                  <a:extLst>
                    <a:ext uri="{9D8B030D-6E8A-4147-A177-3AD203B41FA5}">
                      <a16:colId xmlns:a16="http://schemas.microsoft.com/office/drawing/2014/main" val="217656555"/>
                    </a:ext>
                  </a:extLst>
                </a:gridCol>
                <a:gridCol w="770161">
                  <a:extLst>
                    <a:ext uri="{9D8B030D-6E8A-4147-A177-3AD203B41FA5}">
                      <a16:colId xmlns:a16="http://schemas.microsoft.com/office/drawing/2014/main" val="3200307704"/>
                    </a:ext>
                  </a:extLst>
                </a:gridCol>
                <a:gridCol w="834537">
                  <a:extLst>
                    <a:ext uri="{9D8B030D-6E8A-4147-A177-3AD203B41FA5}">
                      <a16:colId xmlns:a16="http://schemas.microsoft.com/office/drawing/2014/main" val="3925626928"/>
                    </a:ext>
                  </a:extLst>
                </a:gridCol>
              </a:tblGrid>
              <a:tr h="28406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Technology </a:t>
                      </a:r>
                      <a:endParaRPr lang="zh-CN" altLang="en-US" sz="14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913" marR="19913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65 nm 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45 nm 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32 nm 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22 nm 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14 nm 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10 nm 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473084"/>
                  </a:ext>
                </a:extLst>
              </a:tr>
              <a:tr h="28406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 of Use </a:t>
                      </a:r>
                      <a:endParaRPr lang="zh-CN" altLang="en-US" sz="14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913" marR="19913" marT="0" marB="0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2005 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2007 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2009 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2011 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2013 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2015 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/>
                </a:tc>
                <a:extLst>
                  <a:ext uri="{0D108BD9-81ED-4DB2-BD59-A6C34878D82A}">
                    <a16:rowId xmlns:a16="http://schemas.microsoft.com/office/drawing/2014/main" val="1917960546"/>
                  </a:ext>
                </a:extLst>
              </a:tr>
              <a:tr h="30730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Device’s </a:t>
                      </a:r>
                      <a:endParaRPr lang="zh-CN" altLang="en-US" sz="14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913" marR="19913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IBM FPGA 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Xeon 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4i 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Intel Core7 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iPhone 6s 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TSMC 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226939"/>
                  </a:ext>
                </a:extLst>
              </a:tr>
              <a:tr h="30622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Frequency </a:t>
                      </a:r>
                      <a:endParaRPr lang="zh-CN" altLang="en-US" sz="14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913" marR="19913" marT="0" marB="0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1.8 GHz.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1.8 GHz 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1.8 GHz 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1.8-3.0 GHz 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3.8 GHz 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3.8-4.0GHz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/>
                </a:tc>
                <a:extLst>
                  <a:ext uri="{0D108BD9-81ED-4DB2-BD59-A6C34878D82A}">
                    <a16:rowId xmlns:a16="http://schemas.microsoft.com/office/drawing/2014/main" val="1401298904"/>
                  </a:ext>
                </a:extLst>
              </a:tr>
              <a:tr h="28406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Gate Length </a:t>
                      </a:r>
                      <a:endParaRPr lang="zh-CN" altLang="en-US" sz="14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913" marR="19913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35 nm 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30 nm 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25 nm 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18 nm 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12 nm 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9 nm 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422431"/>
                  </a:ext>
                </a:extLst>
              </a:tr>
              <a:tr h="28406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b="1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Kgate</a:t>
                      </a:r>
                      <a:r>
                        <a:rPr lang="en-IN" sz="14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/mm2 </a:t>
                      </a:r>
                      <a:endParaRPr lang="zh-CN" altLang="en-US" sz="14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913" marR="19913" marT="0" marB="0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0.8 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1.5 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2.8 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5.2 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9.0 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16.0 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510" marR="10510" marT="0" marB="0"/>
                </a:tc>
                <a:extLst>
                  <a:ext uri="{0D108BD9-81ED-4DB2-BD59-A6C34878D82A}">
                    <a16:rowId xmlns:a16="http://schemas.microsoft.com/office/drawing/2014/main" val="3932629264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7B9AC3E-8477-40DE-9FAE-C00436E9E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543570"/>
              </p:ext>
            </p:extLst>
          </p:nvPr>
        </p:nvGraphicFramePr>
        <p:xfrm>
          <a:off x="392689" y="3844319"/>
          <a:ext cx="5795065" cy="1008168"/>
        </p:xfrm>
        <a:graphic>
          <a:graphicData uri="http://schemas.openxmlformats.org/drawingml/2006/table">
            <a:tbl>
              <a:tblPr>
                <a:tableStyleId>{85BE263C-DBD7-4A20-BB59-AAB30ACAA65A}</a:tableStyleId>
              </a:tblPr>
              <a:tblGrid>
                <a:gridCol w="2589466">
                  <a:extLst>
                    <a:ext uri="{9D8B030D-6E8A-4147-A177-3AD203B41FA5}">
                      <a16:colId xmlns:a16="http://schemas.microsoft.com/office/drawing/2014/main" val="4105833638"/>
                    </a:ext>
                  </a:extLst>
                </a:gridCol>
                <a:gridCol w="797703">
                  <a:extLst>
                    <a:ext uri="{9D8B030D-6E8A-4147-A177-3AD203B41FA5}">
                      <a16:colId xmlns:a16="http://schemas.microsoft.com/office/drawing/2014/main" val="842252699"/>
                    </a:ext>
                  </a:extLst>
                </a:gridCol>
                <a:gridCol w="802632">
                  <a:extLst>
                    <a:ext uri="{9D8B030D-6E8A-4147-A177-3AD203B41FA5}">
                      <a16:colId xmlns:a16="http://schemas.microsoft.com/office/drawing/2014/main" val="381480527"/>
                    </a:ext>
                  </a:extLst>
                </a:gridCol>
                <a:gridCol w="802632">
                  <a:extLst>
                    <a:ext uri="{9D8B030D-6E8A-4147-A177-3AD203B41FA5}">
                      <a16:colId xmlns:a16="http://schemas.microsoft.com/office/drawing/2014/main" val="1370190087"/>
                    </a:ext>
                  </a:extLst>
                </a:gridCol>
                <a:gridCol w="802632">
                  <a:extLst>
                    <a:ext uri="{9D8B030D-6E8A-4147-A177-3AD203B41FA5}">
                      <a16:colId xmlns:a16="http://schemas.microsoft.com/office/drawing/2014/main" val="2083513198"/>
                    </a:ext>
                  </a:extLst>
                </a:gridCol>
              </a:tblGrid>
              <a:tr h="2520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Technology</a:t>
                      </a:r>
                      <a:r>
                        <a:rPr lang="en-IN" sz="1400" b="1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4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Node</a:t>
                      </a:r>
                      <a:endParaRPr lang="zh-CN" altLang="en-US" sz="14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effectLst/>
                        </a:rPr>
                        <a:t>90 nm 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kern="1200">
                          <a:solidFill>
                            <a:schemeClr val="dk1"/>
                          </a:solidFill>
                          <a:effectLst/>
                        </a:rPr>
                        <a:t>65 nm </a:t>
                      </a:r>
                      <a:endParaRPr lang="zh-CN" alt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kern="1200">
                          <a:solidFill>
                            <a:schemeClr val="dk1"/>
                          </a:solidFill>
                          <a:effectLst/>
                        </a:rPr>
                        <a:t>45 nm </a:t>
                      </a:r>
                      <a:endParaRPr lang="zh-CN" alt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effectLst/>
                        </a:rPr>
                        <a:t>22 nm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258335"/>
                  </a:ext>
                </a:extLst>
              </a:tr>
              <a:tr h="2520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Fab Cost in billions of dollars </a:t>
                      </a:r>
                      <a:endParaRPr lang="zh-CN" altLang="en-US" sz="14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kern="1200">
                          <a:solidFill>
                            <a:schemeClr val="dk1"/>
                          </a:solidFill>
                          <a:effectLst/>
                        </a:rPr>
                        <a:t>2.8 </a:t>
                      </a:r>
                      <a:endParaRPr lang="zh-CN" alt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kern="1200">
                          <a:solidFill>
                            <a:schemeClr val="dk1"/>
                          </a:solidFill>
                          <a:effectLst/>
                        </a:rPr>
                        <a:t>3.8</a:t>
                      </a:r>
                      <a:endParaRPr lang="zh-CN" alt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kern="1200">
                          <a:solidFill>
                            <a:schemeClr val="dk1"/>
                          </a:solidFill>
                          <a:effectLst/>
                        </a:rPr>
                        <a:t>6.9 </a:t>
                      </a:r>
                      <a:endParaRPr lang="zh-CN" alt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effectLst/>
                        </a:rPr>
                        <a:t>9.5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50041"/>
                  </a:ext>
                </a:extLst>
              </a:tr>
              <a:tr h="50408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 Development cost in billions </a:t>
                      </a:r>
                      <a:endParaRPr lang="zh-CN" altLang="en-US" sz="14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effectLst/>
                        </a:rPr>
                        <a:t>2.6 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effectLst/>
                        </a:rPr>
                        <a:t>3.2 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effectLst/>
                        </a:rPr>
                        <a:t>6.8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37964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49B1D06-A123-4254-9FEF-32175B255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165402"/>
              </p:ext>
            </p:extLst>
          </p:nvPr>
        </p:nvGraphicFramePr>
        <p:xfrm>
          <a:off x="392689" y="5441675"/>
          <a:ext cx="5795064" cy="1008168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1899982">
                  <a:extLst>
                    <a:ext uri="{9D8B030D-6E8A-4147-A177-3AD203B41FA5}">
                      <a16:colId xmlns:a16="http://schemas.microsoft.com/office/drawing/2014/main" val="2186616942"/>
                    </a:ext>
                  </a:extLst>
                </a:gridCol>
                <a:gridCol w="779016">
                  <a:extLst>
                    <a:ext uri="{9D8B030D-6E8A-4147-A177-3AD203B41FA5}">
                      <a16:colId xmlns:a16="http://schemas.microsoft.com/office/drawing/2014/main" val="2234561561"/>
                    </a:ext>
                  </a:extLst>
                </a:gridCol>
                <a:gridCol w="779016">
                  <a:extLst>
                    <a:ext uri="{9D8B030D-6E8A-4147-A177-3AD203B41FA5}">
                      <a16:colId xmlns:a16="http://schemas.microsoft.com/office/drawing/2014/main" val="1287366378"/>
                    </a:ext>
                  </a:extLst>
                </a:gridCol>
                <a:gridCol w="663825">
                  <a:extLst>
                    <a:ext uri="{9D8B030D-6E8A-4147-A177-3AD203B41FA5}">
                      <a16:colId xmlns:a16="http://schemas.microsoft.com/office/drawing/2014/main" val="851769308"/>
                    </a:ext>
                  </a:extLst>
                </a:gridCol>
                <a:gridCol w="950298">
                  <a:extLst>
                    <a:ext uri="{9D8B030D-6E8A-4147-A177-3AD203B41FA5}">
                      <a16:colId xmlns:a16="http://schemas.microsoft.com/office/drawing/2014/main" val="2560816529"/>
                    </a:ext>
                  </a:extLst>
                </a:gridCol>
                <a:gridCol w="722927">
                  <a:extLst>
                    <a:ext uri="{9D8B030D-6E8A-4147-A177-3AD203B41FA5}">
                      <a16:colId xmlns:a16="http://schemas.microsoft.com/office/drawing/2014/main" val="1950888726"/>
                    </a:ext>
                  </a:extLst>
                </a:gridCol>
              </a:tblGrid>
              <a:tr h="504084">
                <a:tc>
                  <a:txBody>
                    <a:bodyPr/>
                    <a:lstStyle/>
                    <a:p>
                      <a:r>
                        <a:rPr lang="en-IN" sz="14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Node</a:t>
                      </a:r>
                      <a:endParaRPr lang="zh-CN" altLang="en-US" sz="14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28 nm 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20 nm 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10 nm 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7 nm immersion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7 nm EUV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9845221"/>
                  </a:ext>
                </a:extLst>
              </a:tr>
              <a:tr h="252042">
                <a:tc>
                  <a:txBody>
                    <a:bodyPr/>
                    <a:lstStyle/>
                    <a:p>
                      <a:r>
                        <a:rPr lang="en-IN" sz="14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Lithography Steps </a:t>
                      </a:r>
                      <a:endParaRPr lang="zh-CN" altLang="en-US" sz="14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6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8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23 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34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9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765198"/>
                  </a:ext>
                </a:extLst>
              </a:tr>
              <a:tr h="252042">
                <a:tc>
                  <a:txBody>
                    <a:bodyPr/>
                    <a:lstStyle/>
                    <a:p>
                      <a:r>
                        <a:rPr lang="en-IN" sz="14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Overlay Metrology </a:t>
                      </a:r>
                      <a:endParaRPr lang="zh-CN" altLang="en-US" sz="14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7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9-11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36-40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59-65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12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7641280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4177A883-443A-4008-9654-C44B04777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2442" y="125659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1BB7E4C-1EED-404B-8C7F-8F4B4C032C50}"/>
              </a:ext>
            </a:extLst>
          </p:cNvPr>
          <p:cNvSpPr txBox="1"/>
          <p:nvPr/>
        </p:nvSpPr>
        <p:spPr>
          <a:xfrm>
            <a:off x="1105534" y="1115844"/>
            <a:ext cx="4178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altLang="zh-CN" b="1" dirty="0">
                <a:solidFill>
                  <a:srgbClr val="000000"/>
                </a:solidFill>
                <a:ea typeface="宋体" panose="02010600030101010101" pitchFamily="2" charset="-122"/>
              </a:rPr>
              <a:t>Key CMOS Technology Parameters</a:t>
            </a:r>
            <a:endParaRPr lang="zh-CN" altLang="en-US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DF39EE22-3527-4EBF-B330-2E37D5B8C4CC}"/>
              </a:ext>
            </a:extLst>
          </p:cNvPr>
          <p:cNvPicPr/>
          <p:nvPr/>
        </p:nvPicPr>
        <p:blipFill rotWithShape="1">
          <a:blip r:embed="rId2" cstate="print"/>
          <a:srcRect l="2612" t="4991" b="9009"/>
          <a:stretch/>
        </p:blipFill>
        <p:spPr bwMode="auto">
          <a:xfrm>
            <a:off x="6288601" y="3955518"/>
            <a:ext cx="5699823" cy="2727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FA166F6-103D-4F9F-AE19-CF7663970B76}"/>
              </a:ext>
            </a:extLst>
          </p:cNvPr>
          <p:cNvSpPr txBox="1"/>
          <p:nvPr/>
        </p:nvSpPr>
        <p:spPr>
          <a:xfrm>
            <a:off x="428091" y="5040613"/>
            <a:ext cx="5570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Mask Steps currently used in various Technology Nodes</a:t>
            </a:r>
            <a:endParaRPr lang="zh-CN" altLang="en-US" b="1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7600A43-2620-4CFF-A2FD-5E78B5008520}"/>
              </a:ext>
            </a:extLst>
          </p:cNvPr>
          <p:cNvGrpSpPr/>
          <p:nvPr/>
        </p:nvGrpSpPr>
        <p:grpSpPr>
          <a:xfrm>
            <a:off x="6288601" y="1047804"/>
            <a:ext cx="5685548" cy="2672315"/>
            <a:chOff x="6378362" y="1087074"/>
            <a:chExt cx="5685547" cy="2672315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6B2C1CC7-6C2B-46AB-8151-07823975D82A}"/>
                </a:ext>
              </a:extLst>
            </p:cNvPr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78362" y="1087074"/>
              <a:ext cx="3943701" cy="1823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41A72D21-C3EF-44F8-BFE7-2E7BEE8CA286}"/>
                </a:ext>
              </a:extLst>
            </p:cNvPr>
            <p:cNvPicPr/>
            <p:nvPr/>
          </p:nvPicPr>
          <p:blipFill rotWithShape="1">
            <a:blip r:embed="rId4" cstate="print"/>
            <a:srcRect l="6059" r="9062"/>
            <a:stretch/>
          </p:blipFill>
          <p:spPr bwMode="auto">
            <a:xfrm>
              <a:off x="9399246" y="2628722"/>
              <a:ext cx="2664663" cy="1130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B49B3CD1-65D1-4D8A-991A-E0852FADB65E}"/>
                </a:ext>
              </a:extLst>
            </p:cNvPr>
            <p:cNvSpPr/>
            <p:nvPr/>
          </p:nvSpPr>
          <p:spPr>
            <a:xfrm>
              <a:off x="8487775" y="1598456"/>
              <a:ext cx="1020987" cy="7045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D3306DFB-A3D0-4352-9B12-508681077FD7}"/>
                </a:ext>
              </a:extLst>
            </p:cNvPr>
            <p:cNvCxnSpPr>
              <a:stCxn id="22" idx="5"/>
            </p:cNvCxnSpPr>
            <p:nvPr/>
          </p:nvCxnSpPr>
          <p:spPr>
            <a:xfrm>
              <a:off x="9359242" y="2199807"/>
              <a:ext cx="805745" cy="56022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20703E9A-E64D-4BD3-A428-0EB52CCB030D}"/>
              </a:ext>
            </a:extLst>
          </p:cNvPr>
          <p:cNvSpPr txBox="1"/>
          <p:nvPr/>
        </p:nvSpPr>
        <p:spPr>
          <a:xfrm>
            <a:off x="2152863" y="3477137"/>
            <a:ext cx="229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zh-CN" sz="1800" b="1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Cost of Technology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041274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3F5E1-6861-4A4D-BCE8-5B7E9592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市场需求</a:t>
            </a:r>
          </a:p>
        </p:txBody>
      </p:sp>
      <p:pic>
        <p:nvPicPr>
          <p:cNvPr id="8194" name="Picture 2" descr="Percentage of Chinese IC design companies by process revenue, 2010–24 - graph">
            <a:extLst>
              <a:ext uri="{FF2B5EF4-FFF2-40B4-BE49-F238E27FC236}">
                <a16:creationId xmlns:a16="http://schemas.microsoft.com/office/drawing/2014/main" id="{61026DCC-851F-46B8-BC3C-02832E44A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62" y="995779"/>
            <a:ext cx="11593188" cy="569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41C3218-DB9A-4EB6-BC7A-76EA1EF7738A}"/>
              </a:ext>
            </a:extLst>
          </p:cNvPr>
          <p:cNvSpPr txBox="1"/>
          <p:nvPr/>
        </p:nvSpPr>
        <p:spPr>
          <a:xfrm>
            <a:off x="9743209" y="6577445"/>
            <a:ext cx="237259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</a:rPr>
              <a:t>https://omdia.tech.informa.com/OM014575</a:t>
            </a:r>
          </a:p>
        </p:txBody>
      </p:sp>
    </p:spTree>
    <p:extLst>
      <p:ext uri="{BB962C8B-B14F-4D97-AF65-F5344CB8AC3E}">
        <p14:creationId xmlns:p14="http://schemas.microsoft.com/office/powerpoint/2010/main" val="3628732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2AD4F-8DE0-4997-80AA-1661AF5CE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TSMC</a:t>
            </a:r>
            <a:r>
              <a:rPr lang="zh-CN" altLang="en-US" dirty="0"/>
              <a:t>供应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C121DC4A-A618-4BE7-802B-F82C25E2D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19" y="1012234"/>
            <a:ext cx="10768339" cy="5811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221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56FCF0-9CE0-437E-BE54-DD5B570E4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110nm</a:t>
            </a:r>
            <a:r>
              <a:rPr lang="zh-CN" altLang="en-US" dirty="0"/>
              <a:t>工艺新特性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81386A-F6AA-4B29-94D5-B8E60F8151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4089" y="1075665"/>
            <a:ext cx="5436046" cy="5706601"/>
          </a:xfrm>
        </p:spPr>
        <p:txBody>
          <a:bodyPr/>
          <a:lstStyle/>
          <a:p>
            <a:r>
              <a:rPr lang="zh-CN" altLang="en-US" sz="2000" dirty="0"/>
              <a:t>单元库</a:t>
            </a:r>
            <a:endParaRPr lang="en-US" altLang="zh-CN" sz="2000" dirty="0"/>
          </a:p>
          <a:p>
            <a:pPr lvl="1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/>
              <a:t>重视</a:t>
            </a:r>
            <a:r>
              <a:rPr lang="zh-CN" altLang="en-US" sz="1600" b="1" dirty="0">
                <a:solidFill>
                  <a:srgbClr val="C00000"/>
                </a:solidFill>
              </a:rPr>
              <a:t>时序库，功耗库，噪声库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r>
              <a:rPr lang="zh-CN" altLang="en-US" sz="2000" dirty="0"/>
              <a:t>物理设计</a:t>
            </a:r>
            <a:endParaRPr lang="en-US" altLang="zh-CN" sz="2000" dirty="0"/>
          </a:p>
          <a:p>
            <a:pPr lvl="1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b="1" dirty="0">
                <a:solidFill>
                  <a:srgbClr val="C00000"/>
                </a:solidFill>
              </a:rPr>
              <a:t>版图规划</a:t>
            </a:r>
            <a:r>
              <a:rPr lang="zh-CN" altLang="en-US" sz="1600" dirty="0"/>
              <a:t>考虑划分</a:t>
            </a:r>
            <a:endParaRPr lang="en-US" altLang="zh-CN" sz="1600" dirty="0"/>
          </a:p>
          <a:p>
            <a:pPr lvl="1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/>
              <a:t>提出时序驱动，</a:t>
            </a:r>
            <a:r>
              <a:rPr lang="en-US" altLang="zh-CN" sz="1600" dirty="0"/>
              <a:t> SI</a:t>
            </a:r>
            <a:r>
              <a:rPr lang="zh-CN" altLang="en-US" sz="1600" dirty="0"/>
              <a:t>驱动的</a:t>
            </a:r>
            <a:r>
              <a:rPr lang="zh-CN" altLang="en-US" sz="1600" b="1" dirty="0">
                <a:solidFill>
                  <a:srgbClr val="C00000"/>
                </a:solidFill>
              </a:rPr>
              <a:t>布局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lvl="1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600" dirty="0"/>
              <a:t>考虑有用偏差的</a:t>
            </a:r>
            <a:r>
              <a:rPr lang="zh-CN" altLang="en-US" sz="1600" b="1" dirty="0">
                <a:solidFill>
                  <a:srgbClr val="C00000"/>
                </a:solidFill>
              </a:rPr>
              <a:t>时钟树综合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lvl="1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600" dirty="0"/>
              <a:t>考虑天线效应规则，预防</a:t>
            </a:r>
            <a:r>
              <a:rPr lang="en-US" altLang="zh-CN" sz="1600" dirty="0"/>
              <a:t>SI</a:t>
            </a:r>
            <a:r>
              <a:rPr lang="zh-CN" altLang="en-US" sz="1600" b="1" dirty="0">
                <a:solidFill>
                  <a:srgbClr val="C00000"/>
                </a:solidFill>
              </a:rPr>
              <a:t>布线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lvl="1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1600" b="1" dirty="0">
                <a:solidFill>
                  <a:srgbClr val="C00000"/>
                </a:solidFill>
              </a:rPr>
              <a:t>布线后</a:t>
            </a:r>
            <a:r>
              <a:rPr lang="zh-CN" altLang="en-US" sz="1600" dirty="0"/>
              <a:t>优化</a:t>
            </a:r>
            <a:r>
              <a:rPr lang="en-US" altLang="zh-CN" sz="1600" dirty="0"/>
              <a:t>WLM,</a:t>
            </a:r>
            <a:r>
              <a:rPr lang="zh-CN" altLang="en-US" sz="1600" dirty="0"/>
              <a:t> </a:t>
            </a:r>
            <a:r>
              <a:rPr lang="en-US" altLang="zh-CN" sz="1600" dirty="0"/>
              <a:t>DRV</a:t>
            </a:r>
          </a:p>
          <a:p>
            <a:r>
              <a:rPr lang="zh-CN" altLang="en-US" sz="2000" dirty="0"/>
              <a:t>签核分析</a:t>
            </a:r>
            <a:endParaRPr lang="en-US" altLang="zh-CN" sz="2000" dirty="0"/>
          </a:p>
          <a:p>
            <a:pPr lvl="1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en-US" altLang="zh-CN" sz="1600" b="1" dirty="0">
                <a:solidFill>
                  <a:srgbClr val="C00000"/>
                </a:solidFill>
              </a:rPr>
              <a:t>RC</a:t>
            </a:r>
            <a:r>
              <a:rPr lang="zh-CN" altLang="en-US" sz="1600" b="1" dirty="0">
                <a:solidFill>
                  <a:srgbClr val="C00000"/>
                </a:solidFill>
              </a:rPr>
              <a:t>参数提取</a:t>
            </a:r>
            <a:r>
              <a:rPr lang="zh-CN" altLang="en-US" sz="1600" dirty="0"/>
              <a:t>考虑三维模型</a:t>
            </a:r>
            <a:endParaRPr lang="en-US" altLang="zh-CN" sz="1600" dirty="0"/>
          </a:p>
          <a:p>
            <a:pPr lvl="1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 </a:t>
            </a:r>
            <a:r>
              <a:rPr lang="zh-CN" altLang="en-US" sz="1600" dirty="0"/>
              <a:t>考虑</a:t>
            </a:r>
            <a:r>
              <a:rPr lang="en-US" altLang="zh-CN" sz="1600" dirty="0"/>
              <a:t>SI</a:t>
            </a:r>
            <a:r>
              <a:rPr lang="zh-CN" altLang="en-US" sz="1600" dirty="0"/>
              <a:t>的精确</a:t>
            </a:r>
            <a:r>
              <a:rPr lang="zh-CN" altLang="en-US" sz="1600" b="1" dirty="0">
                <a:solidFill>
                  <a:srgbClr val="C00000"/>
                </a:solidFill>
              </a:rPr>
              <a:t>静态时序分析</a:t>
            </a:r>
            <a:r>
              <a:rPr lang="zh-CN" altLang="en-US" sz="1600" dirty="0"/>
              <a:t>模型</a:t>
            </a:r>
            <a:endParaRPr lang="en-US" altLang="zh-CN" sz="1600" dirty="0"/>
          </a:p>
          <a:p>
            <a:pPr lvl="1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 </a:t>
            </a:r>
            <a:r>
              <a:rPr lang="zh-CN" altLang="en-US" sz="1600" dirty="0"/>
              <a:t>考虑最好和最坏的</a:t>
            </a:r>
            <a:r>
              <a:rPr lang="en-US" altLang="zh-CN" sz="1600" dirty="0"/>
              <a:t>Corner</a:t>
            </a:r>
            <a:r>
              <a:rPr lang="zh-CN" altLang="en-US" sz="1600" dirty="0"/>
              <a:t>进行检查</a:t>
            </a:r>
            <a:endParaRPr lang="en-US" altLang="zh-CN" sz="1600" dirty="0"/>
          </a:p>
          <a:p>
            <a:pPr lvl="1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 </a:t>
            </a:r>
            <a:r>
              <a:rPr lang="zh-CN" altLang="en-US" sz="1600" dirty="0"/>
              <a:t>静态功耗和动态</a:t>
            </a:r>
            <a:r>
              <a:rPr lang="zh-CN" altLang="en-US" sz="1600" b="1" dirty="0">
                <a:solidFill>
                  <a:srgbClr val="C00000"/>
                </a:solidFill>
              </a:rPr>
              <a:t>功耗分析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r>
              <a:rPr lang="zh-CN" altLang="en-US" sz="2000" dirty="0"/>
              <a:t>验证</a:t>
            </a:r>
            <a:endParaRPr lang="en-US" altLang="zh-CN" sz="2000" dirty="0"/>
          </a:p>
          <a:p>
            <a:pPr lvl="1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 </a:t>
            </a:r>
            <a:r>
              <a:rPr lang="zh-CN" altLang="en-US" sz="1600" b="1" dirty="0">
                <a:solidFill>
                  <a:srgbClr val="C00000"/>
                </a:solidFill>
              </a:rPr>
              <a:t>物理验证</a:t>
            </a:r>
            <a:r>
              <a:rPr lang="zh-CN" altLang="en-US" sz="1600" dirty="0"/>
              <a:t>包含</a:t>
            </a:r>
            <a:r>
              <a:rPr lang="en-US" altLang="zh-CN" sz="1600" dirty="0"/>
              <a:t>DRC, ERC, LVS</a:t>
            </a:r>
          </a:p>
          <a:p>
            <a:pPr lvl="1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 </a:t>
            </a:r>
            <a:r>
              <a:rPr lang="zh-CN" altLang="en-US" sz="1600" dirty="0"/>
              <a:t>基于扫描的逻辑</a:t>
            </a:r>
            <a:r>
              <a:rPr lang="zh-CN" altLang="en-US" sz="1600" b="1" dirty="0">
                <a:solidFill>
                  <a:srgbClr val="C00000"/>
                </a:solidFill>
              </a:rPr>
              <a:t>等价检查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lvl="1"/>
            <a:endParaRPr lang="en-US" altLang="zh-CN" sz="1600" dirty="0"/>
          </a:p>
          <a:p>
            <a:pPr lvl="1"/>
            <a:endParaRPr lang="en-US" altLang="zh-CN" sz="1600" dirty="0"/>
          </a:p>
          <a:p>
            <a:pPr lvl="1"/>
            <a:endParaRPr lang="zh-CN" altLang="en-US" sz="1800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7F5E864-8980-4AA2-96F5-38BEF708D1AC}"/>
              </a:ext>
            </a:extLst>
          </p:cNvPr>
          <p:cNvGrpSpPr/>
          <p:nvPr/>
        </p:nvGrpSpPr>
        <p:grpSpPr>
          <a:xfrm>
            <a:off x="4659835" y="1118994"/>
            <a:ext cx="7258075" cy="5246749"/>
            <a:chOff x="4659835" y="1118994"/>
            <a:chExt cx="7258075" cy="5246749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814815CA-0C33-475E-8581-41CFDFD63204}"/>
                </a:ext>
              </a:extLst>
            </p:cNvPr>
            <p:cNvGrpSpPr/>
            <p:nvPr/>
          </p:nvGrpSpPr>
          <p:grpSpPr>
            <a:xfrm>
              <a:off x="6955741" y="2269079"/>
              <a:ext cx="2336478" cy="1715442"/>
              <a:chOff x="6955741" y="2218839"/>
              <a:chExt cx="2336478" cy="1715442"/>
            </a:xfrm>
          </p:grpSpPr>
          <p:sp>
            <p:nvSpPr>
              <p:cNvPr id="50" name="Rectangle 45">
                <a:extLst>
                  <a:ext uri="{FF2B5EF4-FFF2-40B4-BE49-F238E27FC236}">
                    <a16:creationId xmlns:a16="http://schemas.microsoft.com/office/drawing/2014/main" id="{4E8F72B9-3E46-41B3-9CA0-240230C885FA}"/>
                  </a:ext>
                </a:extLst>
              </p:cNvPr>
              <p:cNvSpPr/>
              <p:nvPr/>
            </p:nvSpPr>
            <p:spPr bwMode="auto">
              <a:xfrm>
                <a:off x="6955741" y="2218839"/>
                <a:ext cx="2336478" cy="171544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t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Logic Synthesis</a:t>
                </a:r>
              </a:p>
            </p:txBody>
          </p:sp>
          <p:sp>
            <p:nvSpPr>
              <p:cNvPr id="51" name="Rectangle 46">
                <a:extLst>
                  <a:ext uri="{FF2B5EF4-FFF2-40B4-BE49-F238E27FC236}">
                    <a16:creationId xmlns:a16="http://schemas.microsoft.com/office/drawing/2014/main" id="{6543EDD5-600F-459E-9840-E772E02A793C}"/>
                  </a:ext>
                </a:extLst>
              </p:cNvPr>
              <p:cNvSpPr/>
              <p:nvPr/>
            </p:nvSpPr>
            <p:spPr bwMode="auto">
              <a:xfrm>
                <a:off x="7082724" y="2503357"/>
                <a:ext cx="2086994" cy="225956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Logic Compiling</a:t>
                </a:r>
                <a:endParaRPr kumimoji="0" lang="en-US" sz="1200" kern="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2" name="Rectangle 47">
                <a:extLst>
                  <a:ext uri="{FF2B5EF4-FFF2-40B4-BE49-F238E27FC236}">
                    <a16:creationId xmlns:a16="http://schemas.microsoft.com/office/drawing/2014/main" id="{7A9B6CC6-6AE0-4A83-9DB8-770409935D54}"/>
                  </a:ext>
                </a:extLst>
              </p:cNvPr>
              <p:cNvSpPr/>
              <p:nvPr/>
            </p:nvSpPr>
            <p:spPr bwMode="auto">
              <a:xfrm>
                <a:off x="7082724" y="2872341"/>
                <a:ext cx="2086994" cy="227582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Logic Optimization</a:t>
                </a:r>
              </a:p>
            </p:txBody>
          </p:sp>
          <p:sp>
            <p:nvSpPr>
              <p:cNvPr id="53" name="Rectangle 55">
                <a:extLst>
                  <a:ext uri="{FF2B5EF4-FFF2-40B4-BE49-F238E27FC236}">
                    <a16:creationId xmlns:a16="http://schemas.microsoft.com/office/drawing/2014/main" id="{1A933795-2033-4414-9DEE-47CBDA16FA8D}"/>
                  </a:ext>
                </a:extLst>
              </p:cNvPr>
              <p:cNvSpPr/>
              <p:nvPr/>
            </p:nvSpPr>
            <p:spPr bwMode="auto">
              <a:xfrm>
                <a:off x="7082724" y="3242952"/>
                <a:ext cx="2086994" cy="22758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Tech Mapping</a:t>
                </a:r>
              </a:p>
            </p:txBody>
          </p:sp>
          <p:cxnSp>
            <p:nvCxnSpPr>
              <p:cNvPr id="54" name="Straight Arrow Connector 57">
                <a:extLst>
                  <a:ext uri="{FF2B5EF4-FFF2-40B4-BE49-F238E27FC236}">
                    <a16:creationId xmlns:a16="http://schemas.microsoft.com/office/drawing/2014/main" id="{4D99E305-9357-49A5-8396-B9E8160B661D}"/>
                  </a:ext>
                </a:extLst>
              </p:cNvPr>
              <p:cNvCxnSpPr>
                <a:cxnSpLocks noChangeShapeType="1"/>
                <a:stCxn id="51" idx="2"/>
                <a:endCxn id="52" idx="0"/>
              </p:cNvCxnSpPr>
              <p:nvPr/>
            </p:nvCxnSpPr>
            <p:spPr bwMode="auto">
              <a:xfrm>
                <a:off x="8126221" y="2729313"/>
                <a:ext cx="0" cy="143028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5" name="Straight Arrow Connector 62">
                <a:extLst>
                  <a:ext uri="{FF2B5EF4-FFF2-40B4-BE49-F238E27FC236}">
                    <a16:creationId xmlns:a16="http://schemas.microsoft.com/office/drawing/2014/main" id="{458BB716-BEEA-48FC-B0FC-2F08D35CC8E9}"/>
                  </a:ext>
                </a:extLst>
              </p:cNvPr>
              <p:cNvCxnSpPr>
                <a:cxnSpLocks noChangeShapeType="1"/>
                <a:stCxn id="52" idx="2"/>
                <a:endCxn id="53" idx="0"/>
              </p:cNvCxnSpPr>
              <p:nvPr/>
            </p:nvCxnSpPr>
            <p:spPr bwMode="auto">
              <a:xfrm>
                <a:off x="8126221" y="3099924"/>
                <a:ext cx="0" cy="143028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7" name="Rectangle 55">
                <a:extLst>
                  <a:ext uri="{FF2B5EF4-FFF2-40B4-BE49-F238E27FC236}">
                    <a16:creationId xmlns:a16="http://schemas.microsoft.com/office/drawing/2014/main" id="{F4D48A19-B542-4536-AE67-E2F6F85AEBC0}"/>
                  </a:ext>
                </a:extLst>
              </p:cNvPr>
              <p:cNvSpPr/>
              <p:nvPr/>
            </p:nvSpPr>
            <p:spPr bwMode="auto">
              <a:xfrm>
                <a:off x="7085065" y="3613561"/>
                <a:ext cx="2086994" cy="22758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12. </a:t>
                </a:r>
                <a:r>
                  <a:rPr lang="en-US" sz="1200" b="1" kern="0" dirty="0">
                    <a:solidFill>
                      <a:srgbClr val="C00000"/>
                    </a:solidFill>
                    <a:latin typeface="Helvetica Neue" charset="0"/>
                  </a:rPr>
                  <a:t>Equivalence Checking</a:t>
                </a:r>
              </a:p>
            </p:txBody>
          </p:sp>
          <p:cxnSp>
            <p:nvCxnSpPr>
              <p:cNvPr id="121" name="Straight Arrow Connector 62">
                <a:extLst>
                  <a:ext uri="{FF2B5EF4-FFF2-40B4-BE49-F238E27FC236}">
                    <a16:creationId xmlns:a16="http://schemas.microsoft.com/office/drawing/2014/main" id="{C540BDEA-4C92-47BB-AFAD-F0FCBF896D2B}"/>
                  </a:ext>
                </a:extLst>
              </p:cNvPr>
              <p:cNvCxnSpPr>
                <a:cxnSpLocks noChangeShapeType="1"/>
                <a:stCxn id="53" idx="2"/>
                <a:endCxn id="117" idx="0"/>
              </p:cNvCxnSpPr>
              <p:nvPr/>
            </p:nvCxnSpPr>
            <p:spPr bwMode="auto">
              <a:xfrm>
                <a:off x="8126221" y="3470534"/>
                <a:ext cx="2341" cy="143027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AC4C0EF-EAB5-49E7-9E0F-A7EFE0E93941}"/>
                </a:ext>
              </a:extLst>
            </p:cNvPr>
            <p:cNvGrpSpPr/>
            <p:nvPr/>
          </p:nvGrpSpPr>
          <p:grpSpPr>
            <a:xfrm>
              <a:off x="4659835" y="4622428"/>
              <a:ext cx="2031188" cy="1732565"/>
              <a:chOff x="753429" y="3883157"/>
              <a:chExt cx="2482850" cy="1830952"/>
            </a:xfrm>
          </p:grpSpPr>
          <p:sp>
            <p:nvSpPr>
              <p:cNvPr id="63" name="Rectangle 79">
                <a:extLst>
                  <a:ext uri="{FF2B5EF4-FFF2-40B4-BE49-F238E27FC236}">
                    <a16:creationId xmlns:a16="http://schemas.microsoft.com/office/drawing/2014/main" id="{0FAA9053-1715-4D89-A4A9-2B15F68357A4}"/>
                  </a:ext>
                </a:extLst>
              </p:cNvPr>
              <p:cNvSpPr/>
              <p:nvPr/>
            </p:nvSpPr>
            <p:spPr bwMode="auto">
              <a:xfrm>
                <a:off x="753429" y="3883157"/>
                <a:ext cx="2482850" cy="18309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t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Analysis</a:t>
                </a:r>
              </a:p>
            </p:txBody>
          </p:sp>
          <p:sp>
            <p:nvSpPr>
              <p:cNvPr id="64" name="Rectangle 81">
                <a:extLst>
                  <a:ext uri="{FF2B5EF4-FFF2-40B4-BE49-F238E27FC236}">
                    <a16:creationId xmlns:a16="http://schemas.microsoft.com/office/drawing/2014/main" id="{B6A3CBDF-B0F6-4B6E-9FCA-AD16D707FEF4}"/>
                  </a:ext>
                </a:extLst>
              </p:cNvPr>
              <p:cNvSpPr/>
              <p:nvPr/>
            </p:nvSpPr>
            <p:spPr bwMode="auto">
              <a:xfrm>
                <a:off x="881522" y="4607679"/>
                <a:ext cx="2217738" cy="22225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8. 9. </a:t>
                </a:r>
                <a:r>
                  <a:rPr lang="en-US" sz="1200" b="1" kern="0" dirty="0">
                    <a:solidFill>
                      <a:srgbClr val="C00000"/>
                    </a:solidFill>
                    <a:latin typeface="Helvetica Neue" charset="0"/>
                  </a:rPr>
                  <a:t>Timing</a:t>
                </a:r>
                <a:r>
                  <a:rPr kumimoji="0" lang="en-US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sz="1200" b="1" kern="0" dirty="0">
                    <a:solidFill>
                      <a:srgbClr val="C00000"/>
                    </a:solidFill>
                    <a:latin typeface="Helvetica Neue" charset="0"/>
                  </a:rPr>
                  <a:t>Analysis</a:t>
                </a:r>
              </a:p>
            </p:txBody>
          </p:sp>
          <p:sp>
            <p:nvSpPr>
              <p:cNvPr id="65" name="Rectangle 189">
                <a:extLst>
                  <a:ext uri="{FF2B5EF4-FFF2-40B4-BE49-F238E27FC236}">
                    <a16:creationId xmlns:a16="http://schemas.microsoft.com/office/drawing/2014/main" id="{D191781C-E114-4AD7-A317-711BAAD5ECD0}"/>
                  </a:ext>
                </a:extLst>
              </p:cNvPr>
              <p:cNvSpPr/>
              <p:nvPr/>
            </p:nvSpPr>
            <p:spPr bwMode="auto">
              <a:xfrm>
                <a:off x="896702" y="4198958"/>
                <a:ext cx="2217737" cy="22225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7. </a:t>
                </a:r>
                <a:r>
                  <a:rPr lang="en-US" sz="1200" b="1" kern="0" dirty="0">
                    <a:solidFill>
                      <a:srgbClr val="C00000"/>
                    </a:solidFill>
                    <a:latin typeface="Helvetica Neue" charset="0"/>
                  </a:rPr>
                  <a:t>RC Extraction</a:t>
                </a:r>
              </a:p>
            </p:txBody>
          </p:sp>
          <p:sp>
            <p:nvSpPr>
              <p:cNvPr id="66" name="Rectangle 81">
                <a:extLst>
                  <a:ext uri="{FF2B5EF4-FFF2-40B4-BE49-F238E27FC236}">
                    <a16:creationId xmlns:a16="http://schemas.microsoft.com/office/drawing/2014/main" id="{D3F98423-6C30-4398-9746-2D13BED3757D}"/>
                  </a:ext>
                </a:extLst>
              </p:cNvPr>
              <p:cNvSpPr/>
              <p:nvPr/>
            </p:nvSpPr>
            <p:spPr bwMode="auto">
              <a:xfrm>
                <a:off x="881522" y="4987024"/>
                <a:ext cx="2217738" cy="22225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 </a:t>
                </a:r>
                <a:r>
                  <a:rPr lang="en-US" altLang="zh-CN" sz="1200" b="1" kern="0" dirty="0">
                    <a:solidFill>
                      <a:srgbClr val="C00000"/>
                    </a:solidFill>
                    <a:latin typeface="Helvetica Neue" charset="0"/>
                  </a:rPr>
                  <a:t>Power</a:t>
                </a:r>
                <a:endParaRPr lang="en-US" sz="1200" b="1" kern="0" dirty="0">
                  <a:solidFill>
                    <a:srgbClr val="C00000"/>
                  </a:solidFill>
                  <a:latin typeface="Helvetica Neue" charset="0"/>
                </a:endParaRPr>
              </a:p>
            </p:txBody>
          </p:sp>
          <p:sp>
            <p:nvSpPr>
              <p:cNvPr id="67" name="Rectangle 81">
                <a:extLst>
                  <a:ext uri="{FF2B5EF4-FFF2-40B4-BE49-F238E27FC236}">
                    <a16:creationId xmlns:a16="http://schemas.microsoft.com/office/drawing/2014/main" id="{F1AA630F-4131-4024-9AAE-5DFEF06B5D07}"/>
                  </a:ext>
                </a:extLst>
              </p:cNvPr>
              <p:cNvSpPr/>
              <p:nvPr/>
            </p:nvSpPr>
            <p:spPr bwMode="auto">
              <a:xfrm>
                <a:off x="876474" y="5358228"/>
                <a:ext cx="2217738" cy="22225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Noise</a:t>
                </a:r>
                <a:endParaRPr kumimoji="0" lang="en-US" sz="1200" kern="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45D231E-1A1B-45AE-B2CD-A70B5F8A388E}"/>
                </a:ext>
              </a:extLst>
            </p:cNvPr>
            <p:cNvGrpSpPr/>
            <p:nvPr/>
          </p:nvGrpSpPr>
          <p:grpSpPr>
            <a:xfrm>
              <a:off x="9572466" y="2811249"/>
              <a:ext cx="2336478" cy="1734474"/>
              <a:chOff x="7701338" y="3004501"/>
              <a:chExt cx="2482850" cy="1832970"/>
            </a:xfrm>
          </p:grpSpPr>
          <p:sp>
            <p:nvSpPr>
              <p:cNvPr id="56" name="Rectangle 74">
                <a:extLst>
                  <a:ext uri="{FF2B5EF4-FFF2-40B4-BE49-F238E27FC236}">
                    <a16:creationId xmlns:a16="http://schemas.microsoft.com/office/drawing/2014/main" id="{BDE3471E-3DAF-4802-B370-8630FAF8A142}"/>
                  </a:ext>
                </a:extLst>
              </p:cNvPr>
              <p:cNvSpPr/>
              <p:nvPr/>
            </p:nvSpPr>
            <p:spPr bwMode="auto">
              <a:xfrm>
                <a:off x="7701338" y="3371644"/>
                <a:ext cx="2482850" cy="146582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t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Layout Post Processing</a:t>
                </a:r>
              </a:p>
            </p:txBody>
          </p:sp>
          <p:sp>
            <p:nvSpPr>
              <p:cNvPr id="57" name="Rectangle 76">
                <a:extLst>
                  <a:ext uri="{FF2B5EF4-FFF2-40B4-BE49-F238E27FC236}">
                    <a16:creationId xmlns:a16="http://schemas.microsoft.com/office/drawing/2014/main" id="{60F3786D-94A6-4254-878C-7D81D84785ED}"/>
                  </a:ext>
                </a:extLst>
              </p:cNvPr>
              <p:cNvSpPr/>
              <p:nvPr/>
            </p:nvSpPr>
            <p:spPr bwMode="auto">
              <a:xfrm>
                <a:off x="7833100" y="4512460"/>
                <a:ext cx="2219325" cy="22066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RET/OPC</a:t>
                </a:r>
                <a:r>
                  <a:rPr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/</a:t>
                </a: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ILT</a:t>
                </a:r>
              </a:p>
            </p:txBody>
          </p:sp>
          <p:cxnSp>
            <p:nvCxnSpPr>
              <p:cNvPr id="58" name="Straight Arrow Connector 59">
                <a:extLst>
                  <a:ext uri="{FF2B5EF4-FFF2-40B4-BE49-F238E27FC236}">
                    <a16:creationId xmlns:a16="http://schemas.microsoft.com/office/drawing/2014/main" id="{5FF254F3-AEBE-494C-9328-AE3C77EDCAF7}"/>
                  </a:ext>
                </a:extLst>
              </p:cNvPr>
              <p:cNvCxnSpPr>
                <a:cxnSpLocks/>
                <a:stCxn id="57" idx="0"/>
                <a:endCxn id="59" idx="2"/>
              </p:cNvCxnSpPr>
              <p:nvPr/>
            </p:nvCxnSpPr>
            <p:spPr bwMode="auto">
              <a:xfrm flipV="1">
                <a:off x="8942763" y="4342598"/>
                <a:ext cx="0" cy="169862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9" name="Rectangle 76">
                <a:extLst>
                  <a:ext uri="{FF2B5EF4-FFF2-40B4-BE49-F238E27FC236}">
                    <a16:creationId xmlns:a16="http://schemas.microsoft.com/office/drawing/2014/main" id="{385BAC8D-0822-49CA-A06D-C1A18BFD8D17}"/>
                  </a:ext>
                </a:extLst>
              </p:cNvPr>
              <p:cNvSpPr/>
              <p:nvPr/>
            </p:nvSpPr>
            <p:spPr bwMode="auto">
              <a:xfrm>
                <a:off x="7833100" y="4121935"/>
                <a:ext cx="2219325" cy="22066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Post Simulation</a:t>
                </a:r>
                <a:endParaRPr kumimoji="0" lang="en-US" sz="1200" kern="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1AE0C0C9-10C8-477D-9405-4C87B46EA985}"/>
                  </a:ext>
                </a:extLst>
              </p:cNvPr>
              <p:cNvCxnSpPr>
                <a:cxnSpLocks/>
                <a:stCxn id="56" idx="0"/>
                <a:endCxn id="68" idx="2"/>
              </p:cNvCxnSpPr>
              <p:nvPr/>
            </p:nvCxnSpPr>
            <p:spPr bwMode="auto">
              <a:xfrm flipV="1">
                <a:off x="8942763" y="3004501"/>
                <a:ext cx="898" cy="367143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" name="Straight Arrow Connector 59">
                <a:extLst>
                  <a:ext uri="{FF2B5EF4-FFF2-40B4-BE49-F238E27FC236}">
                    <a16:creationId xmlns:a16="http://schemas.microsoft.com/office/drawing/2014/main" id="{4ED9F903-6C68-4EB5-B52A-127156564119}"/>
                  </a:ext>
                </a:extLst>
              </p:cNvPr>
              <p:cNvCxnSpPr>
                <a:cxnSpLocks/>
                <a:stCxn id="59" idx="0"/>
                <a:endCxn id="62" idx="2"/>
              </p:cNvCxnSpPr>
              <p:nvPr/>
            </p:nvCxnSpPr>
            <p:spPr bwMode="auto">
              <a:xfrm flipV="1">
                <a:off x="8942763" y="3942944"/>
                <a:ext cx="0" cy="178991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2" name="Rectangle 76">
                <a:extLst>
                  <a:ext uri="{FF2B5EF4-FFF2-40B4-BE49-F238E27FC236}">
                    <a16:creationId xmlns:a16="http://schemas.microsoft.com/office/drawing/2014/main" id="{2EE1F283-EDF5-4153-B673-E049BB00DD64}"/>
                  </a:ext>
                </a:extLst>
              </p:cNvPr>
              <p:cNvSpPr/>
              <p:nvPr/>
            </p:nvSpPr>
            <p:spPr bwMode="auto">
              <a:xfrm>
                <a:off x="7833100" y="3722281"/>
                <a:ext cx="2219325" cy="22066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Mask Generation</a:t>
                </a:r>
                <a:endParaRPr kumimoji="0" lang="en-US" sz="1200" kern="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15" name="Straight Arrow Connector 62">
              <a:extLst>
                <a:ext uri="{FF2B5EF4-FFF2-40B4-BE49-F238E27FC236}">
                  <a16:creationId xmlns:a16="http://schemas.microsoft.com/office/drawing/2014/main" id="{ECFF9ECF-DB26-40D2-918A-89FF58D8CD04}"/>
                </a:ext>
              </a:extLst>
            </p:cNvPr>
            <p:cNvCxnSpPr>
              <a:cxnSpLocks noChangeShapeType="1"/>
              <a:stCxn id="79" idx="2"/>
              <a:endCxn id="50" idx="0"/>
            </p:cNvCxnSpPr>
            <p:nvPr/>
          </p:nvCxnSpPr>
          <p:spPr bwMode="auto">
            <a:xfrm>
              <a:off x="8123650" y="2056868"/>
              <a:ext cx="330" cy="21221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Elbow Connector 131">
              <a:extLst>
                <a:ext uri="{FF2B5EF4-FFF2-40B4-BE49-F238E27FC236}">
                  <a16:creationId xmlns:a16="http://schemas.microsoft.com/office/drawing/2014/main" id="{A1598882-0DD8-4E2B-84C9-8C333EEF9217}"/>
                </a:ext>
              </a:extLst>
            </p:cNvPr>
            <p:cNvCxnSpPr>
              <a:cxnSpLocks/>
              <a:stCxn id="40" idx="2"/>
              <a:endCxn id="32" idx="2"/>
            </p:cNvCxnSpPr>
            <p:nvPr/>
          </p:nvCxnSpPr>
          <p:spPr bwMode="auto">
            <a:xfrm rot="5400000" flipH="1" flipV="1">
              <a:off x="9400769" y="5016841"/>
              <a:ext cx="78168" cy="2619635"/>
            </a:xfrm>
            <a:prstGeom prst="bentConnector3">
              <a:avLst>
                <a:gd name="adj1" fmla="val -292447"/>
              </a:avLst>
            </a:prstGeom>
            <a:noFill/>
            <a:ln w="9525" algn="ctr">
              <a:solidFill>
                <a:srgbClr val="000000"/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Elbow Connector 131">
              <a:extLst>
                <a:ext uri="{FF2B5EF4-FFF2-40B4-BE49-F238E27FC236}">
                  <a16:creationId xmlns:a16="http://schemas.microsoft.com/office/drawing/2014/main" id="{F8C2C78C-29C9-4C88-AEA1-A72C53E164DB}"/>
                </a:ext>
              </a:extLst>
            </p:cNvPr>
            <p:cNvCxnSpPr>
              <a:cxnSpLocks/>
              <a:stCxn id="63" idx="3"/>
              <a:endCxn id="50" idx="1"/>
            </p:cNvCxnSpPr>
            <p:nvPr/>
          </p:nvCxnSpPr>
          <p:spPr bwMode="auto">
            <a:xfrm flipV="1">
              <a:off x="6691023" y="3126800"/>
              <a:ext cx="264718" cy="236191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prstDash val="sys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Elbow Connector 131">
              <a:extLst>
                <a:ext uri="{FF2B5EF4-FFF2-40B4-BE49-F238E27FC236}">
                  <a16:creationId xmlns:a16="http://schemas.microsoft.com/office/drawing/2014/main" id="{7FB7130C-49D6-4B5E-AB4E-CCCC39BFD97E}"/>
                </a:ext>
              </a:extLst>
            </p:cNvPr>
            <p:cNvCxnSpPr>
              <a:cxnSpLocks/>
              <a:stCxn id="63" idx="3"/>
              <a:endCxn id="40" idx="1"/>
            </p:cNvCxnSpPr>
            <p:nvPr/>
          </p:nvCxnSpPr>
          <p:spPr bwMode="auto">
            <a:xfrm flipV="1">
              <a:off x="6691023" y="5288466"/>
              <a:ext cx="270774" cy="200245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prstDash val="sys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5D89680E-F082-41D7-899F-A08577281697}"/>
                </a:ext>
              </a:extLst>
            </p:cNvPr>
            <p:cNvGrpSpPr/>
            <p:nvPr/>
          </p:nvGrpSpPr>
          <p:grpSpPr>
            <a:xfrm>
              <a:off x="6961797" y="4211189"/>
              <a:ext cx="2336478" cy="2154554"/>
              <a:chOff x="6960280" y="4268896"/>
              <a:chExt cx="2336478" cy="2154554"/>
            </a:xfrm>
          </p:grpSpPr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5C01E54-C1FA-4B6E-A0B5-844EB52C12B1}"/>
                  </a:ext>
                </a:extLst>
              </p:cNvPr>
              <p:cNvSpPr/>
              <p:nvPr/>
            </p:nvSpPr>
            <p:spPr bwMode="auto">
              <a:xfrm>
                <a:off x="6960280" y="4268896"/>
                <a:ext cx="2336478" cy="215455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t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Physical Design</a:t>
                </a: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ECCCDF00-767E-4DF6-BA03-267815BE0D3B}"/>
                  </a:ext>
                </a:extLst>
              </p:cNvPr>
              <p:cNvSpPr/>
              <p:nvPr/>
            </p:nvSpPr>
            <p:spPr bwMode="auto">
              <a:xfrm>
                <a:off x="7080900" y="4583379"/>
                <a:ext cx="2086994" cy="20880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CN" sz="1200" b="1" kern="0" dirty="0">
                    <a:solidFill>
                      <a:srgbClr val="C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2. </a:t>
                </a:r>
                <a:r>
                  <a:rPr lang="en-US" sz="1200" b="1" kern="0" dirty="0">
                    <a:solidFill>
                      <a:srgbClr val="C00000"/>
                    </a:solidFill>
                    <a:latin typeface="Helvetica Neue" charset="0"/>
                  </a:rPr>
                  <a:t>Floorplan</a:t>
                </a: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C68C2FF0-4DE1-4CD4-BC64-DD430C49C9D5}"/>
                  </a:ext>
                </a:extLst>
              </p:cNvPr>
              <p:cNvSpPr/>
              <p:nvPr/>
            </p:nvSpPr>
            <p:spPr bwMode="auto">
              <a:xfrm>
                <a:off x="7080900" y="4960496"/>
                <a:ext cx="2086993" cy="208805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sz="1200" b="1" kern="0" dirty="0">
                    <a:solidFill>
                      <a:srgbClr val="C00000"/>
                    </a:solidFill>
                    <a:latin typeface="Helvetica Neue" charset="0"/>
                  </a:rPr>
                  <a:t>Placement</a:t>
                </a:r>
              </a:p>
            </p:txBody>
          </p:sp>
          <p:cxnSp>
            <p:nvCxnSpPr>
              <p:cNvPr id="43" name="Straight Arrow Connector 70">
                <a:extLst>
                  <a:ext uri="{FF2B5EF4-FFF2-40B4-BE49-F238E27FC236}">
                    <a16:creationId xmlns:a16="http://schemas.microsoft.com/office/drawing/2014/main" id="{795ECAD5-D6C3-48DC-AC6B-1B40A96E7BA3}"/>
                  </a:ext>
                </a:extLst>
              </p:cNvPr>
              <p:cNvCxnSpPr>
                <a:cxnSpLocks noChangeShapeType="1"/>
                <a:stCxn id="41" idx="2"/>
                <a:endCxn id="42" idx="0"/>
              </p:cNvCxnSpPr>
              <p:nvPr/>
            </p:nvCxnSpPr>
            <p:spPr bwMode="auto">
              <a:xfrm>
                <a:off x="8124397" y="4792185"/>
                <a:ext cx="0" cy="168311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6" name="Rectangle 84">
                <a:extLst>
                  <a:ext uri="{FF2B5EF4-FFF2-40B4-BE49-F238E27FC236}">
                    <a16:creationId xmlns:a16="http://schemas.microsoft.com/office/drawing/2014/main" id="{76F2A7FA-FD8C-486B-8D52-F79A2F1DEC80}"/>
                  </a:ext>
                </a:extLst>
              </p:cNvPr>
              <p:cNvSpPr/>
              <p:nvPr/>
            </p:nvSpPr>
            <p:spPr bwMode="auto">
              <a:xfrm>
                <a:off x="7080900" y="5337612"/>
                <a:ext cx="2088489" cy="208806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</a:t>
                </a:r>
                <a:r>
                  <a:rPr lang="zh-CN" altLang="en-US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200" b="1" kern="0" dirty="0">
                    <a:solidFill>
                      <a:srgbClr val="C00000"/>
                    </a:solidFill>
                    <a:latin typeface="Helvetica Neue" charset="0"/>
                  </a:rPr>
                  <a:t>Clock</a:t>
                </a: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altLang="zh-CN" sz="1200" b="1" kern="0" dirty="0">
                    <a:solidFill>
                      <a:srgbClr val="C00000"/>
                    </a:solidFill>
                    <a:latin typeface="Helvetica Neue" charset="0"/>
                  </a:rPr>
                  <a:t>Tree</a:t>
                </a: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altLang="zh-CN" sz="1200" b="1" kern="0" dirty="0">
                    <a:solidFill>
                      <a:srgbClr val="C00000"/>
                    </a:solidFill>
                    <a:latin typeface="Helvetica Neue" charset="0"/>
                  </a:rPr>
                  <a:t>Synthesis</a:t>
                </a:r>
              </a:p>
            </p:txBody>
          </p:sp>
          <p:sp>
            <p:nvSpPr>
              <p:cNvPr id="47" name="Rectangle 76">
                <a:extLst>
                  <a:ext uri="{FF2B5EF4-FFF2-40B4-BE49-F238E27FC236}">
                    <a16:creationId xmlns:a16="http://schemas.microsoft.com/office/drawing/2014/main" id="{A41A0FA4-CEDD-471B-A169-EC68CC03F7F7}"/>
                  </a:ext>
                </a:extLst>
              </p:cNvPr>
              <p:cNvSpPr/>
              <p:nvPr/>
            </p:nvSpPr>
            <p:spPr bwMode="auto">
              <a:xfrm>
                <a:off x="7080900" y="5714729"/>
                <a:ext cx="2088489" cy="20880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5.</a:t>
                </a:r>
                <a:r>
                  <a:rPr lang="zh-CN" altLang="en-US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sz="1200" b="1" kern="0" dirty="0">
                    <a:solidFill>
                      <a:srgbClr val="C00000"/>
                    </a:solidFill>
                    <a:latin typeface="Helvetica Neue" charset="0"/>
                  </a:rPr>
                  <a:t>Routing</a:t>
                </a:r>
              </a:p>
            </p:txBody>
          </p:sp>
          <p:cxnSp>
            <p:nvCxnSpPr>
              <p:cNvPr id="48" name="Straight Arrow Connector 192">
                <a:extLst>
                  <a:ext uri="{FF2B5EF4-FFF2-40B4-BE49-F238E27FC236}">
                    <a16:creationId xmlns:a16="http://schemas.microsoft.com/office/drawing/2014/main" id="{9087B1D1-CE54-4BB4-9E1D-BF2F66632183}"/>
                  </a:ext>
                </a:extLst>
              </p:cNvPr>
              <p:cNvCxnSpPr>
                <a:cxnSpLocks/>
                <a:stCxn id="42" idx="2"/>
                <a:endCxn id="46" idx="0"/>
              </p:cNvCxnSpPr>
              <p:nvPr/>
            </p:nvCxnSpPr>
            <p:spPr bwMode="auto">
              <a:xfrm>
                <a:off x="8124397" y="5169301"/>
                <a:ext cx="748" cy="168311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" name="Straight Arrow Connector 192">
                <a:extLst>
                  <a:ext uri="{FF2B5EF4-FFF2-40B4-BE49-F238E27FC236}">
                    <a16:creationId xmlns:a16="http://schemas.microsoft.com/office/drawing/2014/main" id="{EEBA8CD5-95B4-480F-A668-6633A84EFB69}"/>
                  </a:ext>
                </a:extLst>
              </p:cNvPr>
              <p:cNvCxnSpPr>
                <a:cxnSpLocks/>
                <a:stCxn id="46" idx="2"/>
                <a:endCxn id="47" idx="0"/>
              </p:cNvCxnSpPr>
              <p:nvPr/>
            </p:nvCxnSpPr>
            <p:spPr bwMode="auto">
              <a:xfrm>
                <a:off x="8125145" y="5546418"/>
                <a:ext cx="0" cy="168311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5" name="Rectangle 76">
                <a:extLst>
                  <a:ext uri="{FF2B5EF4-FFF2-40B4-BE49-F238E27FC236}">
                    <a16:creationId xmlns:a16="http://schemas.microsoft.com/office/drawing/2014/main" id="{4EB2D2AD-C249-488E-9140-201447B575FC}"/>
                  </a:ext>
                </a:extLst>
              </p:cNvPr>
              <p:cNvSpPr/>
              <p:nvPr/>
            </p:nvSpPr>
            <p:spPr bwMode="auto">
              <a:xfrm>
                <a:off x="7080900" y="6091847"/>
                <a:ext cx="2088489" cy="20880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6.</a:t>
                </a:r>
                <a:r>
                  <a:rPr lang="zh-CN" altLang="en-US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ECO</a:t>
                </a:r>
              </a:p>
            </p:txBody>
          </p:sp>
          <p:cxnSp>
            <p:nvCxnSpPr>
              <p:cNvPr id="36" name="Straight Arrow Connector 59">
                <a:extLst>
                  <a:ext uri="{FF2B5EF4-FFF2-40B4-BE49-F238E27FC236}">
                    <a16:creationId xmlns:a16="http://schemas.microsoft.com/office/drawing/2014/main" id="{C8F6B77A-1B0F-48BC-B7A5-9E04697EE176}"/>
                  </a:ext>
                </a:extLst>
              </p:cNvPr>
              <p:cNvCxnSpPr>
                <a:cxnSpLocks/>
                <a:stCxn id="47" idx="2"/>
                <a:endCxn id="35" idx="0"/>
              </p:cNvCxnSpPr>
              <p:nvPr/>
            </p:nvCxnSpPr>
            <p:spPr bwMode="auto">
              <a:xfrm>
                <a:off x="8125145" y="5923535"/>
                <a:ext cx="0" cy="168312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43C658CF-08E1-41ED-9145-A7057F12CCF4}"/>
                </a:ext>
              </a:extLst>
            </p:cNvPr>
            <p:cNvGrpSpPr/>
            <p:nvPr/>
          </p:nvGrpSpPr>
          <p:grpSpPr>
            <a:xfrm>
              <a:off x="9581432" y="4900515"/>
              <a:ext cx="2336478" cy="1387060"/>
              <a:chOff x="9581432" y="4835203"/>
              <a:chExt cx="2336478" cy="1387060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4B742E35-871D-4446-9EC9-1A6DDC863B0F}"/>
                  </a:ext>
                </a:extLst>
              </p:cNvPr>
              <p:cNvSpPr/>
              <p:nvPr/>
            </p:nvSpPr>
            <p:spPr bwMode="auto">
              <a:xfrm>
                <a:off x="9581432" y="4835203"/>
                <a:ext cx="2336478" cy="13870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t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Physical Verification</a:t>
                </a:r>
              </a:p>
            </p:txBody>
          </p:sp>
          <p:sp>
            <p:nvSpPr>
              <p:cNvPr id="33" name="Rectangle 55">
                <a:extLst>
                  <a:ext uri="{FF2B5EF4-FFF2-40B4-BE49-F238E27FC236}">
                    <a16:creationId xmlns:a16="http://schemas.microsoft.com/office/drawing/2014/main" id="{A2EDF252-2AC2-455E-B219-1E6D87B7D57E}"/>
                  </a:ext>
                </a:extLst>
              </p:cNvPr>
              <p:cNvSpPr/>
              <p:nvPr/>
            </p:nvSpPr>
            <p:spPr bwMode="auto">
              <a:xfrm>
                <a:off x="9696462" y="5539024"/>
                <a:ext cx="2088489" cy="210307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11. </a:t>
                </a:r>
                <a:r>
                  <a:rPr lang="en-US" sz="1200" b="1" kern="0" dirty="0">
                    <a:solidFill>
                      <a:srgbClr val="C00000"/>
                    </a:solidFill>
                    <a:latin typeface="Helvetica Neue" charset="0"/>
                  </a:rPr>
                  <a:t>ERC</a:t>
                </a:r>
              </a:p>
            </p:txBody>
          </p:sp>
          <p:sp>
            <p:nvSpPr>
              <p:cNvPr id="34" name="Rectangle 55">
                <a:extLst>
                  <a:ext uri="{FF2B5EF4-FFF2-40B4-BE49-F238E27FC236}">
                    <a16:creationId xmlns:a16="http://schemas.microsoft.com/office/drawing/2014/main" id="{D64A1AE1-C6F2-40EA-A2DF-3D76D76571C2}"/>
                  </a:ext>
                </a:extLst>
              </p:cNvPr>
              <p:cNvSpPr/>
              <p:nvPr/>
            </p:nvSpPr>
            <p:spPr bwMode="auto">
              <a:xfrm>
                <a:off x="9696462" y="5916849"/>
                <a:ext cx="2088489" cy="210307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11. </a:t>
                </a:r>
                <a:r>
                  <a:rPr lang="en-US" altLang="zh-CN" sz="1200" b="1" kern="0" dirty="0">
                    <a:solidFill>
                      <a:srgbClr val="C00000"/>
                    </a:solidFill>
                    <a:latin typeface="Helvetica Neue" charset="0"/>
                  </a:rPr>
                  <a:t>DRC</a:t>
                </a:r>
                <a:endParaRPr lang="en-US" sz="1200" b="1" kern="0" dirty="0">
                  <a:solidFill>
                    <a:srgbClr val="C00000"/>
                  </a:solidFill>
                  <a:latin typeface="Helvetica Neue" charset="0"/>
                </a:endParaRPr>
              </a:p>
            </p:txBody>
          </p:sp>
          <p:cxnSp>
            <p:nvCxnSpPr>
              <p:cNvPr id="37" name="Straight Arrow Connector 59">
                <a:extLst>
                  <a:ext uri="{FF2B5EF4-FFF2-40B4-BE49-F238E27FC236}">
                    <a16:creationId xmlns:a16="http://schemas.microsoft.com/office/drawing/2014/main" id="{0C2D183D-BDCC-47A5-8AAC-1BC5F8701931}"/>
                  </a:ext>
                </a:extLst>
              </p:cNvPr>
              <p:cNvCxnSpPr>
                <a:cxnSpLocks/>
                <a:stCxn id="33" idx="0"/>
                <a:endCxn id="39" idx="2"/>
              </p:cNvCxnSpPr>
              <p:nvPr/>
            </p:nvCxnSpPr>
            <p:spPr bwMode="auto">
              <a:xfrm flipV="1">
                <a:off x="10740707" y="5353837"/>
                <a:ext cx="4481" cy="185187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" name="Straight Arrow Connector 59">
                <a:extLst>
                  <a:ext uri="{FF2B5EF4-FFF2-40B4-BE49-F238E27FC236}">
                    <a16:creationId xmlns:a16="http://schemas.microsoft.com/office/drawing/2014/main" id="{9C0FA70C-8A5E-4DD0-AAD9-98A2296BEB22}"/>
                  </a:ext>
                </a:extLst>
              </p:cNvPr>
              <p:cNvCxnSpPr>
                <a:cxnSpLocks/>
                <a:stCxn id="34" idx="0"/>
                <a:endCxn id="33" idx="2"/>
              </p:cNvCxnSpPr>
              <p:nvPr/>
            </p:nvCxnSpPr>
            <p:spPr bwMode="auto">
              <a:xfrm flipV="1">
                <a:off x="10740707" y="5749331"/>
                <a:ext cx="0" cy="167518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9" name="Rectangle 76">
                <a:extLst>
                  <a:ext uri="{FF2B5EF4-FFF2-40B4-BE49-F238E27FC236}">
                    <a16:creationId xmlns:a16="http://schemas.microsoft.com/office/drawing/2014/main" id="{4B6C4FD3-837F-4BDF-839C-E9B785FDA09A}"/>
                  </a:ext>
                </a:extLst>
              </p:cNvPr>
              <p:cNvSpPr/>
              <p:nvPr/>
            </p:nvSpPr>
            <p:spPr bwMode="auto">
              <a:xfrm>
                <a:off x="9700943" y="5145031"/>
                <a:ext cx="2088489" cy="20880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11. </a:t>
                </a:r>
                <a:r>
                  <a:rPr lang="en-US" altLang="zh-CN" sz="1200" b="1" kern="0" dirty="0">
                    <a:solidFill>
                      <a:srgbClr val="C00000"/>
                    </a:solidFill>
                    <a:latin typeface="Helvetica Neue" charset="0"/>
                  </a:rPr>
                  <a:t>LVS</a:t>
                </a:r>
              </a:p>
            </p:txBody>
          </p:sp>
        </p:grpSp>
        <p:cxnSp>
          <p:nvCxnSpPr>
            <p:cNvPr id="23" name="Straight Arrow Connector 59">
              <a:extLst>
                <a:ext uri="{FF2B5EF4-FFF2-40B4-BE49-F238E27FC236}">
                  <a16:creationId xmlns:a16="http://schemas.microsoft.com/office/drawing/2014/main" id="{D8A03E4A-5A6B-4F4B-9E41-32BD26897A87}"/>
                </a:ext>
              </a:extLst>
            </p:cNvPr>
            <p:cNvCxnSpPr>
              <a:cxnSpLocks/>
              <a:stCxn id="32" idx="0"/>
              <a:endCxn id="56" idx="2"/>
            </p:cNvCxnSpPr>
            <p:nvPr/>
          </p:nvCxnSpPr>
          <p:spPr bwMode="auto">
            <a:xfrm flipH="1" flipV="1">
              <a:off x="10740705" y="4545727"/>
              <a:ext cx="8966" cy="354788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34C661F-F8CB-4934-8664-7737D3D54778}"/>
                </a:ext>
              </a:extLst>
            </p:cNvPr>
            <p:cNvGrpSpPr/>
            <p:nvPr/>
          </p:nvGrpSpPr>
          <p:grpSpPr>
            <a:xfrm>
              <a:off x="4659835" y="3014998"/>
              <a:ext cx="2031188" cy="1368532"/>
              <a:chOff x="1705223" y="1982753"/>
              <a:chExt cx="2158435" cy="1446247"/>
            </a:xfrm>
          </p:grpSpPr>
          <p:sp>
            <p:nvSpPr>
              <p:cNvPr id="26" name="Rectangle 79">
                <a:extLst>
                  <a:ext uri="{FF2B5EF4-FFF2-40B4-BE49-F238E27FC236}">
                    <a16:creationId xmlns:a16="http://schemas.microsoft.com/office/drawing/2014/main" id="{9DA3759F-FB2B-4E77-80B4-DBD798A6FB3B}"/>
                  </a:ext>
                </a:extLst>
              </p:cNvPr>
              <p:cNvSpPr/>
              <p:nvPr/>
            </p:nvSpPr>
            <p:spPr bwMode="auto">
              <a:xfrm>
                <a:off x="1705223" y="1982753"/>
                <a:ext cx="2158435" cy="14462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t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Std Cell Lib</a:t>
                </a:r>
              </a:p>
            </p:txBody>
          </p:sp>
          <p:sp>
            <p:nvSpPr>
              <p:cNvPr id="29" name="Rectangle 189">
                <a:extLst>
                  <a:ext uri="{FF2B5EF4-FFF2-40B4-BE49-F238E27FC236}">
                    <a16:creationId xmlns:a16="http://schemas.microsoft.com/office/drawing/2014/main" id="{57D58F57-0F5F-47DD-A778-C7CD3B7D26CC}"/>
                  </a:ext>
                </a:extLst>
              </p:cNvPr>
              <p:cNvSpPr/>
              <p:nvPr/>
            </p:nvSpPr>
            <p:spPr bwMode="auto">
              <a:xfrm>
                <a:off x="1823980" y="2346842"/>
                <a:ext cx="1927962" cy="22225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Device Modeling</a:t>
                </a:r>
              </a:p>
            </p:txBody>
          </p:sp>
          <p:sp>
            <p:nvSpPr>
              <p:cNvPr id="30" name="Rectangle 189">
                <a:extLst>
                  <a:ext uri="{FF2B5EF4-FFF2-40B4-BE49-F238E27FC236}">
                    <a16:creationId xmlns:a16="http://schemas.microsoft.com/office/drawing/2014/main" id="{913B71C7-C7AB-4BF1-8E0A-9EA01CE98F45}"/>
                  </a:ext>
                </a:extLst>
              </p:cNvPr>
              <p:cNvSpPr/>
              <p:nvPr/>
            </p:nvSpPr>
            <p:spPr bwMode="auto">
              <a:xfrm>
                <a:off x="1823980" y="2726529"/>
                <a:ext cx="1927962" cy="22225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b="1" kern="0" dirty="0">
                    <a:solidFill>
                      <a:srgbClr val="C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1. Parasitic Extraction</a:t>
                </a:r>
              </a:p>
            </p:txBody>
          </p:sp>
          <p:sp>
            <p:nvSpPr>
              <p:cNvPr id="31" name="Rectangle 189">
                <a:extLst>
                  <a:ext uri="{FF2B5EF4-FFF2-40B4-BE49-F238E27FC236}">
                    <a16:creationId xmlns:a16="http://schemas.microsoft.com/office/drawing/2014/main" id="{BB8DA74A-DC3D-4D21-8D86-3DC72C6381FB}"/>
                  </a:ext>
                </a:extLst>
              </p:cNvPr>
              <p:cNvSpPr/>
              <p:nvPr/>
            </p:nvSpPr>
            <p:spPr bwMode="auto">
              <a:xfrm>
                <a:off x="1823980" y="3109810"/>
                <a:ext cx="1927962" cy="22225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DRC/LVS</a:t>
                </a:r>
              </a:p>
            </p:txBody>
          </p:sp>
        </p:grpSp>
        <p:cxnSp>
          <p:nvCxnSpPr>
            <p:cNvPr id="25" name="Elbow Connector 131">
              <a:extLst>
                <a:ext uri="{FF2B5EF4-FFF2-40B4-BE49-F238E27FC236}">
                  <a16:creationId xmlns:a16="http://schemas.microsoft.com/office/drawing/2014/main" id="{7935423F-6433-40BE-B00C-E9C0D787B01A}"/>
                </a:ext>
              </a:extLst>
            </p:cNvPr>
            <p:cNvCxnSpPr>
              <a:cxnSpLocks/>
              <a:stCxn id="26" idx="3"/>
              <a:endCxn id="53" idx="1"/>
            </p:cNvCxnSpPr>
            <p:nvPr/>
          </p:nvCxnSpPr>
          <p:spPr bwMode="auto">
            <a:xfrm flipV="1">
              <a:off x="6691023" y="3406983"/>
              <a:ext cx="391701" cy="29228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prstDash val="sys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0CA66F77-8D75-4CD3-B727-8D91D3B7875B}"/>
                </a:ext>
              </a:extLst>
            </p:cNvPr>
            <p:cNvGrpSpPr/>
            <p:nvPr/>
          </p:nvGrpSpPr>
          <p:grpSpPr>
            <a:xfrm>
              <a:off x="7079404" y="1118994"/>
              <a:ext cx="2102148" cy="937874"/>
              <a:chOff x="7081209" y="1278707"/>
              <a:chExt cx="2102148" cy="937874"/>
            </a:xfrm>
          </p:grpSpPr>
          <p:sp>
            <p:nvSpPr>
              <p:cNvPr id="13" name="Rectangle 46">
                <a:extLst>
                  <a:ext uri="{FF2B5EF4-FFF2-40B4-BE49-F238E27FC236}">
                    <a16:creationId xmlns:a16="http://schemas.microsoft.com/office/drawing/2014/main" id="{6ED2D3EE-C355-46C2-A409-DDC47BCEE469}"/>
                  </a:ext>
                </a:extLst>
              </p:cNvPr>
              <p:cNvSpPr/>
              <p:nvPr/>
            </p:nvSpPr>
            <p:spPr bwMode="auto">
              <a:xfrm>
                <a:off x="7081209" y="1278707"/>
                <a:ext cx="2102148" cy="220347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b="1" kern="0" dirty="0">
                    <a:latin typeface="Helvetica Neue" charset="0"/>
                    <a:ea typeface="Helvetica Neue" charset="0"/>
                    <a:cs typeface="Helvetica Neue" charset="0"/>
                  </a:rPr>
                  <a:t>System Specifications</a:t>
                </a:r>
              </a:p>
            </p:txBody>
          </p:sp>
          <p:sp>
            <p:nvSpPr>
              <p:cNvPr id="19" name="Rectangle 46">
                <a:extLst>
                  <a:ext uri="{FF2B5EF4-FFF2-40B4-BE49-F238E27FC236}">
                    <a16:creationId xmlns:a16="http://schemas.microsoft.com/office/drawing/2014/main" id="{C22BD101-C03B-4EAD-8393-8CF053BDDEE5}"/>
                  </a:ext>
                </a:extLst>
              </p:cNvPr>
              <p:cNvSpPr/>
              <p:nvPr/>
            </p:nvSpPr>
            <p:spPr bwMode="auto">
              <a:xfrm>
                <a:off x="7083561" y="1637472"/>
                <a:ext cx="2088489" cy="220346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b="1" kern="0" dirty="0">
                    <a:latin typeface="Helvetica Neue" charset="0"/>
                    <a:ea typeface="Helvetica Neue" charset="0"/>
                    <a:cs typeface="Helvetica Neue" charset="0"/>
                  </a:rPr>
                  <a:t>Architectural Design</a:t>
                </a:r>
              </a:p>
            </p:txBody>
          </p:sp>
          <p:cxnSp>
            <p:nvCxnSpPr>
              <p:cNvPr id="20" name="Straight Arrow Connector 62">
                <a:extLst>
                  <a:ext uri="{FF2B5EF4-FFF2-40B4-BE49-F238E27FC236}">
                    <a16:creationId xmlns:a16="http://schemas.microsoft.com/office/drawing/2014/main" id="{7282A30F-1D13-47A9-B2AB-EDAAFA449DEF}"/>
                  </a:ext>
                </a:extLst>
              </p:cNvPr>
              <p:cNvCxnSpPr>
                <a:cxnSpLocks noChangeShapeType="1"/>
                <a:stCxn id="13" idx="2"/>
                <a:endCxn id="19" idx="0"/>
              </p:cNvCxnSpPr>
              <p:nvPr/>
            </p:nvCxnSpPr>
            <p:spPr bwMode="auto">
              <a:xfrm flipH="1">
                <a:off x="8127806" y="1499054"/>
                <a:ext cx="4477" cy="138418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9" name="Rectangle 46">
                <a:extLst>
                  <a:ext uri="{FF2B5EF4-FFF2-40B4-BE49-F238E27FC236}">
                    <a16:creationId xmlns:a16="http://schemas.microsoft.com/office/drawing/2014/main" id="{CCC0C0AA-61E5-4AD0-9CC0-BB378167A75A}"/>
                  </a:ext>
                </a:extLst>
              </p:cNvPr>
              <p:cNvSpPr/>
              <p:nvPr/>
            </p:nvSpPr>
            <p:spPr bwMode="auto">
              <a:xfrm>
                <a:off x="7081210" y="1996235"/>
                <a:ext cx="2088489" cy="220346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b="1" kern="0" dirty="0">
                    <a:latin typeface="Helvetica Neue" charset="0"/>
                    <a:ea typeface="Helvetica Neue" charset="0"/>
                    <a:cs typeface="Helvetica Neue" charset="0"/>
                  </a:rPr>
                  <a:t>Functional Design</a:t>
                </a:r>
              </a:p>
            </p:txBody>
          </p:sp>
          <p:cxnSp>
            <p:nvCxnSpPr>
              <p:cNvPr id="87" name="Straight Arrow Connector 62">
                <a:extLst>
                  <a:ext uri="{FF2B5EF4-FFF2-40B4-BE49-F238E27FC236}">
                    <a16:creationId xmlns:a16="http://schemas.microsoft.com/office/drawing/2014/main" id="{39AECEA2-9729-4D5C-8681-8F680266B798}"/>
                  </a:ext>
                </a:extLst>
              </p:cNvPr>
              <p:cNvCxnSpPr>
                <a:cxnSpLocks noChangeShapeType="1"/>
                <a:stCxn id="19" idx="2"/>
                <a:endCxn id="79" idx="0"/>
              </p:cNvCxnSpPr>
              <p:nvPr/>
            </p:nvCxnSpPr>
            <p:spPr bwMode="auto">
              <a:xfrm flipH="1">
                <a:off x="8125455" y="1857818"/>
                <a:ext cx="2351" cy="138417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9" name="Straight Arrow Connector 86">
              <a:extLst>
                <a:ext uri="{FF2B5EF4-FFF2-40B4-BE49-F238E27FC236}">
                  <a16:creationId xmlns:a16="http://schemas.microsoft.com/office/drawing/2014/main" id="{F76E7A81-B704-4C1B-AB6E-6881FB809BC6}"/>
                </a:ext>
              </a:extLst>
            </p:cNvPr>
            <p:cNvCxnSpPr>
              <a:cxnSpLocks/>
              <a:stCxn id="50" idx="2"/>
              <a:endCxn id="40" idx="0"/>
            </p:cNvCxnSpPr>
            <p:nvPr/>
          </p:nvCxnSpPr>
          <p:spPr bwMode="auto">
            <a:xfrm>
              <a:off x="8123980" y="3984521"/>
              <a:ext cx="6056" cy="226668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59C1EBD3-69D4-482A-82FC-5FEDB1232C69}"/>
                </a:ext>
              </a:extLst>
            </p:cNvPr>
            <p:cNvGrpSpPr/>
            <p:nvPr/>
          </p:nvGrpSpPr>
          <p:grpSpPr>
            <a:xfrm>
              <a:off x="4659835" y="1807538"/>
              <a:ext cx="2031188" cy="929623"/>
              <a:chOff x="1705223" y="2080650"/>
              <a:chExt cx="2158435" cy="970507"/>
            </a:xfrm>
          </p:grpSpPr>
          <p:sp>
            <p:nvSpPr>
              <p:cNvPr id="75" name="Rectangle 79">
                <a:extLst>
                  <a:ext uri="{FF2B5EF4-FFF2-40B4-BE49-F238E27FC236}">
                    <a16:creationId xmlns:a16="http://schemas.microsoft.com/office/drawing/2014/main" id="{E57E73F6-D81F-45F1-AB73-CE4A9B03CB83}"/>
                  </a:ext>
                </a:extLst>
              </p:cNvPr>
              <p:cNvSpPr/>
              <p:nvPr/>
            </p:nvSpPr>
            <p:spPr bwMode="auto">
              <a:xfrm>
                <a:off x="1705223" y="2080650"/>
                <a:ext cx="2158435" cy="97050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t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Simulation</a:t>
                </a:r>
              </a:p>
            </p:txBody>
          </p:sp>
          <p:sp>
            <p:nvSpPr>
              <p:cNvPr id="76" name="Rectangle 189">
                <a:extLst>
                  <a:ext uri="{FF2B5EF4-FFF2-40B4-BE49-F238E27FC236}">
                    <a16:creationId xmlns:a16="http://schemas.microsoft.com/office/drawing/2014/main" id="{5F537BE7-3BE4-447E-B140-F0084F5FC235}"/>
                  </a:ext>
                </a:extLst>
              </p:cNvPr>
              <p:cNvSpPr/>
              <p:nvPr/>
            </p:nvSpPr>
            <p:spPr bwMode="auto">
              <a:xfrm>
                <a:off x="1823980" y="2358698"/>
                <a:ext cx="1927962" cy="22225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kern="0" dirty="0">
                    <a:latin typeface="Helvetica Neue" charset="0"/>
                  </a:rPr>
                  <a:t>Simulation</a:t>
                </a:r>
                <a:r>
                  <a:rPr lang="en-US" altLang="zh-CN" sz="1200" b="1" kern="0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200" kern="0" dirty="0">
                    <a:latin typeface="Helvetica Neue" charset="0"/>
                  </a:rPr>
                  <a:t>(Circuit)</a:t>
                </a:r>
                <a:endParaRPr lang="en-US" sz="1200" kern="0" dirty="0">
                  <a:latin typeface="Helvetica Neue" charset="0"/>
                </a:endParaRPr>
              </a:p>
            </p:txBody>
          </p:sp>
          <p:sp>
            <p:nvSpPr>
              <p:cNvPr id="77" name="Rectangle 189">
                <a:extLst>
                  <a:ext uri="{FF2B5EF4-FFF2-40B4-BE49-F238E27FC236}">
                    <a16:creationId xmlns:a16="http://schemas.microsoft.com/office/drawing/2014/main" id="{444BB8B3-2CE6-4585-85B3-837E4C8A375E}"/>
                  </a:ext>
                </a:extLst>
              </p:cNvPr>
              <p:cNvSpPr/>
              <p:nvPr/>
            </p:nvSpPr>
            <p:spPr bwMode="auto">
              <a:xfrm>
                <a:off x="1823980" y="2726529"/>
                <a:ext cx="1927962" cy="22225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kern="0" dirty="0">
                    <a:latin typeface="Helvetica Neue" charset="0"/>
                  </a:rPr>
                  <a:t>Emulation</a:t>
                </a:r>
                <a:r>
                  <a:rPr lang="en-US" sz="1200" b="1" kern="0" dirty="0">
                    <a:solidFill>
                      <a:srgbClr val="C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sz="1200" kern="0" dirty="0">
                    <a:latin typeface="Helvetica Neue" charset="0"/>
                  </a:rPr>
                  <a:t>(System)</a:t>
                </a: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7439501-003D-4FB1-8A9D-9CEDC59F3E94}"/>
                </a:ext>
              </a:extLst>
            </p:cNvPr>
            <p:cNvGrpSpPr/>
            <p:nvPr/>
          </p:nvGrpSpPr>
          <p:grpSpPr>
            <a:xfrm>
              <a:off x="9696458" y="1273917"/>
              <a:ext cx="2088484" cy="1537332"/>
              <a:chOff x="9696458" y="1273917"/>
              <a:chExt cx="2088484" cy="1537332"/>
            </a:xfrm>
          </p:grpSpPr>
          <p:sp>
            <p:nvSpPr>
              <p:cNvPr id="68" name="Rectangle 47">
                <a:extLst>
                  <a:ext uri="{FF2B5EF4-FFF2-40B4-BE49-F238E27FC236}">
                    <a16:creationId xmlns:a16="http://schemas.microsoft.com/office/drawing/2014/main" id="{33A0A6CE-701A-4BBF-BA66-AD093F0CA984}"/>
                  </a:ext>
                </a:extLst>
              </p:cNvPr>
              <p:cNvSpPr/>
              <p:nvPr/>
            </p:nvSpPr>
            <p:spPr bwMode="auto">
              <a:xfrm>
                <a:off x="9698157" y="2573154"/>
                <a:ext cx="2086785" cy="238095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b="1" kern="0" dirty="0">
                    <a:latin typeface="Helvetica Neue" charset="0"/>
                    <a:ea typeface="Helvetica Neue" charset="0"/>
                    <a:cs typeface="Helvetica Neue" charset="0"/>
                  </a:rPr>
                  <a:t>Fabrication</a:t>
                </a:r>
                <a:endParaRPr kumimoji="0" lang="en-US" sz="1200" kern="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9" name="Rectangle 55">
                <a:extLst>
                  <a:ext uri="{FF2B5EF4-FFF2-40B4-BE49-F238E27FC236}">
                    <a16:creationId xmlns:a16="http://schemas.microsoft.com/office/drawing/2014/main" id="{2319C2AA-24E6-4253-86E5-2EC7F811BAAE}"/>
                  </a:ext>
                </a:extLst>
              </p:cNvPr>
              <p:cNvSpPr/>
              <p:nvPr/>
            </p:nvSpPr>
            <p:spPr bwMode="auto">
              <a:xfrm>
                <a:off x="9696458" y="2061723"/>
                <a:ext cx="2086785" cy="234971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b="1" kern="0" dirty="0">
                    <a:latin typeface="Helvetica Neue" charset="0"/>
                    <a:ea typeface="Helvetica Neue" charset="0"/>
                    <a:cs typeface="Helvetica Neue" charset="0"/>
                  </a:rPr>
                  <a:t>Package and </a:t>
                </a:r>
                <a:r>
                  <a:rPr kumimoji="0" lang="en-US" altLang="zh-CN" sz="1200" b="1" kern="0" dirty="0">
                    <a:latin typeface="Helvetica Neue" charset="0"/>
                    <a:ea typeface="Helvetica Neue" charset="0"/>
                    <a:cs typeface="Helvetica Neue" charset="0"/>
                  </a:rPr>
                  <a:t>Test</a:t>
                </a:r>
                <a:endParaRPr kumimoji="0" lang="en-US" sz="1200" b="1" kern="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70" name="图片 158">
                <a:extLst>
                  <a:ext uri="{FF2B5EF4-FFF2-40B4-BE49-F238E27FC236}">
                    <a16:creationId xmlns:a16="http://schemas.microsoft.com/office/drawing/2014/main" id="{5A0E2BE3-9B19-4426-B640-D22403A99B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21907" y="1318886"/>
                <a:ext cx="635887" cy="5224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1AB7786F-0253-414E-8EDF-A5119B478606}"/>
                  </a:ext>
                </a:extLst>
              </p:cNvPr>
              <p:cNvSpPr txBox="1"/>
              <p:nvPr/>
            </p:nvSpPr>
            <p:spPr bwMode="auto">
              <a:xfrm>
                <a:off x="11038690" y="1351750"/>
                <a:ext cx="586256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altLang="zh-CN" sz="1600" b="1" dirty="0">
                    <a:ea typeface="PMingLiU" panose="02020500000000000000" charset="-120"/>
                  </a:rPr>
                  <a:t>Chip</a:t>
                </a:r>
                <a:endParaRPr lang="zh-CN" altLang="en-US" sz="1600" b="1" dirty="0">
                  <a:ea typeface="PMingLiU" panose="02020500000000000000" charset="-120"/>
                </a:endParaRPr>
              </a:p>
            </p:txBody>
          </p:sp>
          <p:cxnSp>
            <p:nvCxnSpPr>
              <p:cNvPr id="72" name="Straight Arrow Connector 59">
                <a:extLst>
                  <a:ext uri="{FF2B5EF4-FFF2-40B4-BE49-F238E27FC236}">
                    <a16:creationId xmlns:a16="http://schemas.microsoft.com/office/drawing/2014/main" id="{B77D4DC7-6B81-443A-A039-A4C73ADDDF83}"/>
                  </a:ext>
                </a:extLst>
              </p:cNvPr>
              <p:cNvCxnSpPr>
                <a:cxnSpLocks/>
                <a:stCxn id="68" idx="0"/>
                <a:endCxn id="69" idx="2"/>
              </p:cNvCxnSpPr>
              <p:nvPr/>
            </p:nvCxnSpPr>
            <p:spPr bwMode="auto">
              <a:xfrm flipH="1" flipV="1">
                <a:off x="10739851" y="2296694"/>
                <a:ext cx="1699" cy="276460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3" name="Straight Arrow Connector 59">
                <a:extLst>
                  <a:ext uri="{FF2B5EF4-FFF2-40B4-BE49-F238E27FC236}">
                    <a16:creationId xmlns:a16="http://schemas.microsoft.com/office/drawing/2014/main" id="{F86F9E5A-F66F-4D61-AE90-631F7FFE56B5}"/>
                  </a:ext>
                </a:extLst>
              </p:cNvPr>
              <p:cNvCxnSpPr>
                <a:cxnSpLocks/>
                <a:stCxn id="69" idx="0"/>
                <a:endCxn id="70" idx="2"/>
              </p:cNvCxnSpPr>
              <p:nvPr/>
            </p:nvCxnSpPr>
            <p:spPr bwMode="auto">
              <a:xfrm flipV="1">
                <a:off x="10739851" y="1841376"/>
                <a:ext cx="0" cy="220348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78" name="图片 77">
                <a:extLst>
                  <a:ext uri="{FF2B5EF4-FFF2-40B4-BE49-F238E27FC236}">
                    <a16:creationId xmlns:a16="http://schemas.microsoft.com/office/drawing/2014/main" id="{492A63D5-CEED-4F47-8C84-E45F0EFE81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07" r="7704" b="2232"/>
              <a:stretch/>
            </p:blipFill>
            <p:spPr>
              <a:xfrm>
                <a:off x="10281709" y="1273917"/>
                <a:ext cx="829122" cy="535776"/>
              </a:xfrm>
              <a:prstGeom prst="rect">
                <a:avLst/>
              </a:prstGeom>
            </p:spPr>
          </p:pic>
        </p:grpSp>
        <p:cxnSp>
          <p:nvCxnSpPr>
            <p:cNvPr id="80" name="Elbow Connector 131">
              <a:extLst>
                <a:ext uri="{FF2B5EF4-FFF2-40B4-BE49-F238E27FC236}">
                  <a16:creationId xmlns:a16="http://schemas.microsoft.com/office/drawing/2014/main" id="{01FBE50B-2C85-412A-B864-B68E03830050}"/>
                </a:ext>
              </a:extLst>
            </p:cNvPr>
            <p:cNvCxnSpPr>
              <a:cxnSpLocks/>
              <a:stCxn id="75" idx="3"/>
              <a:endCxn id="79" idx="1"/>
            </p:cNvCxnSpPr>
            <p:nvPr/>
          </p:nvCxnSpPr>
          <p:spPr bwMode="auto">
            <a:xfrm flipV="1">
              <a:off x="6691023" y="1946695"/>
              <a:ext cx="388382" cy="325655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prstDash val="sys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Elbow Connector 131">
              <a:extLst>
                <a:ext uri="{FF2B5EF4-FFF2-40B4-BE49-F238E27FC236}">
                  <a16:creationId xmlns:a16="http://schemas.microsoft.com/office/drawing/2014/main" id="{BAFEF6DC-1EC8-4BC7-B081-57CD808E2431}"/>
                </a:ext>
              </a:extLst>
            </p:cNvPr>
            <p:cNvCxnSpPr>
              <a:cxnSpLocks/>
              <a:stCxn id="75" idx="3"/>
              <a:endCxn id="51" idx="1"/>
            </p:cNvCxnSpPr>
            <p:nvPr/>
          </p:nvCxnSpPr>
          <p:spPr bwMode="auto">
            <a:xfrm>
              <a:off x="6691023" y="2272350"/>
              <a:ext cx="391701" cy="394225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prstDash val="sys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54129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56FCF0-9CE0-437E-BE54-DD5B570E4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55nm</a:t>
            </a:r>
            <a:r>
              <a:rPr lang="zh-CN" altLang="en-US" dirty="0"/>
              <a:t>工艺新特性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81386A-F6AA-4B29-94D5-B8E60F8151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4089" y="1075666"/>
            <a:ext cx="5832301" cy="5664360"/>
          </a:xfrm>
        </p:spPr>
        <p:txBody>
          <a:bodyPr/>
          <a:lstStyle/>
          <a:p>
            <a:r>
              <a:rPr lang="zh-CN" altLang="en-US" sz="2000" dirty="0"/>
              <a:t>单元库</a:t>
            </a:r>
            <a:endParaRPr lang="en-US" altLang="zh-CN" sz="2000" dirty="0"/>
          </a:p>
          <a:p>
            <a:pPr lvl="1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/>
              <a:t>考虑不同电源电压阈</a:t>
            </a:r>
            <a:r>
              <a:rPr lang="zh-CN" altLang="en-US" sz="1600" b="1" dirty="0">
                <a:solidFill>
                  <a:srgbClr val="C00000"/>
                </a:solidFill>
              </a:rPr>
              <a:t>标准单元库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lvl="1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b="1" dirty="0">
                <a:solidFill>
                  <a:srgbClr val="C00000"/>
                </a:solidFill>
              </a:rPr>
              <a:t>电源切断</a:t>
            </a:r>
            <a:r>
              <a:rPr lang="zh-CN" altLang="en-US" sz="1600" dirty="0"/>
              <a:t>技术；</a:t>
            </a:r>
            <a:endParaRPr lang="en-US" altLang="zh-CN" sz="1600" dirty="0"/>
          </a:p>
          <a:p>
            <a:r>
              <a:rPr lang="zh-CN" altLang="en-US" sz="2000" dirty="0"/>
              <a:t>物理设计</a:t>
            </a:r>
            <a:endParaRPr lang="en-US" altLang="zh-CN" sz="2000" dirty="0"/>
          </a:p>
          <a:p>
            <a:pPr lvl="1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600" b="1" dirty="0">
                <a:solidFill>
                  <a:srgbClr val="C00000"/>
                </a:solidFill>
              </a:rPr>
              <a:t>版图规划</a:t>
            </a:r>
            <a:r>
              <a:rPr lang="en-US" altLang="zh-CN" sz="1600" dirty="0"/>
              <a:t>IO</a:t>
            </a:r>
            <a:r>
              <a:rPr lang="zh-CN" altLang="en-US" sz="1600" dirty="0"/>
              <a:t>区域设计，多芯片封装；</a:t>
            </a:r>
            <a:endParaRPr lang="en-US" altLang="zh-CN" sz="1600" dirty="0"/>
          </a:p>
          <a:p>
            <a:pPr lvl="1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600" dirty="0"/>
              <a:t>考虑</a:t>
            </a:r>
            <a:r>
              <a:rPr lang="en-US" altLang="zh-CN" sz="1600" dirty="0"/>
              <a:t>Clock Gate</a:t>
            </a:r>
            <a:r>
              <a:rPr lang="zh-CN" altLang="en-US" sz="1600" dirty="0"/>
              <a:t>控制</a:t>
            </a:r>
            <a:r>
              <a:rPr lang="zh-CN" altLang="en-US" sz="1600" b="1" dirty="0">
                <a:solidFill>
                  <a:srgbClr val="C00000"/>
                </a:solidFill>
              </a:rPr>
              <a:t>时钟树综合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lvl="1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600" dirty="0"/>
              <a:t>状态保持电源门控制技术；</a:t>
            </a:r>
            <a:endParaRPr lang="en-US" altLang="zh-CN" sz="1600" dirty="0"/>
          </a:p>
          <a:p>
            <a:pPr lvl="1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1600" dirty="0"/>
              <a:t>功耗驱动</a:t>
            </a:r>
            <a:r>
              <a:rPr lang="zh-CN" altLang="en-US" sz="1600" b="1" dirty="0">
                <a:solidFill>
                  <a:srgbClr val="C00000"/>
                </a:solidFill>
              </a:rPr>
              <a:t>布线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lvl="1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sz="1600" dirty="0"/>
              <a:t>考虑</a:t>
            </a:r>
            <a:r>
              <a:rPr lang="en-US" altLang="zh-CN" sz="1600" dirty="0"/>
              <a:t>MMMC</a:t>
            </a:r>
            <a:r>
              <a:rPr lang="zh-CN" altLang="en-US" sz="1600" dirty="0"/>
              <a:t>和良率的</a:t>
            </a:r>
            <a:r>
              <a:rPr lang="zh-CN" altLang="en-US" sz="1600" b="1" dirty="0">
                <a:solidFill>
                  <a:srgbClr val="C00000"/>
                </a:solidFill>
              </a:rPr>
              <a:t>设计优化</a:t>
            </a:r>
            <a:r>
              <a:rPr lang="zh-CN" altLang="en-US" sz="1600" dirty="0"/>
              <a:t>技术；</a:t>
            </a:r>
            <a:endParaRPr lang="en-US" altLang="zh-CN" sz="1600" dirty="0"/>
          </a:p>
          <a:p>
            <a:r>
              <a:rPr lang="zh-CN" altLang="en-US" sz="2000" dirty="0"/>
              <a:t>签核分析</a:t>
            </a:r>
            <a:endParaRPr lang="en-US" altLang="zh-CN" sz="2000" dirty="0"/>
          </a:p>
          <a:p>
            <a:pPr lvl="1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 </a:t>
            </a:r>
            <a:r>
              <a:rPr lang="zh-CN" altLang="en-US" sz="1600" dirty="0"/>
              <a:t>考虑</a:t>
            </a:r>
            <a:r>
              <a:rPr lang="en-US" altLang="zh-CN" sz="1600" dirty="0"/>
              <a:t>DFM</a:t>
            </a:r>
            <a:r>
              <a:rPr lang="zh-CN" altLang="en-US" sz="1600" dirty="0"/>
              <a:t>，</a:t>
            </a:r>
            <a:r>
              <a:rPr lang="en-US" altLang="zh-CN" sz="1600" dirty="0"/>
              <a:t>OPC</a:t>
            </a:r>
            <a:r>
              <a:rPr lang="zh-CN" altLang="en-US" sz="1600" dirty="0"/>
              <a:t>的</a:t>
            </a:r>
            <a:r>
              <a:rPr lang="en-US" altLang="zh-CN" sz="1600" b="1" dirty="0">
                <a:solidFill>
                  <a:srgbClr val="C00000"/>
                </a:solidFill>
              </a:rPr>
              <a:t>RC</a:t>
            </a:r>
            <a:r>
              <a:rPr lang="zh-CN" altLang="en-US" sz="1600" b="1" dirty="0">
                <a:solidFill>
                  <a:srgbClr val="C00000"/>
                </a:solidFill>
              </a:rPr>
              <a:t>参数提取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lvl="1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 </a:t>
            </a:r>
            <a:r>
              <a:rPr lang="zh-CN" altLang="en-US" sz="1600" dirty="0"/>
              <a:t>考虑</a:t>
            </a:r>
            <a:r>
              <a:rPr lang="en-US" altLang="zh-CN" sz="1600" dirty="0"/>
              <a:t>MMMC</a:t>
            </a:r>
            <a:r>
              <a:rPr lang="zh-CN" altLang="en-US" sz="1600" dirty="0"/>
              <a:t>和</a:t>
            </a:r>
            <a:r>
              <a:rPr lang="en-US" altLang="zh-CN" sz="1600" dirty="0"/>
              <a:t>AOCV</a:t>
            </a:r>
            <a:r>
              <a:rPr lang="zh-CN" altLang="en-US" sz="1600" dirty="0"/>
              <a:t>的</a:t>
            </a:r>
            <a:r>
              <a:rPr lang="zh-CN" altLang="en-US" sz="1600" b="1" dirty="0">
                <a:solidFill>
                  <a:srgbClr val="C00000"/>
                </a:solidFill>
              </a:rPr>
              <a:t>时序检查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lvl="1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 </a:t>
            </a:r>
            <a:r>
              <a:rPr lang="zh-CN" altLang="en-US" sz="1600" dirty="0"/>
              <a:t>多电源多电压和切断电源</a:t>
            </a:r>
            <a:r>
              <a:rPr lang="zh-CN" altLang="en-US" sz="1600" b="1" dirty="0">
                <a:solidFill>
                  <a:srgbClr val="C00000"/>
                </a:solidFill>
              </a:rPr>
              <a:t>功耗分析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r>
              <a:rPr lang="zh-CN" altLang="en-US" sz="2000" dirty="0"/>
              <a:t>验证</a:t>
            </a:r>
            <a:endParaRPr lang="en-US" altLang="zh-CN" sz="2000" dirty="0"/>
          </a:p>
          <a:p>
            <a:pPr lvl="1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 </a:t>
            </a:r>
            <a:r>
              <a:rPr lang="zh-CN" altLang="en-US" sz="1600" b="1" dirty="0">
                <a:solidFill>
                  <a:srgbClr val="C00000"/>
                </a:solidFill>
              </a:rPr>
              <a:t>物理验证</a:t>
            </a:r>
            <a:r>
              <a:rPr lang="zh-CN" altLang="en-US" sz="1600" dirty="0"/>
              <a:t>考虑</a:t>
            </a:r>
            <a:r>
              <a:rPr lang="en-US" altLang="zh-CN" sz="1600" dirty="0"/>
              <a:t>DFM, OPC</a:t>
            </a:r>
            <a:r>
              <a:rPr lang="zh-CN" altLang="en-US" sz="1600" dirty="0"/>
              <a:t>和良率</a:t>
            </a:r>
            <a:endParaRPr lang="en-US" altLang="zh-CN" sz="1600" dirty="0"/>
          </a:p>
          <a:p>
            <a:pPr lvl="1"/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 </a:t>
            </a:r>
            <a:r>
              <a:rPr lang="zh-CN" altLang="en-US" sz="1600" dirty="0"/>
              <a:t>考虑</a:t>
            </a:r>
            <a:r>
              <a:rPr lang="en-US" altLang="zh-CN" sz="1600" dirty="0"/>
              <a:t>DFT</a:t>
            </a:r>
            <a:r>
              <a:rPr lang="zh-CN" altLang="en-US" sz="1600" dirty="0"/>
              <a:t>和</a:t>
            </a:r>
            <a:r>
              <a:rPr lang="en-US" altLang="zh-CN" sz="1600" dirty="0"/>
              <a:t>ECO</a:t>
            </a:r>
            <a:r>
              <a:rPr lang="zh-CN" altLang="en-US" sz="1600" dirty="0"/>
              <a:t>的</a:t>
            </a:r>
            <a:r>
              <a:rPr lang="zh-CN" altLang="en-US" sz="1600" b="1" dirty="0">
                <a:solidFill>
                  <a:srgbClr val="C00000"/>
                </a:solidFill>
              </a:rPr>
              <a:t>形式验证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lvl="1"/>
            <a:endParaRPr lang="en-US" altLang="zh-CN" sz="1600" dirty="0"/>
          </a:p>
          <a:p>
            <a:pPr lvl="1"/>
            <a:endParaRPr lang="en-US" altLang="zh-CN" sz="1600" dirty="0"/>
          </a:p>
          <a:p>
            <a:pPr lvl="1"/>
            <a:endParaRPr lang="zh-CN" altLang="en-US" sz="18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96E6B5B-B482-4F9C-A364-3A23B4697ED8}"/>
              </a:ext>
            </a:extLst>
          </p:cNvPr>
          <p:cNvGrpSpPr/>
          <p:nvPr/>
        </p:nvGrpSpPr>
        <p:grpSpPr>
          <a:xfrm>
            <a:off x="4658585" y="1118994"/>
            <a:ext cx="7259325" cy="5246749"/>
            <a:chOff x="4658585" y="1118994"/>
            <a:chExt cx="7259325" cy="5246749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E99A0EB-B1E4-4276-9538-731D0F9961E1}"/>
                </a:ext>
              </a:extLst>
            </p:cNvPr>
            <p:cNvGrpSpPr/>
            <p:nvPr/>
          </p:nvGrpSpPr>
          <p:grpSpPr>
            <a:xfrm>
              <a:off x="6955741" y="2269079"/>
              <a:ext cx="2336478" cy="1715442"/>
              <a:chOff x="6955741" y="2218839"/>
              <a:chExt cx="2336478" cy="1715442"/>
            </a:xfrm>
          </p:grpSpPr>
          <p:sp>
            <p:nvSpPr>
              <p:cNvPr id="88" name="Rectangle 45">
                <a:extLst>
                  <a:ext uri="{FF2B5EF4-FFF2-40B4-BE49-F238E27FC236}">
                    <a16:creationId xmlns:a16="http://schemas.microsoft.com/office/drawing/2014/main" id="{F4277099-30C3-4F77-9FC2-1235B225FE4C}"/>
                  </a:ext>
                </a:extLst>
              </p:cNvPr>
              <p:cNvSpPr/>
              <p:nvPr/>
            </p:nvSpPr>
            <p:spPr bwMode="auto">
              <a:xfrm>
                <a:off x="6955741" y="2218839"/>
                <a:ext cx="2336478" cy="171544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t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Logic Synthesis</a:t>
                </a:r>
              </a:p>
            </p:txBody>
          </p:sp>
          <p:sp>
            <p:nvSpPr>
              <p:cNvPr id="89" name="Rectangle 46">
                <a:extLst>
                  <a:ext uri="{FF2B5EF4-FFF2-40B4-BE49-F238E27FC236}">
                    <a16:creationId xmlns:a16="http://schemas.microsoft.com/office/drawing/2014/main" id="{0B281D2A-D435-4109-896F-870A30FD5CBE}"/>
                  </a:ext>
                </a:extLst>
              </p:cNvPr>
              <p:cNvSpPr/>
              <p:nvPr/>
            </p:nvSpPr>
            <p:spPr bwMode="auto">
              <a:xfrm>
                <a:off x="7082724" y="2503357"/>
                <a:ext cx="2086994" cy="225956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Logic Compiling</a:t>
                </a:r>
                <a:endParaRPr kumimoji="0" lang="en-US" sz="1200" kern="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Rectangle 47">
                <a:extLst>
                  <a:ext uri="{FF2B5EF4-FFF2-40B4-BE49-F238E27FC236}">
                    <a16:creationId xmlns:a16="http://schemas.microsoft.com/office/drawing/2014/main" id="{C6A5329E-ACBE-459A-A151-5E8C24F652B0}"/>
                  </a:ext>
                </a:extLst>
              </p:cNvPr>
              <p:cNvSpPr/>
              <p:nvPr/>
            </p:nvSpPr>
            <p:spPr bwMode="auto">
              <a:xfrm>
                <a:off x="7082724" y="2872341"/>
                <a:ext cx="2086994" cy="227582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Logic Optimization</a:t>
                </a:r>
              </a:p>
            </p:txBody>
          </p:sp>
          <p:sp>
            <p:nvSpPr>
              <p:cNvPr id="91" name="Rectangle 55">
                <a:extLst>
                  <a:ext uri="{FF2B5EF4-FFF2-40B4-BE49-F238E27FC236}">
                    <a16:creationId xmlns:a16="http://schemas.microsoft.com/office/drawing/2014/main" id="{77302AC2-01B3-439B-818A-D08B7C8615EF}"/>
                  </a:ext>
                </a:extLst>
              </p:cNvPr>
              <p:cNvSpPr/>
              <p:nvPr/>
            </p:nvSpPr>
            <p:spPr bwMode="auto">
              <a:xfrm>
                <a:off x="7082724" y="3242952"/>
                <a:ext cx="2086994" cy="22758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Tech Mapping</a:t>
                </a:r>
              </a:p>
            </p:txBody>
          </p:sp>
          <p:cxnSp>
            <p:nvCxnSpPr>
              <p:cNvPr id="92" name="Straight Arrow Connector 57">
                <a:extLst>
                  <a:ext uri="{FF2B5EF4-FFF2-40B4-BE49-F238E27FC236}">
                    <a16:creationId xmlns:a16="http://schemas.microsoft.com/office/drawing/2014/main" id="{17894B96-4C82-4046-8271-AA18D61EF426}"/>
                  </a:ext>
                </a:extLst>
              </p:cNvPr>
              <p:cNvCxnSpPr>
                <a:cxnSpLocks noChangeShapeType="1"/>
                <a:stCxn id="89" idx="2"/>
                <a:endCxn id="90" idx="0"/>
              </p:cNvCxnSpPr>
              <p:nvPr/>
            </p:nvCxnSpPr>
            <p:spPr bwMode="auto">
              <a:xfrm>
                <a:off x="8126221" y="2729313"/>
                <a:ext cx="0" cy="143028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" name="Straight Arrow Connector 62">
                <a:extLst>
                  <a:ext uri="{FF2B5EF4-FFF2-40B4-BE49-F238E27FC236}">
                    <a16:creationId xmlns:a16="http://schemas.microsoft.com/office/drawing/2014/main" id="{06E59CB7-1CDB-4F1C-8CDB-D76C5A593864}"/>
                  </a:ext>
                </a:extLst>
              </p:cNvPr>
              <p:cNvCxnSpPr>
                <a:cxnSpLocks noChangeShapeType="1"/>
                <a:stCxn id="90" idx="2"/>
                <a:endCxn id="91" idx="0"/>
              </p:cNvCxnSpPr>
              <p:nvPr/>
            </p:nvCxnSpPr>
            <p:spPr bwMode="auto">
              <a:xfrm>
                <a:off x="8126221" y="3099924"/>
                <a:ext cx="0" cy="143028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4" name="Rectangle 55">
                <a:extLst>
                  <a:ext uri="{FF2B5EF4-FFF2-40B4-BE49-F238E27FC236}">
                    <a16:creationId xmlns:a16="http://schemas.microsoft.com/office/drawing/2014/main" id="{14EBD8A2-62D5-4960-B5BE-085BA534E393}"/>
                  </a:ext>
                </a:extLst>
              </p:cNvPr>
              <p:cNvSpPr/>
              <p:nvPr/>
            </p:nvSpPr>
            <p:spPr bwMode="auto">
              <a:xfrm>
                <a:off x="7085065" y="3613561"/>
                <a:ext cx="2086994" cy="22758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12. </a:t>
                </a:r>
                <a:r>
                  <a:rPr lang="en-US" sz="1200" b="1" kern="0" dirty="0">
                    <a:solidFill>
                      <a:srgbClr val="C00000"/>
                    </a:solidFill>
                    <a:latin typeface="Helvetica Neue" charset="0"/>
                  </a:rPr>
                  <a:t>Equivalence Checking</a:t>
                </a:r>
              </a:p>
            </p:txBody>
          </p:sp>
          <p:cxnSp>
            <p:nvCxnSpPr>
              <p:cNvPr id="95" name="Straight Arrow Connector 62">
                <a:extLst>
                  <a:ext uri="{FF2B5EF4-FFF2-40B4-BE49-F238E27FC236}">
                    <a16:creationId xmlns:a16="http://schemas.microsoft.com/office/drawing/2014/main" id="{612F374F-C253-4EB9-A30C-D9BC37E9E72B}"/>
                  </a:ext>
                </a:extLst>
              </p:cNvPr>
              <p:cNvCxnSpPr>
                <a:cxnSpLocks noChangeShapeType="1"/>
                <a:stCxn id="91" idx="2"/>
                <a:endCxn id="94" idx="0"/>
              </p:cNvCxnSpPr>
              <p:nvPr/>
            </p:nvCxnSpPr>
            <p:spPr bwMode="auto">
              <a:xfrm>
                <a:off x="8126221" y="3470534"/>
                <a:ext cx="2341" cy="143027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95E82156-686F-4FF4-AFCC-543202F44176}"/>
                </a:ext>
              </a:extLst>
            </p:cNvPr>
            <p:cNvGrpSpPr/>
            <p:nvPr/>
          </p:nvGrpSpPr>
          <p:grpSpPr>
            <a:xfrm>
              <a:off x="4661382" y="4617698"/>
              <a:ext cx="2031188" cy="1732565"/>
              <a:chOff x="753429" y="3883157"/>
              <a:chExt cx="2482850" cy="1830952"/>
            </a:xfrm>
          </p:grpSpPr>
          <p:sp>
            <p:nvSpPr>
              <p:cNvPr id="77" name="Rectangle 79">
                <a:extLst>
                  <a:ext uri="{FF2B5EF4-FFF2-40B4-BE49-F238E27FC236}">
                    <a16:creationId xmlns:a16="http://schemas.microsoft.com/office/drawing/2014/main" id="{68106AEF-67E8-4517-AE2A-276A6C3F3665}"/>
                  </a:ext>
                </a:extLst>
              </p:cNvPr>
              <p:cNvSpPr/>
              <p:nvPr/>
            </p:nvSpPr>
            <p:spPr bwMode="auto">
              <a:xfrm>
                <a:off x="753429" y="3883157"/>
                <a:ext cx="2482850" cy="183095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t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Analysis</a:t>
                </a:r>
              </a:p>
            </p:txBody>
          </p:sp>
          <p:sp>
            <p:nvSpPr>
              <p:cNvPr id="78" name="Rectangle 81">
                <a:extLst>
                  <a:ext uri="{FF2B5EF4-FFF2-40B4-BE49-F238E27FC236}">
                    <a16:creationId xmlns:a16="http://schemas.microsoft.com/office/drawing/2014/main" id="{514945B1-7627-420D-B88E-AA0A5EA5EB8F}"/>
                  </a:ext>
                </a:extLst>
              </p:cNvPr>
              <p:cNvSpPr/>
              <p:nvPr/>
            </p:nvSpPr>
            <p:spPr bwMode="auto">
              <a:xfrm>
                <a:off x="881522" y="4607679"/>
                <a:ext cx="2217738" cy="22225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 </a:t>
                </a:r>
                <a:r>
                  <a:rPr lang="en-US" sz="1200" b="1" kern="0" dirty="0">
                    <a:solidFill>
                      <a:srgbClr val="C00000"/>
                    </a:solidFill>
                    <a:latin typeface="Helvetica Neue" charset="0"/>
                  </a:rPr>
                  <a:t>Timing</a:t>
                </a:r>
                <a:r>
                  <a:rPr kumimoji="0" lang="en-US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sz="1200" b="1" kern="0" dirty="0">
                    <a:solidFill>
                      <a:srgbClr val="C00000"/>
                    </a:solidFill>
                    <a:latin typeface="Helvetica Neue" charset="0"/>
                  </a:rPr>
                  <a:t>Analysis</a:t>
                </a:r>
              </a:p>
            </p:txBody>
          </p:sp>
          <p:sp>
            <p:nvSpPr>
              <p:cNvPr id="79" name="Rectangle 189">
                <a:extLst>
                  <a:ext uri="{FF2B5EF4-FFF2-40B4-BE49-F238E27FC236}">
                    <a16:creationId xmlns:a16="http://schemas.microsoft.com/office/drawing/2014/main" id="{679C840E-AAAB-4FC8-B0A6-E2E6501F726D}"/>
                  </a:ext>
                </a:extLst>
              </p:cNvPr>
              <p:cNvSpPr/>
              <p:nvPr/>
            </p:nvSpPr>
            <p:spPr bwMode="auto">
              <a:xfrm>
                <a:off x="896702" y="4198958"/>
                <a:ext cx="2217737" cy="22225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8. </a:t>
                </a:r>
                <a:r>
                  <a:rPr lang="en-US" sz="1200" b="1" kern="0" dirty="0">
                    <a:solidFill>
                      <a:srgbClr val="C00000"/>
                    </a:solidFill>
                    <a:latin typeface="Helvetica Neue" charset="0"/>
                  </a:rPr>
                  <a:t>RC Extraction</a:t>
                </a:r>
              </a:p>
            </p:txBody>
          </p:sp>
          <p:sp>
            <p:nvSpPr>
              <p:cNvPr id="80" name="Rectangle 81">
                <a:extLst>
                  <a:ext uri="{FF2B5EF4-FFF2-40B4-BE49-F238E27FC236}">
                    <a16:creationId xmlns:a16="http://schemas.microsoft.com/office/drawing/2014/main" id="{B4F8D8F3-6ACB-4966-A243-CB893ECB92C6}"/>
                  </a:ext>
                </a:extLst>
              </p:cNvPr>
              <p:cNvSpPr/>
              <p:nvPr/>
            </p:nvSpPr>
            <p:spPr bwMode="auto">
              <a:xfrm>
                <a:off x="881522" y="4987024"/>
                <a:ext cx="2217738" cy="22225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 </a:t>
                </a:r>
                <a:r>
                  <a:rPr lang="en-US" altLang="zh-CN" sz="1200" b="1" kern="0" dirty="0">
                    <a:solidFill>
                      <a:srgbClr val="C00000"/>
                    </a:solidFill>
                    <a:latin typeface="Helvetica Neue" charset="0"/>
                  </a:rPr>
                  <a:t>Power</a:t>
                </a:r>
                <a:endParaRPr lang="en-US" sz="1200" b="1" kern="0" dirty="0">
                  <a:solidFill>
                    <a:srgbClr val="C00000"/>
                  </a:solidFill>
                  <a:latin typeface="Helvetica Neue" charset="0"/>
                </a:endParaRPr>
              </a:p>
            </p:txBody>
          </p:sp>
          <p:sp>
            <p:nvSpPr>
              <p:cNvPr id="81" name="Rectangle 81">
                <a:extLst>
                  <a:ext uri="{FF2B5EF4-FFF2-40B4-BE49-F238E27FC236}">
                    <a16:creationId xmlns:a16="http://schemas.microsoft.com/office/drawing/2014/main" id="{B4B55E08-5068-4E8A-957D-3FC4D9511BA6}"/>
                  </a:ext>
                </a:extLst>
              </p:cNvPr>
              <p:cNvSpPr/>
              <p:nvPr/>
            </p:nvSpPr>
            <p:spPr bwMode="auto">
              <a:xfrm>
                <a:off x="876474" y="5358228"/>
                <a:ext cx="2217738" cy="222250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Noise</a:t>
                </a:r>
                <a:endParaRPr kumimoji="0" lang="en-US" sz="1200" kern="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61472236-F6B9-420B-899B-2EADD9A71C90}"/>
                </a:ext>
              </a:extLst>
            </p:cNvPr>
            <p:cNvGrpSpPr/>
            <p:nvPr/>
          </p:nvGrpSpPr>
          <p:grpSpPr>
            <a:xfrm>
              <a:off x="9572466" y="2811250"/>
              <a:ext cx="2336478" cy="1734473"/>
              <a:chOff x="7701338" y="3004502"/>
              <a:chExt cx="2482850" cy="1832969"/>
            </a:xfrm>
          </p:grpSpPr>
          <p:sp>
            <p:nvSpPr>
              <p:cNvPr id="70" name="Rectangle 74">
                <a:extLst>
                  <a:ext uri="{FF2B5EF4-FFF2-40B4-BE49-F238E27FC236}">
                    <a16:creationId xmlns:a16="http://schemas.microsoft.com/office/drawing/2014/main" id="{E98EE35F-051B-458D-AEEB-6BEF1D5AF0EE}"/>
                  </a:ext>
                </a:extLst>
              </p:cNvPr>
              <p:cNvSpPr/>
              <p:nvPr/>
            </p:nvSpPr>
            <p:spPr bwMode="auto">
              <a:xfrm>
                <a:off x="7701338" y="3371644"/>
                <a:ext cx="2482850" cy="146582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t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Layout Post Processing</a:t>
                </a:r>
              </a:p>
            </p:txBody>
          </p:sp>
          <p:sp>
            <p:nvSpPr>
              <p:cNvPr id="71" name="Rectangle 76">
                <a:extLst>
                  <a:ext uri="{FF2B5EF4-FFF2-40B4-BE49-F238E27FC236}">
                    <a16:creationId xmlns:a16="http://schemas.microsoft.com/office/drawing/2014/main" id="{1F9A7529-A76E-4863-A0BC-D61EE97FC704}"/>
                  </a:ext>
                </a:extLst>
              </p:cNvPr>
              <p:cNvSpPr/>
              <p:nvPr/>
            </p:nvSpPr>
            <p:spPr bwMode="auto">
              <a:xfrm>
                <a:off x="7833100" y="4512460"/>
                <a:ext cx="2219325" cy="22066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RET/OPC</a:t>
                </a:r>
                <a:r>
                  <a:rPr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/</a:t>
                </a: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ILT</a:t>
                </a:r>
              </a:p>
            </p:txBody>
          </p:sp>
          <p:cxnSp>
            <p:nvCxnSpPr>
              <p:cNvPr id="72" name="Straight Arrow Connector 59">
                <a:extLst>
                  <a:ext uri="{FF2B5EF4-FFF2-40B4-BE49-F238E27FC236}">
                    <a16:creationId xmlns:a16="http://schemas.microsoft.com/office/drawing/2014/main" id="{74B4E558-6A77-42F1-855A-00130B6B2303}"/>
                  </a:ext>
                </a:extLst>
              </p:cNvPr>
              <p:cNvCxnSpPr>
                <a:cxnSpLocks/>
                <a:stCxn id="71" idx="0"/>
                <a:endCxn id="73" idx="2"/>
              </p:cNvCxnSpPr>
              <p:nvPr/>
            </p:nvCxnSpPr>
            <p:spPr bwMode="auto">
              <a:xfrm flipV="1">
                <a:off x="8942763" y="4342598"/>
                <a:ext cx="0" cy="169862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3" name="Rectangle 76">
                <a:extLst>
                  <a:ext uri="{FF2B5EF4-FFF2-40B4-BE49-F238E27FC236}">
                    <a16:creationId xmlns:a16="http://schemas.microsoft.com/office/drawing/2014/main" id="{A38E89C5-3EF9-48B3-BD4B-994E657F77B4}"/>
                  </a:ext>
                </a:extLst>
              </p:cNvPr>
              <p:cNvSpPr/>
              <p:nvPr/>
            </p:nvSpPr>
            <p:spPr bwMode="auto">
              <a:xfrm>
                <a:off x="7833100" y="4121935"/>
                <a:ext cx="2219325" cy="22066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Post Simulation</a:t>
                </a:r>
                <a:endParaRPr kumimoji="0" lang="en-US" sz="1200" kern="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cxnSp>
            <p:nvCxnSpPr>
              <p:cNvPr id="74" name="Straight Arrow Connector 59">
                <a:extLst>
                  <a:ext uri="{FF2B5EF4-FFF2-40B4-BE49-F238E27FC236}">
                    <a16:creationId xmlns:a16="http://schemas.microsoft.com/office/drawing/2014/main" id="{0910432C-C988-4165-A87E-E24021B54537}"/>
                  </a:ext>
                </a:extLst>
              </p:cNvPr>
              <p:cNvCxnSpPr>
                <a:cxnSpLocks/>
                <a:stCxn id="70" idx="0"/>
                <a:endCxn id="82" idx="2"/>
              </p:cNvCxnSpPr>
              <p:nvPr/>
            </p:nvCxnSpPr>
            <p:spPr bwMode="auto">
              <a:xfrm flipV="1">
                <a:off x="8942763" y="3004501"/>
                <a:ext cx="898" cy="367143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5" name="Straight Arrow Connector 59">
                <a:extLst>
                  <a:ext uri="{FF2B5EF4-FFF2-40B4-BE49-F238E27FC236}">
                    <a16:creationId xmlns:a16="http://schemas.microsoft.com/office/drawing/2014/main" id="{841507D7-B764-4285-B91F-5C544C901F7C}"/>
                  </a:ext>
                </a:extLst>
              </p:cNvPr>
              <p:cNvCxnSpPr>
                <a:cxnSpLocks/>
                <a:stCxn id="73" idx="0"/>
                <a:endCxn id="76" idx="2"/>
              </p:cNvCxnSpPr>
              <p:nvPr/>
            </p:nvCxnSpPr>
            <p:spPr bwMode="auto">
              <a:xfrm flipV="1">
                <a:off x="8942763" y="3942944"/>
                <a:ext cx="0" cy="178991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6" name="Rectangle 76">
                <a:extLst>
                  <a:ext uri="{FF2B5EF4-FFF2-40B4-BE49-F238E27FC236}">
                    <a16:creationId xmlns:a16="http://schemas.microsoft.com/office/drawing/2014/main" id="{9CD78921-5F08-4EBB-A862-7BD30B51A328}"/>
                  </a:ext>
                </a:extLst>
              </p:cNvPr>
              <p:cNvSpPr/>
              <p:nvPr/>
            </p:nvSpPr>
            <p:spPr bwMode="auto">
              <a:xfrm>
                <a:off x="7833100" y="3722281"/>
                <a:ext cx="2219325" cy="22066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Mask Generation</a:t>
                </a:r>
                <a:endParaRPr kumimoji="0" lang="en-US" sz="1200" kern="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34" name="Straight Arrow Connector 62">
              <a:extLst>
                <a:ext uri="{FF2B5EF4-FFF2-40B4-BE49-F238E27FC236}">
                  <a16:creationId xmlns:a16="http://schemas.microsoft.com/office/drawing/2014/main" id="{923F857C-9E5A-4117-9605-A8F2BEA12EF5}"/>
                </a:ext>
              </a:extLst>
            </p:cNvPr>
            <p:cNvCxnSpPr>
              <a:cxnSpLocks noChangeShapeType="1"/>
              <a:stCxn id="48" idx="2"/>
              <a:endCxn id="88" idx="0"/>
            </p:cNvCxnSpPr>
            <p:nvPr/>
          </p:nvCxnSpPr>
          <p:spPr bwMode="auto">
            <a:xfrm>
              <a:off x="8123650" y="2056868"/>
              <a:ext cx="330" cy="21221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Elbow Connector 131">
              <a:extLst>
                <a:ext uri="{FF2B5EF4-FFF2-40B4-BE49-F238E27FC236}">
                  <a16:creationId xmlns:a16="http://schemas.microsoft.com/office/drawing/2014/main" id="{3009BDDA-F960-44E9-AF82-ABB6AE9F359F}"/>
                </a:ext>
              </a:extLst>
            </p:cNvPr>
            <p:cNvCxnSpPr>
              <a:cxnSpLocks/>
              <a:stCxn id="60" idx="2"/>
              <a:endCxn id="54" idx="2"/>
            </p:cNvCxnSpPr>
            <p:nvPr/>
          </p:nvCxnSpPr>
          <p:spPr bwMode="auto">
            <a:xfrm rot="5400000" flipH="1" flipV="1">
              <a:off x="9400769" y="5016841"/>
              <a:ext cx="78168" cy="2619635"/>
            </a:xfrm>
            <a:prstGeom prst="bentConnector3">
              <a:avLst>
                <a:gd name="adj1" fmla="val -292447"/>
              </a:avLst>
            </a:prstGeom>
            <a:noFill/>
            <a:ln w="9525" algn="ctr">
              <a:solidFill>
                <a:srgbClr val="000000"/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Elbow Connector 131">
              <a:extLst>
                <a:ext uri="{FF2B5EF4-FFF2-40B4-BE49-F238E27FC236}">
                  <a16:creationId xmlns:a16="http://schemas.microsoft.com/office/drawing/2014/main" id="{5E01F46B-F778-41DE-9B37-A78C606FE1FB}"/>
                </a:ext>
              </a:extLst>
            </p:cNvPr>
            <p:cNvCxnSpPr>
              <a:cxnSpLocks/>
              <a:stCxn id="77" idx="3"/>
              <a:endCxn id="88" idx="1"/>
            </p:cNvCxnSpPr>
            <p:nvPr/>
          </p:nvCxnSpPr>
          <p:spPr bwMode="auto">
            <a:xfrm flipV="1">
              <a:off x="6692570" y="3126800"/>
              <a:ext cx="263171" cy="235718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prstDash val="sys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Elbow Connector 131">
              <a:extLst>
                <a:ext uri="{FF2B5EF4-FFF2-40B4-BE49-F238E27FC236}">
                  <a16:creationId xmlns:a16="http://schemas.microsoft.com/office/drawing/2014/main" id="{F65D5930-5876-4520-9774-4A861B5E0647}"/>
                </a:ext>
              </a:extLst>
            </p:cNvPr>
            <p:cNvCxnSpPr>
              <a:cxnSpLocks/>
              <a:stCxn id="77" idx="3"/>
              <a:endCxn id="60" idx="1"/>
            </p:cNvCxnSpPr>
            <p:nvPr/>
          </p:nvCxnSpPr>
          <p:spPr bwMode="auto">
            <a:xfrm flipV="1">
              <a:off x="6692570" y="5288466"/>
              <a:ext cx="269227" cy="195515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prstDash val="sys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48227DB0-03F4-499A-AFFF-7F17E369EA24}"/>
                </a:ext>
              </a:extLst>
            </p:cNvPr>
            <p:cNvGrpSpPr/>
            <p:nvPr/>
          </p:nvGrpSpPr>
          <p:grpSpPr>
            <a:xfrm>
              <a:off x="6961797" y="4211189"/>
              <a:ext cx="2336478" cy="2154554"/>
              <a:chOff x="6960280" y="4268896"/>
              <a:chExt cx="2336478" cy="2154554"/>
            </a:xfrm>
          </p:grpSpPr>
          <p:sp>
            <p:nvSpPr>
              <p:cNvPr id="60" name="Rectangle 65">
                <a:extLst>
                  <a:ext uri="{FF2B5EF4-FFF2-40B4-BE49-F238E27FC236}">
                    <a16:creationId xmlns:a16="http://schemas.microsoft.com/office/drawing/2014/main" id="{B4C1085F-E338-471B-B520-4C226A5F53E1}"/>
                  </a:ext>
                </a:extLst>
              </p:cNvPr>
              <p:cNvSpPr/>
              <p:nvPr/>
            </p:nvSpPr>
            <p:spPr bwMode="auto">
              <a:xfrm>
                <a:off x="6960280" y="4268896"/>
                <a:ext cx="2336478" cy="215455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t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Physical Design</a:t>
                </a:r>
              </a:p>
            </p:txBody>
          </p:sp>
          <p:sp>
            <p:nvSpPr>
              <p:cNvPr id="61" name="Rectangle 66">
                <a:extLst>
                  <a:ext uri="{FF2B5EF4-FFF2-40B4-BE49-F238E27FC236}">
                    <a16:creationId xmlns:a16="http://schemas.microsoft.com/office/drawing/2014/main" id="{51B3E2F1-C901-45B7-BC69-7B00E6CC90C2}"/>
                  </a:ext>
                </a:extLst>
              </p:cNvPr>
              <p:cNvSpPr/>
              <p:nvPr/>
            </p:nvSpPr>
            <p:spPr bwMode="auto">
              <a:xfrm>
                <a:off x="7080900" y="4583379"/>
                <a:ext cx="2086994" cy="20880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CN" sz="1200" b="1" kern="0" dirty="0">
                    <a:solidFill>
                      <a:srgbClr val="C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3. </a:t>
                </a:r>
                <a:r>
                  <a:rPr lang="en-US" sz="1200" b="1" kern="0" dirty="0">
                    <a:solidFill>
                      <a:srgbClr val="C00000"/>
                    </a:solidFill>
                    <a:latin typeface="Helvetica Neue" charset="0"/>
                  </a:rPr>
                  <a:t>Floorplan</a:t>
                </a:r>
              </a:p>
            </p:txBody>
          </p:sp>
          <p:sp>
            <p:nvSpPr>
              <p:cNvPr id="62" name="Rectangle 67">
                <a:extLst>
                  <a:ext uri="{FF2B5EF4-FFF2-40B4-BE49-F238E27FC236}">
                    <a16:creationId xmlns:a16="http://schemas.microsoft.com/office/drawing/2014/main" id="{810C8BFD-6CE0-454F-BFF9-ADD14D17ECDA}"/>
                  </a:ext>
                </a:extLst>
              </p:cNvPr>
              <p:cNvSpPr/>
              <p:nvPr/>
            </p:nvSpPr>
            <p:spPr bwMode="auto">
              <a:xfrm>
                <a:off x="7080900" y="4960496"/>
                <a:ext cx="2086993" cy="208805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kern="0" dirty="0">
                    <a:latin typeface="Helvetica Neue" charset="0"/>
                  </a:rPr>
                  <a:t>Placement</a:t>
                </a:r>
              </a:p>
            </p:txBody>
          </p:sp>
          <p:cxnSp>
            <p:nvCxnSpPr>
              <p:cNvPr id="63" name="Straight Arrow Connector 70">
                <a:extLst>
                  <a:ext uri="{FF2B5EF4-FFF2-40B4-BE49-F238E27FC236}">
                    <a16:creationId xmlns:a16="http://schemas.microsoft.com/office/drawing/2014/main" id="{1E72A503-2103-4369-9979-60E040DCFAA0}"/>
                  </a:ext>
                </a:extLst>
              </p:cNvPr>
              <p:cNvCxnSpPr>
                <a:cxnSpLocks noChangeShapeType="1"/>
                <a:stCxn id="61" idx="2"/>
                <a:endCxn id="62" idx="0"/>
              </p:cNvCxnSpPr>
              <p:nvPr/>
            </p:nvCxnSpPr>
            <p:spPr bwMode="auto">
              <a:xfrm>
                <a:off x="8124397" y="4792185"/>
                <a:ext cx="0" cy="168311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4" name="Rectangle 84">
                <a:extLst>
                  <a:ext uri="{FF2B5EF4-FFF2-40B4-BE49-F238E27FC236}">
                    <a16:creationId xmlns:a16="http://schemas.microsoft.com/office/drawing/2014/main" id="{ABE9DB16-E92B-429D-9F2B-3A4D52217B59}"/>
                  </a:ext>
                </a:extLst>
              </p:cNvPr>
              <p:cNvSpPr/>
              <p:nvPr/>
            </p:nvSpPr>
            <p:spPr bwMode="auto">
              <a:xfrm>
                <a:off x="7080900" y="5337612"/>
                <a:ext cx="2088489" cy="208806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4. 5.</a:t>
                </a:r>
                <a:r>
                  <a:rPr lang="zh-CN" altLang="en-US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200" b="1" kern="0" dirty="0">
                    <a:solidFill>
                      <a:srgbClr val="C00000"/>
                    </a:solidFill>
                    <a:latin typeface="Helvetica Neue" charset="0"/>
                  </a:rPr>
                  <a:t>Clock</a:t>
                </a: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altLang="zh-CN" sz="1200" b="1" kern="0" dirty="0">
                    <a:solidFill>
                      <a:srgbClr val="C00000"/>
                    </a:solidFill>
                    <a:latin typeface="Helvetica Neue" charset="0"/>
                  </a:rPr>
                  <a:t>Tree</a:t>
                </a: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altLang="zh-CN" sz="1200" b="1" kern="0" dirty="0">
                    <a:solidFill>
                      <a:srgbClr val="C00000"/>
                    </a:solidFill>
                    <a:latin typeface="Helvetica Neue" charset="0"/>
                  </a:rPr>
                  <a:t>Synthesis</a:t>
                </a:r>
              </a:p>
            </p:txBody>
          </p:sp>
          <p:sp>
            <p:nvSpPr>
              <p:cNvPr id="65" name="Rectangle 76">
                <a:extLst>
                  <a:ext uri="{FF2B5EF4-FFF2-40B4-BE49-F238E27FC236}">
                    <a16:creationId xmlns:a16="http://schemas.microsoft.com/office/drawing/2014/main" id="{07F0679E-951C-472F-9911-203D9717BF08}"/>
                  </a:ext>
                </a:extLst>
              </p:cNvPr>
              <p:cNvSpPr/>
              <p:nvPr/>
            </p:nvSpPr>
            <p:spPr bwMode="auto">
              <a:xfrm>
                <a:off x="7080900" y="5714729"/>
                <a:ext cx="2088489" cy="20880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6.</a:t>
                </a:r>
                <a:r>
                  <a:rPr lang="zh-CN" altLang="en-US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sz="1200" b="1" kern="0" dirty="0">
                    <a:solidFill>
                      <a:srgbClr val="C00000"/>
                    </a:solidFill>
                    <a:latin typeface="Helvetica Neue" charset="0"/>
                  </a:rPr>
                  <a:t>Routing</a:t>
                </a:r>
              </a:p>
            </p:txBody>
          </p:sp>
          <p:cxnSp>
            <p:nvCxnSpPr>
              <p:cNvPr id="66" name="Straight Arrow Connector 192">
                <a:extLst>
                  <a:ext uri="{FF2B5EF4-FFF2-40B4-BE49-F238E27FC236}">
                    <a16:creationId xmlns:a16="http://schemas.microsoft.com/office/drawing/2014/main" id="{47FBD772-1E68-4A33-96F9-4966581FB260}"/>
                  </a:ext>
                </a:extLst>
              </p:cNvPr>
              <p:cNvCxnSpPr>
                <a:cxnSpLocks/>
                <a:stCxn id="62" idx="2"/>
                <a:endCxn id="64" idx="0"/>
              </p:cNvCxnSpPr>
              <p:nvPr/>
            </p:nvCxnSpPr>
            <p:spPr bwMode="auto">
              <a:xfrm>
                <a:off x="8124397" y="5169301"/>
                <a:ext cx="748" cy="168311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" name="Straight Arrow Connector 192">
                <a:extLst>
                  <a:ext uri="{FF2B5EF4-FFF2-40B4-BE49-F238E27FC236}">
                    <a16:creationId xmlns:a16="http://schemas.microsoft.com/office/drawing/2014/main" id="{0C187C73-45AE-45AD-8DFE-2C7561D5B5F1}"/>
                  </a:ext>
                </a:extLst>
              </p:cNvPr>
              <p:cNvCxnSpPr>
                <a:cxnSpLocks/>
                <a:stCxn id="64" idx="2"/>
                <a:endCxn id="65" idx="0"/>
              </p:cNvCxnSpPr>
              <p:nvPr/>
            </p:nvCxnSpPr>
            <p:spPr bwMode="auto">
              <a:xfrm>
                <a:off x="8125145" y="5546418"/>
                <a:ext cx="0" cy="168311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793CB9E7-D244-47DB-BC29-C8C6291CF571}"/>
                  </a:ext>
                </a:extLst>
              </p:cNvPr>
              <p:cNvSpPr/>
              <p:nvPr/>
            </p:nvSpPr>
            <p:spPr bwMode="auto">
              <a:xfrm>
                <a:off x="7080900" y="6091847"/>
                <a:ext cx="2088489" cy="20880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CN" sz="1200" b="1" kern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Helvetica Neue" charset="0"/>
                  </a:rPr>
                  <a:t>7. </a:t>
                </a:r>
                <a:r>
                  <a:rPr lang="en-US" altLang="zh-CN" sz="1200" b="1" kern="0" dirty="0">
                    <a:solidFill>
                      <a:srgbClr val="C00000"/>
                    </a:solidFill>
                    <a:latin typeface="Helvetica Neue" charset="0"/>
                  </a:rPr>
                  <a:t>ECO</a:t>
                </a:r>
              </a:p>
            </p:txBody>
          </p:sp>
          <p:cxnSp>
            <p:nvCxnSpPr>
              <p:cNvPr id="69" name="Straight Arrow Connector 59">
                <a:extLst>
                  <a:ext uri="{FF2B5EF4-FFF2-40B4-BE49-F238E27FC236}">
                    <a16:creationId xmlns:a16="http://schemas.microsoft.com/office/drawing/2014/main" id="{18786203-0179-41CB-B9DF-C3A530F9B20F}"/>
                  </a:ext>
                </a:extLst>
              </p:cNvPr>
              <p:cNvCxnSpPr>
                <a:cxnSpLocks/>
                <a:stCxn id="65" idx="2"/>
                <a:endCxn id="68" idx="0"/>
              </p:cNvCxnSpPr>
              <p:nvPr/>
            </p:nvCxnSpPr>
            <p:spPr bwMode="auto">
              <a:xfrm>
                <a:off x="8125145" y="5923535"/>
                <a:ext cx="0" cy="168312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FA278EF5-23F6-4FEA-BF3D-17EDE5EECA99}"/>
                </a:ext>
              </a:extLst>
            </p:cNvPr>
            <p:cNvGrpSpPr/>
            <p:nvPr/>
          </p:nvGrpSpPr>
          <p:grpSpPr>
            <a:xfrm>
              <a:off x="9581432" y="4900515"/>
              <a:ext cx="2336478" cy="1387060"/>
              <a:chOff x="9581432" y="4835203"/>
              <a:chExt cx="2336478" cy="1387060"/>
            </a:xfrm>
          </p:grpSpPr>
          <p:sp>
            <p:nvSpPr>
              <p:cNvPr id="54" name="Rectangle 74">
                <a:extLst>
                  <a:ext uri="{FF2B5EF4-FFF2-40B4-BE49-F238E27FC236}">
                    <a16:creationId xmlns:a16="http://schemas.microsoft.com/office/drawing/2014/main" id="{7118A871-4EFC-4B55-8461-E852529FD31C}"/>
                  </a:ext>
                </a:extLst>
              </p:cNvPr>
              <p:cNvSpPr/>
              <p:nvPr/>
            </p:nvSpPr>
            <p:spPr bwMode="auto">
              <a:xfrm>
                <a:off x="9581432" y="4835203"/>
                <a:ext cx="2336478" cy="13870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t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Physical Verification</a:t>
                </a:r>
              </a:p>
            </p:txBody>
          </p:sp>
          <p:sp>
            <p:nvSpPr>
              <p:cNvPr id="55" name="Rectangle 55">
                <a:extLst>
                  <a:ext uri="{FF2B5EF4-FFF2-40B4-BE49-F238E27FC236}">
                    <a16:creationId xmlns:a16="http://schemas.microsoft.com/office/drawing/2014/main" id="{ED453001-1AB0-46A2-A52F-CDE87DAD3298}"/>
                  </a:ext>
                </a:extLst>
              </p:cNvPr>
              <p:cNvSpPr/>
              <p:nvPr/>
            </p:nvSpPr>
            <p:spPr bwMode="auto">
              <a:xfrm>
                <a:off x="9696462" y="5539024"/>
                <a:ext cx="2088489" cy="210307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11. </a:t>
                </a:r>
                <a:r>
                  <a:rPr lang="en-US" sz="1200" b="1" kern="0" dirty="0">
                    <a:solidFill>
                      <a:srgbClr val="C00000"/>
                    </a:solidFill>
                    <a:latin typeface="Helvetica Neue" charset="0"/>
                  </a:rPr>
                  <a:t>ERC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FF4E8DF-F515-45C7-AD20-D9D53D805E6E}"/>
                  </a:ext>
                </a:extLst>
              </p:cNvPr>
              <p:cNvSpPr/>
              <p:nvPr/>
            </p:nvSpPr>
            <p:spPr bwMode="auto">
              <a:xfrm>
                <a:off x="9696462" y="5916849"/>
                <a:ext cx="2088489" cy="210307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11. </a:t>
                </a:r>
                <a:r>
                  <a:rPr lang="en-US" altLang="zh-CN" sz="1200" b="1" kern="0" dirty="0">
                    <a:solidFill>
                      <a:srgbClr val="C00000"/>
                    </a:solidFill>
                    <a:latin typeface="Helvetica Neue" charset="0"/>
                  </a:rPr>
                  <a:t>DRC</a:t>
                </a:r>
                <a:endParaRPr lang="en-US" sz="1200" b="1" kern="0" dirty="0">
                  <a:solidFill>
                    <a:srgbClr val="C00000"/>
                  </a:solidFill>
                  <a:latin typeface="Helvetica Neue" charset="0"/>
                </a:endParaRPr>
              </a:p>
            </p:txBody>
          </p:sp>
          <p:cxnSp>
            <p:nvCxnSpPr>
              <p:cNvPr id="57" name="Straight Arrow Connector 59">
                <a:extLst>
                  <a:ext uri="{FF2B5EF4-FFF2-40B4-BE49-F238E27FC236}">
                    <a16:creationId xmlns:a16="http://schemas.microsoft.com/office/drawing/2014/main" id="{FD8BD26E-4C4D-4DCC-8FD1-798CA62FB56C}"/>
                  </a:ext>
                </a:extLst>
              </p:cNvPr>
              <p:cNvCxnSpPr>
                <a:cxnSpLocks/>
                <a:stCxn id="55" idx="0"/>
                <a:endCxn id="59" idx="2"/>
              </p:cNvCxnSpPr>
              <p:nvPr/>
            </p:nvCxnSpPr>
            <p:spPr bwMode="auto">
              <a:xfrm flipV="1">
                <a:off x="10740707" y="5353837"/>
                <a:ext cx="4481" cy="185187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" name="Straight Arrow Connector 59">
                <a:extLst>
                  <a:ext uri="{FF2B5EF4-FFF2-40B4-BE49-F238E27FC236}">
                    <a16:creationId xmlns:a16="http://schemas.microsoft.com/office/drawing/2014/main" id="{ECE4CDA9-EC38-4D06-A35F-FE9F4D2F8A0B}"/>
                  </a:ext>
                </a:extLst>
              </p:cNvPr>
              <p:cNvCxnSpPr>
                <a:cxnSpLocks/>
                <a:stCxn id="56" idx="0"/>
                <a:endCxn id="55" idx="2"/>
              </p:cNvCxnSpPr>
              <p:nvPr/>
            </p:nvCxnSpPr>
            <p:spPr bwMode="auto">
              <a:xfrm flipV="1">
                <a:off x="10740707" y="5749331"/>
                <a:ext cx="0" cy="167518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9" name="Rectangle 76">
                <a:extLst>
                  <a:ext uri="{FF2B5EF4-FFF2-40B4-BE49-F238E27FC236}">
                    <a16:creationId xmlns:a16="http://schemas.microsoft.com/office/drawing/2014/main" id="{3A9CD104-C6BB-47A0-BC86-8D323D677448}"/>
                  </a:ext>
                </a:extLst>
              </p:cNvPr>
              <p:cNvSpPr/>
              <p:nvPr/>
            </p:nvSpPr>
            <p:spPr bwMode="auto">
              <a:xfrm>
                <a:off x="9700943" y="5145031"/>
                <a:ext cx="2088489" cy="20880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11. </a:t>
                </a:r>
                <a:r>
                  <a:rPr lang="en-US" altLang="zh-CN" sz="1200" b="1" kern="0" dirty="0">
                    <a:solidFill>
                      <a:srgbClr val="C00000"/>
                    </a:solidFill>
                    <a:latin typeface="Helvetica Neue" charset="0"/>
                  </a:rPr>
                  <a:t>LVS</a:t>
                </a:r>
              </a:p>
            </p:txBody>
          </p:sp>
        </p:grpSp>
        <p:cxnSp>
          <p:nvCxnSpPr>
            <p:cNvPr id="40" name="Straight Arrow Connector 59">
              <a:extLst>
                <a:ext uri="{FF2B5EF4-FFF2-40B4-BE49-F238E27FC236}">
                  <a16:creationId xmlns:a16="http://schemas.microsoft.com/office/drawing/2014/main" id="{46161E95-78A3-4B47-8C9D-07966D1011CF}"/>
                </a:ext>
              </a:extLst>
            </p:cNvPr>
            <p:cNvCxnSpPr>
              <a:cxnSpLocks/>
              <a:stCxn id="54" idx="0"/>
              <a:endCxn id="70" idx="2"/>
            </p:cNvCxnSpPr>
            <p:nvPr/>
          </p:nvCxnSpPr>
          <p:spPr bwMode="auto">
            <a:xfrm flipH="1" flipV="1">
              <a:off x="10740705" y="4545727"/>
              <a:ext cx="8966" cy="354788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D5D9160-6E1D-45BD-B241-D79C7AF33E0B}"/>
                </a:ext>
              </a:extLst>
            </p:cNvPr>
            <p:cNvGrpSpPr/>
            <p:nvPr/>
          </p:nvGrpSpPr>
          <p:grpSpPr>
            <a:xfrm>
              <a:off x="4658585" y="2973071"/>
              <a:ext cx="2031188" cy="1368532"/>
              <a:chOff x="1705223" y="2000540"/>
              <a:chExt cx="2158435" cy="1446247"/>
            </a:xfrm>
          </p:grpSpPr>
          <p:sp>
            <p:nvSpPr>
              <p:cNvPr id="50" name="Rectangle 79">
                <a:extLst>
                  <a:ext uri="{FF2B5EF4-FFF2-40B4-BE49-F238E27FC236}">
                    <a16:creationId xmlns:a16="http://schemas.microsoft.com/office/drawing/2014/main" id="{A5C40B9C-3D8F-47A0-A09C-11E5883C3292}"/>
                  </a:ext>
                </a:extLst>
              </p:cNvPr>
              <p:cNvSpPr/>
              <p:nvPr/>
            </p:nvSpPr>
            <p:spPr bwMode="auto">
              <a:xfrm>
                <a:off x="1705223" y="2000540"/>
                <a:ext cx="2158435" cy="144624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t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Std Cell Lib</a:t>
                </a:r>
              </a:p>
            </p:txBody>
          </p:sp>
          <p:sp>
            <p:nvSpPr>
              <p:cNvPr id="51" name="Rectangle 189">
                <a:extLst>
                  <a:ext uri="{FF2B5EF4-FFF2-40B4-BE49-F238E27FC236}">
                    <a16:creationId xmlns:a16="http://schemas.microsoft.com/office/drawing/2014/main" id="{B34D9175-025B-477F-B3A2-709377654FF2}"/>
                  </a:ext>
                </a:extLst>
              </p:cNvPr>
              <p:cNvSpPr/>
              <p:nvPr/>
            </p:nvSpPr>
            <p:spPr bwMode="auto">
              <a:xfrm>
                <a:off x="1823980" y="2346842"/>
                <a:ext cx="1927962" cy="22225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b="1" kern="0" dirty="0">
                    <a:solidFill>
                      <a:srgbClr val="C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2</a:t>
                </a:r>
                <a:r>
                  <a:rPr kumimoji="0" lang="en-US" altLang="zh-CN" sz="1200" b="1" kern="0" dirty="0">
                    <a:solidFill>
                      <a:srgbClr val="C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. </a:t>
                </a:r>
                <a:r>
                  <a:rPr lang="en-US" sz="1200" b="1" kern="0" dirty="0">
                    <a:solidFill>
                      <a:srgbClr val="C00000"/>
                    </a:solidFill>
                    <a:latin typeface="Helvetica Neue" charset="0"/>
                  </a:rPr>
                  <a:t>Device</a:t>
                </a:r>
                <a:r>
                  <a:rPr kumimoji="0" lang="en-US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sz="1200" b="1" kern="0" dirty="0">
                    <a:solidFill>
                      <a:srgbClr val="C00000"/>
                    </a:solidFill>
                    <a:latin typeface="Helvetica Neue" charset="0"/>
                  </a:rPr>
                  <a:t>Modeling</a:t>
                </a:r>
              </a:p>
            </p:txBody>
          </p:sp>
          <p:sp>
            <p:nvSpPr>
              <p:cNvPr id="52" name="Rectangle 189">
                <a:extLst>
                  <a:ext uri="{FF2B5EF4-FFF2-40B4-BE49-F238E27FC236}">
                    <a16:creationId xmlns:a16="http://schemas.microsoft.com/office/drawing/2014/main" id="{7407F563-DFDD-4FC0-BF48-9244BDE21690}"/>
                  </a:ext>
                </a:extLst>
              </p:cNvPr>
              <p:cNvSpPr/>
              <p:nvPr/>
            </p:nvSpPr>
            <p:spPr bwMode="auto">
              <a:xfrm>
                <a:off x="1823980" y="2726529"/>
                <a:ext cx="1927962" cy="22225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b="1" kern="0" dirty="0">
                    <a:solidFill>
                      <a:srgbClr val="C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1. Parasitic Extraction</a:t>
                </a:r>
              </a:p>
            </p:txBody>
          </p:sp>
          <p:sp>
            <p:nvSpPr>
              <p:cNvPr id="53" name="Rectangle 189">
                <a:extLst>
                  <a:ext uri="{FF2B5EF4-FFF2-40B4-BE49-F238E27FC236}">
                    <a16:creationId xmlns:a16="http://schemas.microsoft.com/office/drawing/2014/main" id="{3904821E-9C3A-4CA8-9F86-A22394970B84}"/>
                  </a:ext>
                </a:extLst>
              </p:cNvPr>
              <p:cNvSpPr/>
              <p:nvPr/>
            </p:nvSpPr>
            <p:spPr bwMode="auto">
              <a:xfrm>
                <a:off x="1823980" y="3109810"/>
                <a:ext cx="1927962" cy="22225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DRC/LVS</a:t>
                </a:r>
              </a:p>
            </p:txBody>
          </p:sp>
        </p:grpSp>
        <p:cxnSp>
          <p:nvCxnSpPr>
            <p:cNvPr id="42" name="Elbow Connector 131">
              <a:extLst>
                <a:ext uri="{FF2B5EF4-FFF2-40B4-BE49-F238E27FC236}">
                  <a16:creationId xmlns:a16="http://schemas.microsoft.com/office/drawing/2014/main" id="{682256C3-D56C-4D8C-89D4-FF6DA9467B3C}"/>
                </a:ext>
              </a:extLst>
            </p:cNvPr>
            <p:cNvCxnSpPr>
              <a:cxnSpLocks/>
              <a:stCxn id="50" idx="3"/>
              <a:endCxn id="91" idx="1"/>
            </p:cNvCxnSpPr>
            <p:nvPr/>
          </p:nvCxnSpPr>
          <p:spPr bwMode="auto">
            <a:xfrm flipV="1">
              <a:off x="6689773" y="3406983"/>
              <a:ext cx="392951" cy="250354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prstDash val="sys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390E0DC9-D477-40B3-93D2-DCE3FD30FB29}"/>
                </a:ext>
              </a:extLst>
            </p:cNvPr>
            <p:cNvGrpSpPr/>
            <p:nvPr/>
          </p:nvGrpSpPr>
          <p:grpSpPr>
            <a:xfrm>
              <a:off x="7079404" y="1118994"/>
              <a:ext cx="2102148" cy="937874"/>
              <a:chOff x="7081209" y="1278707"/>
              <a:chExt cx="2102148" cy="937874"/>
            </a:xfrm>
          </p:grpSpPr>
          <p:sp>
            <p:nvSpPr>
              <p:cNvPr id="45" name="Rectangle 46">
                <a:extLst>
                  <a:ext uri="{FF2B5EF4-FFF2-40B4-BE49-F238E27FC236}">
                    <a16:creationId xmlns:a16="http://schemas.microsoft.com/office/drawing/2014/main" id="{A0507AAF-1368-4D44-9A45-9571B9E0186C}"/>
                  </a:ext>
                </a:extLst>
              </p:cNvPr>
              <p:cNvSpPr/>
              <p:nvPr/>
            </p:nvSpPr>
            <p:spPr bwMode="auto">
              <a:xfrm>
                <a:off x="7081209" y="1278707"/>
                <a:ext cx="2102148" cy="220347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b="1" kern="0" dirty="0">
                    <a:latin typeface="Helvetica Neue" charset="0"/>
                    <a:ea typeface="Helvetica Neue" charset="0"/>
                    <a:cs typeface="Helvetica Neue" charset="0"/>
                  </a:rPr>
                  <a:t>System Specifications</a:t>
                </a:r>
              </a:p>
            </p:txBody>
          </p:sp>
          <p:sp>
            <p:nvSpPr>
              <p:cNvPr id="46" name="Rectangle 46">
                <a:extLst>
                  <a:ext uri="{FF2B5EF4-FFF2-40B4-BE49-F238E27FC236}">
                    <a16:creationId xmlns:a16="http://schemas.microsoft.com/office/drawing/2014/main" id="{288ED888-977A-4D49-9F70-5F536936718C}"/>
                  </a:ext>
                </a:extLst>
              </p:cNvPr>
              <p:cNvSpPr/>
              <p:nvPr/>
            </p:nvSpPr>
            <p:spPr bwMode="auto">
              <a:xfrm>
                <a:off x="7083561" y="1637472"/>
                <a:ext cx="2088489" cy="220346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b="1" kern="0" dirty="0">
                    <a:latin typeface="Helvetica Neue" charset="0"/>
                    <a:ea typeface="Helvetica Neue" charset="0"/>
                    <a:cs typeface="Helvetica Neue" charset="0"/>
                  </a:rPr>
                  <a:t>Architectural Design</a:t>
                </a:r>
              </a:p>
            </p:txBody>
          </p:sp>
          <p:cxnSp>
            <p:nvCxnSpPr>
              <p:cNvPr id="47" name="Straight Arrow Connector 62">
                <a:extLst>
                  <a:ext uri="{FF2B5EF4-FFF2-40B4-BE49-F238E27FC236}">
                    <a16:creationId xmlns:a16="http://schemas.microsoft.com/office/drawing/2014/main" id="{1889289D-C215-43CF-8999-D37CF136785F}"/>
                  </a:ext>
                </a:extLst>
              </p:cNvPr>
              <p:cNvCxnSpPr>
                <a:cxnSpLocks noChangeShapeType="1"/>
                <a:stCxn id="45" idx="2"/>
                <a:endCxn id="46" idx="0"/>
              </p:cNvCxnSpPr>
              <p:nvPr/>
            </p:nvCxnSpPr>
            <p:spPr bwMode="auto">
              <a:xfrm flipH="1">
                <a:off x="8127806" y="1499054"/>
                <a:ext cx="4477" cy="138418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8" name="Rectangle 46">
                <a:extLst>
                  <a:ext uri="{FF2B5EF4-FFF2-40B4-BE49-F238E27FC236}">
                    <a16:creationId xmlns:a16="http://schemas.microsoft.com/office/drawing/2014/main" id="{0B7CB9E0-35AC-462F-A49D-A1E5B410C56F}"/>
                  </a:ext>
                </a:extLst>
              </p:cNvPr>
              <p:cNvSpPr/>
              <p:nvPr/>
            </p:nvSpPr>
            <p:spPr bwMode="auto">
              <a:xfrm>
                <a:off x="7081210" y="1996235"/>
                <a:ext cx="2088489" cy="220346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b="1" kern="0" dirty="0">
                    <a:latin typeface="Helvetica Neue" charset="0"/>
                    <a:ea typeface="Helvetica Neue" charset="0"/>
                    <a:cs typeface="Helvetica Neue" charset="0"/>
                  </a:rPr>
                  <a:t>Functional Design</a:t>
                </a:r>
              </a:p>
            </p:txBody>
          </p:sp>
          <p:cxnSp>
            <p:nvCxnSpPr>
              <p:cNvPr id="49" name="Straight Arrow Connector 62">
                <a:extLst>
                  <a:ext uri="{FF2B5EF4-FFF2-40B4-BE49-F238E27FC236}">
                    <a16:creationId xmlns:a16="http://schemas.microsoft.com/office/drawing/2014/main" id="{B5F4F6E3-6161-4C5D-BFC3-0859FF9E26AD}"/>
                  </a:ext>
                </a:extLst>
              </p:cNvPr>
              <p:cNvCxnSpPr>
                <a:cxnSpLocks noChangeShapeType="1"/>
                <a:stCxn id="46" idx="2"/>
                <a:endCxn id="48" idx="0"/>
              </p:cNvCxnSpPr>
              <p:nvPr/>
            </p:nvCxnSpPr>
            <p:spPr bwMode="auto">
              <a:xfrm flipH="1">
                <a:off x="8125455" y="1857818"/>
                <a:ext cx="2351" cy="138417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44" name="Straight Arrow Connector 86">
              <a:extLst>
                <a:ext uri="{FF2B5EF4-FFF2-40B4-BE49-F238E27FC236}">
                  <a16:creationId xmlns:a16="http://schemas.microsoft.com/office/drawing/2014/main" id="{1BB9B5B2-533E-49F9-8A53-EE79EE152BEC}"/>
                </a:ext>
              </a:extLst>
            </p:cNvPr>
            <p:cNvCxnSpPr>
              <a:cxnSpLocks/>
              <a:stCxn id="88" idx="2"/>
              <a:endCxn id="60" idx="0"/>
            </p:cNvCxnSpPr>
            <p:nvPr/>
          </p:nvCxnSpPr>
          <p:spPr bwMode="auto">
            <a:xfrm>
              <a:off x="8123980" y="3984521"/>
              <a:ext cx="6056" cy="226668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C2C40F0C-63AA-4FA5-B0DD-AD9681F04DCE}"/>
                </a:ext>
              </a:extLst>
            </p:cNvPr>
            <p:cNvGrpSpPr/>
            <p:nvPr/>
          </p:nvGrpSpPr>
          <p:grpSpPr>
            <a:xfrm>
              <a:off x="4659835" y="1807538"/>
              <a:ext cx="2031188" cy="929623"/>
              <a:chOff x="1705223" y="2080650"/>
              <a:chExt cx="2158435" cy="970507"/>
            </a:xfrm>
          </p:grpSpPr>
          <p:sp>
            <p:nvSpPr>
              <p:cNvPr id="97" name="Rectangle 79">
                <a:extLst>
                  <a:ext uri="{FF2B5EF4-FFF2-40B4-BE49-F238E27FC236}">
                    <a16:creationId xmlns:a16="http://schemas.microsoft.com/office/drawing/2014/main" id="{AC29F4CB-29DE-4668-9D20-3C1241552034}"/>
                  </a:ext>
                </a:extLst>
              </p:cNvPr>
              <p:cNvSpPr/>
              <p:nvPr/>
            </p:nvSpPr>
            <p:spPr bwMode="auto">
              <a:xfrm>
                <a:off x="1705223" y="2080650"/>
                <a:ext cx="2158435" cy="97050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t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Simulation</a:t>
                </a:r>
              </a:p>
            </p:txBody>
          </p:sp>
          <p:sp>
            <p:nvSpPr>
              <p:cNvPr id="98" name="Rectangle 189">
                <a:extLst>
                  <a:ext uri="{FF2B5EF4-FFF2-40B4-BE49-F238E27FC236}">
                    <a16:creationId xmlns:a16="http://schemas.microsoft.com/office/drawing/2014/main" id="{B85E09CA-581F-4922-8E78-4B14BC92A4A3}"/>
                  </a:ext>
                </a:extLst>
              </p:cNvPr>
              <p:cNvSpPr/>
              <p:nvPr/>
            </p:nvSpPr>
            <p:spPr bwMode="auto">
              <a:xfrm>
                <a:off x="1823980" y="2358698"/>
                <a:ext cx="1927962" cy="22225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kern="0" dirty="0">
                    <a:latin typeface="Helvetica Neue" charset="0"/>
                  </a:rPr>
                  <a:t>Simulation</a:t>
                </a:r>
                <a:r>
                  <a:rPr lang="en-US" altLang="zh-CN" sz="1200" b="1" kern="0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200" kern="0" dirty="0">
                    <a:latin typeface="Helvetica Neue" charset="0"/>
                  </a:rPr>
                  <a:t>(Circuit)</a:t>
                </a:r>
                <a:endParaRPr lang="en-US" sz="1200" kern="0" dirty="0">
                  <a:latin typeface="Helvetica Neue" charset="0"/>
                </a:endParaRPr>
              </a:p>
            </p:txBody>
          </p:sp>
          <p:sp>
            <p:nvSpPr>
              <p:cNvPr id="99" name="Rectangle 189">
                <a:extLst>
                  <a:ext uri="{FF2B5EF4-FFF2-40B4-BE49-F238E27FC236}">
                    <a16:creationId xmlns:a16="http://schemas.microsoft.com/office/drawing/2014/main" id="{F4246667-8D7E-45D3-8835-D7B0E3A5D3B4}"/>
                  </a:ext>
                </a:extLst>
              </p:cNvPr>
              <p:cNvSpPr/>
              <p:nvPr/>
            </p:nvSpPr>
            <p:spPr bwMode="auto">
              <a:xfrm>
                <a:off x="1823980" y="2726529"/>
                <a:ext cx="1927962" cy="22225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kern="0" dirty="0">
                    <a:latin typeface="Helvetica Neue" charset="0"/>
                  </a:rPr>
                  <a:t>Emulation</a:t>
                </a:r>
                <a:r>
                  <a:rPr lang="en-US" sz="1200" b="1" kern="0" dirty="0">
                    <a:solidFill>
                      <a:srgbClr val="C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sz="1200" kern="0" dirty="0">
                    <a:latin typeface="Helvetica Neue" charset="0"/>
                  </a:rPr>
                  <a:t>(System)</a:t>
                </a: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FAE37ED-A747-4D33-9A4F-E2EA71C37BC0}"/>
                </a:ext>
              </a:extLst>
            </p:cNvPr>
            <p:cNvGrpSpPr/>
            <p:nvPr/>
          </p:nvGrpSpPr>
          <p:grpSpPr>
            <a:xfrm>
              <a:off x="9696458" y="1285137"/>
              <a:ext cx="2088484" cy="1526112"/>
              <a:chOff x="9696458" y="1285137"/>
              <a:chExt cx="2088484" cy="1526112"/>
            </a:xfrm>
          </p:grpSpPr>
          <p:sp>
            <p:nvSpPr>
              <p:cNvPr id="82" name="Rectangle 47">
                <a:extLst>
                  <a:ext uri="{FF2B5EF4-FFF2-40B4-BE49-F238E27FC236}">
                    <a16:creationId xmlns:a16="http://schemas.microsoft.com/office/drawing/2014/main" id="{93FC46D6-861B-4970-83C4-793C73844000}"/>
                  </a:ext>
                </a:extLst>
              </p:cNvPr>
              <p:cNvSpPr/>
              <p:nvPr/>
            </p:nvSpPr>
            <p:spPr bwMode="auto">
              <a:xfrm>
                <a:off x="9698157" y="2573154"/>
                <a:ext cx="2086785" cy="238095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b="1" kern="0" dirty="0">
                    <a:latin typeface="Helvetica Neue" charset="0"/>
                    <a:ea typeface="Helvetica Neue" charset="0"/>
                    <a:cs typeface="Helvetica Neue" charset="0"/>
                  </a:rPr>
                  <a:t>Fabrication</a:t>
                </a:r>
                <a:endParaRPr kumimoji="0" lang="en-US" sz="1200" kern="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3" name="Rectangle 55">
                <a:extLst>
                  <a:ext uri="{FF2B5EF4-FFF2-40B4-BE49-F238E27FC236}">
                    <a16:creationId xmlns:a16="http://schemas.microsoft.com/office/drawing/2014/main" id="{ACA2134B-6B09-45D9-A28B-A143C7AB4C99}"/>
                  </a:ext>
                </a:extLst>
              </p:cNvPr>
              <p:cNvSpPr/>
              <p:nvPr/>
            </p:nvSpPr>
            <p:spPr bwMode="auto">
              <a:xfrm>
                <a:off x="9696458" y="2061723"/>
                <a:ext cx="2086785" cy="234971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b="1" kern="0" dirty="0">
                    <a:latin typeface="Helvetica Neue" charset="0"/>
                    <a:ea typeface="Helvetica Neue" charset="0"/>
                    <a:cs typeface="Helvetica Neue" charset="0"/>
                  </a:rPr>
                  <a:t>Package and </a:t>
                </a:r>
                <a:r>
                  <a:rPr kumimoji="0" lang="en-US" altLang="zh-CN" sz="1200" b="1" kern="0" dirty="0">
                    <a:latin typeface="Helvetica Neue" charset="0"/>
                    <a:ea typeface="Helvetica Neue" charset="0"/>
                    <a:cs typeface="Helvetica Neue" charset="0"/>
                  </a:rPr>
                  <a:t>Test</a:t>
                </a:r>
                <a:endParaRPr kumimoji="0" lang="en-US" sz="1200" b="1" kern="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84" name="图片 158">
                <a:extLst>
                  <a:ext uri="{FF2B5EF4-FFF2-40B4-BE49-F238E27FC236}">
                    <a16:creationId xmlns:a16="http://schemas.microsoft.com/office/drawing/2014/main" id="{D25B93CB-1147-4AA4-8F58-0162BBD53E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21907" y="1318886"/>
                <a:ext cx="635887" cy="5224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ABAC1ED-2025-4E94-B933-9409A8A87529}"/>
                  </a:ext>
                </a:extLst>
              </p:cNvPr>
              <p:cNvSpPr txBox="1"/>
              <p:nvPr/>
            </p:nvSpPr>
            <p:spPr bwMode="auto">
              <a:xfrm>
                <a:off x="11033080" y="1351750"/>
                <a:ext cx="586256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altLang="zh-CN" sz="1600" b="1" dirty="0">
                    <a:ea typeface="PMingLiU" panose="02020500000000000000" charset="-120"/>
                  </a:rPr>
                  <a:t>Chip</a:t>
                </a:r>
                <a:endParaRPr lang="zh-CN" altLang="en-US" sz="1600" b="1" dirty="0">
                  <a:ea typeface="PMingLiU" panose="02020500000000000000" charset="-120"/>
                </a:endParaRPr>
              </a:p>
            </p:txBody>
          </p:sp>
          <p:cxnSp>
            <p:nvCxnSpPr>
              <p:cNvPr id="86" name="Straight Arrow Connector 59">
                <a:extLst>
                  <a:ext uri="{FF2B5EF4-FFF2-40B4-BE49-F238E27FC236}">
                    <a16:creationId xmlns:a16="http://schemas.microsoft.com/office/drawing/2014/main" id="{83BD23DA-867B-458C-9904-B8492A80594C}"/>
                  </a:ext>
                </a:extLst>
              </p:cNvPr>
              <p:cNvCxnSpPr>
                <a:cxnSpLocks/>
                <a:stCxn id="82" idx="0"/>
                <a:endCxn id="83" idx="2"/>
              </p:cNvCxnSpPr>
              <p:nvPr/>
            </p:nvCxnSpPr>
            <p:spPr bwMode="auto">
              <a:xfrm flipH="1" flipV="1">
                <a:off x="10739851" y="2296694"/>
                <a:ext cx="1699" cy="276460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7" name="Straight Arrow Connector 59">
                <a:extLst>
                  <a:ext uri="{FF2B5EF4-FFF2-40B4-BE49-F238E27FC236}">
                    <a16:creationId xmlns:a16="http://schemas.microsoft.com/office/drawing/2014/main" id="{71554928-33B0-4499-9968-7E230DB5A2FA}"/>
                  </a:ext>
                </a:extLst>
              </p:cNvPr>
              <p:cNvCxnSpPr>
                <a:cxnSpLocks/>
                <a:stCxn id="83" idx="0"/>
                <a:endCxn id="84" idx="2"/>
              </p:cNvCxnSpPr>
              <p:nvPr/>
            </p:nvCxnSpPr>
            <p:spPr bwMode="auto">
              <a:xfrm flipV="1">
                <a:off x="10739851" y="1841376"/>
                <a:ext cx="0" cy="220348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101" name="图片 100">
                <a:extLst>
                  <a:ext uri="{FF2B5EF4-FFF2-40B4-BE49-F238E27FC236}">
                    <a16:creationId xmlns:a16="http://schemas.microsoft.com/office/drawing/2014/main" id="{200B6311-06BF-4699-89BB-64D6B29ED4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07" r="7704" b="2232"/>
              <a:stretch/>
            </p:blipFill>
            <p:spPr>
              <a:xfrm>
                <a:off x="10287319" y="1285137"/>
                <a:ext cx="829122" cy="535776"/>
              </a:xfrm>
              <a:prstGeom prst="rect">
                <a:avLst/>
              </a:prstGeom>
            </p:spPr>
          </p:pic>
        </p:grpSp>
        <p:cxnSp>
          <p:nvCxnSpPr>
            <p:cNvPr id="102" name="Elbow Connector 131">
              <a:extLst>
                <a:ext uri="{FF2B5EF4-FFF2-40B4-BE49-F238E27FC236}">
                  <a16:creationId xmlns:a16="http://schemas.microsoft.com/office/drawing/2014/main" id="{6CB887A2-18BA-430A-82F6-EC1EDD429371}"/>
                </a:ext>
              </a:extLst>
            </p:cNvPr>
            <p:cNvCxnSpPr>
              <a:cxnSpLocks/>
              <a:stCxn id="97" idx="3"/>
              <a:endCxn id="48" idx="1"/>
            </p:cNvCxnSpPr>
            <p:nvPr/>
          </p:nvCxnSpPr>
          <p:spPr bwMode="auto">
            <a:xfrm flipV="1">
              <a:off x="6691023" y="1946695"/>
              <a:ext cx="388382" cy="325655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prstDash val="sys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" name="Elbow Connector 131">
              <a:extLst>
                <a:ext uri="{FF2B5EF4-FFF2-40B4-BE49-F238E27FC236}">
                  <a16:creationId xmlns:a16="http://schemas.microsoft.com/office/drawing/2014/main" id="{A983C543-B06B-445B-B32E-2F20C4F53019}"/>
                </a:ext>
              </a:extLst>
            </p:cNvPr>
            <p:cNvCxnSpPr>
              <a:cxnSpLocks/>
              <a:stCxn id="97" idx="3"/>
              <a:endCxn id="89" idx="1"/>
            </p:cNvCxnSpPr>
            <p:nvPr/>
          </p:nvCxnSpPr>
          <p:spPr bwMode="auto">
            <a:xfrm>
              <a:off x="6691023" y="2272350"/>
              <a:ext cx="391701" cy="394225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prstDash val="sys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533758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56FCF0-9CE0-437E-BE54-DD5B570E4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28nm</a:t>
            </a:r>
            <a:r>
              <a:rPr lang="zh-CN" altLang="en-US" dirty="0"/>
              <a:t>工艺新特性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81386A-F6AA-4B29-94D5-B8E60F8151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4089" y="1075666"/>
            <a:ext cx="6132461" cy="5664360"/>
          </a:xfrm>
        </p:spPr>
        <p:txBody>
          <a:bodyPr/>
          <a:lstStyle/>
          <a:p>
            <a:r>
              <a:rPr lang="zh-CN" altLang="en-US" sz="2000" dirty="0"/>
              <a:t>单元库</a:t>
            </a:r>
            <a:endParaRPr lang="en-US" altLang="zh-CN" sz="2000" dirty="0"/>
          </a:p>
          <a:p>
            <a:pPr lvl="1"/>
            <a:r>
              <a:rPr lang="en-US" altLang="zh-CN" sz="1600" dirty="0"/>
              <a:t>1. </a:t>
            </a:r>
            <a:r>
              <a:rPr lang="zh-CN" altLang="en-US" sz="1600" dirty="0"/>
              <a:t>会考虑</a:t>
            </a:r>
            <a:r>
              <a:rPr lang="en-US" altLang="zh-CN" sz="1600" dirty="0"/>
              <a:t>SOI</a:t>
            </a:r>
            <a:r>
              <a:rPr lang="zh-CN" altLang="en-US" sz="1600" dirty="0"/>
              <a:t>技术或</a:t>
            </a:r>
            <a:r>
              <a:rPr lang="en-US" altLang="zh-CN" sz="1600" dirty="0" err="1"/>
              <a:t>FinFet</a:t>
            </a:r>
            <a:r>
              <a:rPr lang="zh-CN" altLang="en-US" sz="1600" b="1" dirty="0">
                <a:solidFill>
                  <a:srgbClr val="C00000"/>
                </a:solidFill>
              </a:rPr>
              <a:t>器件模型</a:t>
            </a:r>
            <a:r>
              <a:rPr lang="zh-CN" altLang="en-US" sz="1600" dirty="0"/>
              <a:t>，即</a:t>
            </a:r>
            <a:r>
              <a:rPr lang="en-US" altLang="zh-CN" sz="1600" dirty="0" err="1"/>
              <a:t>Pcell</a:t>
            </a:r>
            <a:r>
              <a:rPr lang="zh-CN" altLang="en-US" sz="1600" dirty="0"/>
              <a:t>变得复杂；</a:t>
            </a:r>
            <a:endParaRPr lang="en-US" altLang="zh-CN" sz="1600" dirty="0"/>
          </a:p>
          <a:p>
            <a:pPr lvl="1"/>
            <a:r>
              <a:rPr lang="en-US" altLang="zh-CN" sz="1600" dirty="0"/>
              <a:t>2. </a:t>
            </a:r>
            <a:r>
              <a:rPr lang="zh-CN" altLang="en-US" sz="1600" dirty="0"/>
              <a:t>考虑</a:t>
            </a:r>
            <a:r>
              <a:rPr lang="zh-CN" altLang="en-US" sz="1600" b="1" dirty="0">
                <a:solidFill>
                  <a:srgbClr val="C00000"/>
                </a:solidFill>
              </a:rPr>
              <a:t>器件</a:t>
            </a:r>
            <a:r>
              <a:rPr lang="zh-CN" altLang="en-US" sz="1600" dirty="0"/>
              <a:t>米勒效应；</a:t>
            </a:r>
            <a:endParaRPr lang="en-US" altLang="zh-CN" sz="1600" dirty="0"/>
          </a:p>
          <a:p>
            <a:r>
              <a:rPr lang="zh-CN" altLang="en-US" sz="2000" dirty="0"/>
              <a:t>物理设计</a:t>
            </a:r>
            <a:endParaRPr lang="en-US" altLang="zh-CN" sz="2000" dirty="0"/>
          </a:p>
          <a:p>
            <a:pPr lvl="1"/>
            <a:r>
              <a:rPr lang="en-US" altLang="zh-CN" sz="1600" dirty="0"/>
              <a:t>3. </a:t>
            </a:r>
            <a:r>
              <a:rPr lang="zh-CN" altLang="en-US" sz="1600" dirty="0"/>
              <a:t>考虑图依赖效应</a:t>
            </a:r>
            <a:r>
              <a:rPr lang="zh-CN" altLang="en-US" sz="1600" b="1" dirty="0">
                <a:solidFill>
                  <a:srgbClr val="C00000"/>
                </a:solidFill>
              </a:rPr>
              <a:t>布局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lvl="1"/>
            <a:r>
              <a:rPr lang="en-US" altLang="zh-CN" sz="1600" dirty="0"/>
              <a:t>4. </a:t>
            </a:r>
            <a:r>
              <a:rPr lang="zh-CN" altLang="en-US" sz="1600" dirty="0"/>
              <a:t>考虑</a:t>
            </a:r>
            <a:r>
              <a:rPr lang="en-US" altLang="zh-CN" sz="1600" dirty="0"/>
              <a:t>DP</a:t>
            </a:r>
            <a:r>
              <a:rPr lang="zh-CN" altLang="en-US" sz="1600" dirty="0"/>
              <a:t>和通孔可靠性的</a:t>
            </a:r>
            <a:r>
              <a:rPr lang="zh-CN" altLang="en-US" sz="1600" b="1" dirty="0">
                <a:solidFill>
                  <a:srgbClr val="C00000"/>
                </a:solidFill>
              </a:rPr>
              <a:t>布线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lvl="1"/>
            <a:r>
              <a:rPr lang="en-US" altLang="zh-CN" sz="1600" dirty="0"/>
              <a:t>5. </a:t>
            </a:r>
            <a:r>
              <a:rPr lang="zh-CN" altLang="en-US" sz="1600" dirty="0"/>
              <a:t>考虑</a:t>
            </a:r>
            <a:r>
              <a:rPr lang="en-US" altLang="zh-CN" sz="1600" dirty="0"/>
              <a:t>DRC</a:t>
            </a:r>
            <a:r>
              <a:rPr lang="zh-CN" altLang="en-US" sz="1600" dirty="0"/>
              <a:t>，</a:t>
            </a:r>
            <a:r>
              <a:rPr lang="en-US" altLang="zh-CN" sz="1600" dirty="0"/>
              <a:t>EM</a:t>
            </a:r>
            <a:r>
              <a:rPr lang="zh-CN" altLang="en-US" sz="1600" dirty="0"/>
              <a:t>和串扰的</a:t>
            </a:r>
            <a:r>
              <a:rPr lang="zh-CN" altLang="en-US" sz="1600" b="1" dirty="0">
                <a:solidFill>
                  <a:srgbClr val="C00000"/>
                </a:solidFill>
              </a:rPr>
              <a:t>布线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lvl="1"/>
            <a:r>
              <a:rPr lang="en-US" altLang="zh-CN" sz="1600" dirty="0"/>
              <a:t>6. </a:t>
            </a:r>
            <a:r>
              <a:rPr lang="zh-CN" altLang="en-US" sz="1600" b="1" dirty="0">
                <a:solidFill>
                  <a:srgbClr val="C00000"/>
                </a:solidFill>
              </a:rPr>
              <a:t>布线后优化</a:t>
            </a:r>
            <a:r>
              <a:rPr lang="zh-CN" altLang="en-US" sz="1600" dirty="0"/>
              <a:t>考虑</a:t>
            </a:r>
            <a:r>
              <a:rPr lang="en-US" altLang="zh-CN" sz="1600" dirty="0"/>
              <a:t>DVI, DFI, LDE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lvl="1"/>
            <a:r>
              <a:rPr lang="en-US" altLang="zh-CN" sz="1600" dirty="0"/>
              <a:t>7. </a:t>
            </a:r>
            <a:r>
              <a:rPr lang="zh-CN" altLang="en-US" sz="1600" dirty="0"/>
              <a:t>考虑修</a:t>
            </a:r>
            <a:r>
              <a:rPr lang="zh-CN" altLang="en-US" sz="1600" b="1" dirty="0">
                <a:solidFill>
                  <a:srgbClr val="C00000"/>
                </a:solidFill>
              </a:rPr>
              <a:t>时序设计优化</a:t>
            </a:r>
            <a:r>
              <a:rPr lang="zh-CN" altLang="en-US" sz="1600" dirty="0"/>
              <a:t>技术；</a:t>
            </a:r>
            <a:endParaRPr lang="en-US" altLang="zh-CN" sz="1600" dirty="0"/>
          </a:p>
          <a:p>
            <a:r>
              <a:rPr lang="zh-CN" altLang="en-US" sz="2000" dirty="0"/>
              <a:t>签核分析</a:t>
            </a:r>
            <a:endParaRPr lang="en-US" altLang="zh-CN" sz="2000" dirty="0"/>
          </a:p>
          <a:p>
            <a:pPr lvl="1"/>
            <a:r>
              <a:rPr lang="en-US" altLang="zh-CN" sz="1600" dirty="0"/>
              <a:t>8. </a:t>
            </a:r>
            <a:r>
              <a:rPr lang="zh-CN" altLang="en-US" sz="1600" dirty="0"/>
              <a:t>考虑耦合电容的</a:t>
            </a:r>
            <a:r>
              <a:rPr lang="zh-CN" altLang="en-US" sz="1600" b="1" dirty="0">
                <a:solidFill>
                  <a:srgbClr val="C00000"/>
                </a:solidFill>
              </a:rPr>
              <a:t>参数提取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lvl="1"/>
            <a:r>
              <a:rPr lang="en-US" altLang="zh-CN" sz="1600" dirty="0"/>
              <a:t>9. </a:t>
            </a:r>
            <a:r>
              <a:rPr lang="zh-CN" altLang="en-US" sz="1600" dirty="0"/>
              <a:t>考虑</a:t>
            </a:r>
            <a:r>
              <a:rPr lang="en-US" altLang="zh-CN" sz="1600" dirty="0"/>
              <a:t>MMMC</a:t>
            </a:r>
            <a:r>
              <a:rPr lang="zh-CN" altLang="en-US" sz="1600" dirty="0"/>
              <a:t>和</a:t>
            </a:r>
            <a:r>
              <a:rPr lang="en-US" altLang="zh-CN" sz="1600" dirty="0"/>
              <a:t>SSTA</a:t>
            </a:r>
            <a:r>
              <a:rPr lang="zh-CN" altLang="en-US" sz="1600" dirty="0"/>
              <a:t>的</a:t>
            </a:r>
            <a:r>
              <a:rPr lang="zh-CN" altLang="en-US" sz="1600" b="1" dirty="0">
                <a:solidFill>
                  <a:srgbClr val="C00000"/>
                </a:solidFill>
              </a:rPr>
              <a:t>时序检查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lvl="1"/>
            <a:r>
              <a:rPr lang="en-US" altLang="zh-CN" sz="1600" dirty="0"/>
              <a:t>10. </a:t>
            </a:r>
            <a:r>
              <a:rPr lang="zh-CN" altLang="en-US" sz="1600" dirty="0"/>
              <a:t>分析电压降</a:t>
            </a:r>
            <a:endParaRPr lang="en-US" altLang="zh-CN" sz="1600" dirty="0"/>
          </a:p>
          <a:p>
            <a:r>
              <a:rPr lang="zh-CN" altLang="en-US" sz="2000" dirty="0"/>
              <a:t>验证</a:t>
            </a:r>
            <a:endParaRPr lang="en-US" altLang="zh-CN" sz="2000" dirty="0"/>
          </a:p>
          <a:p>
            <a:pPr lvl="1"/>
            <a:r>
              <a:rPr lang="en-US" altLang="zh-CN" sz="1600" dirty="0"/>
              <a:t>11. </a:t>
            </a:r>
            <a:r>
              <a:rPr lang="zh-CN" altLang="en-US" sz="1600" b="1" dirty="0">
                <a:solidFill>
                  <a:srgbClr val="C00000"/>
                </a:solidFill>
              </a:rPr>
              <a:t>物理验证</a:t>
            </a:r>
            <a:r>
              <a:rPr lang="zh-CN" altLang="en-US" sz="1600" dirty="0"/>
              <a:t>考虑多重光刻的设计规则；</a:t>
            </a:r>
            <a:endParaRPr lang="en-US" altLang="zh-CN" sz="1600" dirty="0"/>
          </a:p>
          <a:p>
            <a:pPr lvl="1"/>
            <a:r>
              <a:rPr lang="en-US" altLang="zh-CN" sz="1600" dirty="0"/>
              <a:t>12. </a:t>
            </a:r>
            <a:r>
              <a:rPr lang="zh-CN" altLang="en-US" sz="1600" dirty="0"/>
              <a:t>进行</a:t>
            </a:r>
            <a:r>
              <a:rPr lang="en-US" altLang="zh-CN" sz="1600" dirty="0"/>
              <a:t>ESD</a:t>
            </a:r>
            <a:r>
              <a:rPr lang="zh-CN" altLang="en-US" sz="1600" dirty="0"/>
              <a:t>和电流密度</a:t>
            </a:r>
            <a:r>
              <a:rPr lang="zh-CN" altLang="en-US" sz="1600" b="1" dirty="0">
                <a:solidFill>
                  <a:srgbClr val="C00000"/>
                </a:solidFill>
              </a:rPr>
              <a:t>检查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lvl="1"/>
            <a:endParaRPr lang="en-US" altLang="zh-CN" sz="1600" dirty="0"/>
          </a:p>
          <a:p>
            <a:pPr lvl="1"/>
            <a:endParaRPr lang="zh-CN" altLang="en-US" sz="1800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F472F7A-752D-4121-97EF-C9B8DDB56086}"/>
              </a:ext>
            </a:extLst>
          </p:cNvPr>
          <p:cNvGrpSpPr/>
          <p:nvPr/>
        </p:nvGrpSpPr>
        <p:grpSpPr>
          <a:xfrm>
            <a:off x="4657050" y="1118994"/>
            <a:ext cx="7260860" cy="5480661"/>
            <a:chOff x="4657050" y="1118994"/>
            <a:chExt cx="7260860" cy="5480661"/>
          </a:xfrm>
        </p:grpSpPr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08B83697-A430-4D7C-9311-3FB32C593810}"/>
                </a:ext>
              </a:extLst>
            </p:cNvPr>
            <p:cNvGrpSpPr/>
            <p:nvPr/>
          </p:nvGrpSpPr>
          <p:grpSpPr>
            <a:xfrm>
              <a:off x="6955741" y="2269079"/>
              <a:ext cx="2336478" cy="1715442"/>
              <a:chOff x="6955741" y="2218839"/>
              <a:chExt cx="2336478" cy="1715442"/>
            </a:xfrm>
          </p:grpSpPr>
          <p:sp>
            <p:nvSpPr>
              <p:cNvPr id="204" name="Rectangle 45">
                <a:extLst>
                  <a:ext uri="{FF2B5EF4-FFF2-40B4-BE49-F238E27FC236}">
                    <a16:creationId xmlns:a16="http://schemas.microsoft.com/office/drawing/2014/main" id="{EB58FBFE-900F-4352-9FCD-514040E11B6A}"/>
                  </a:ext>
                </a:extLst>
              </p:cNvPr>
              <p:cNvSpPr/>
              <p:nvPr/>
            </p:nvSpPr>
            <p:spPr bwMode="auto">
              <a:xfrm>
                <a:off x="6955741" y="2218839"/>
                <a:ext cx="2336478" cy="171544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t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Logic Synthesis</a:t>
                </a:r>
              </a:p>
            </p:txBody>
          </p:sp>
          <p:sp>
            <p:nvSpPr>
              <p:cNvPr id="205" name="Rectangle 46">
                <a:extLst>
                  <a:ext uri="{FF2B5EF4-FFF2-40B4-BE49-F238E27FC236}">
                    <a16:creationId xmlns:a16="http://schemas.microsoft.com/office/drawing/2014/main" id="{8A0EF267-F95F-4F37-BE6B-2A9DA9D3A67C}"/>
                  </a:ext>
                </a:extLst>
              </p:cNvPr>
              <p:cNvSpPr/>
              <p:nvPr/>
            </p:nvSpPr>
            <p:spPr bwMode="auto">
              <a:xfrm>
                <a:off x="7082724" y="2503357"/>
                <a:ext cx="2086994" cy="225956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Logic Compiling</a:t>
                </a:r>
                <a:endParaRPr kumimoji="0" lang="en-US" sz="1200" kern="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06" name="Rectangle 47">
                <a:extLst>
                  <a:ext uri="{FF2B5EF4-FFF2-40B4-BE49-F238E27FC236}">
                    <a16:creationId xmlns:a16="http://schemas.microsoft.com/office/drawing/2014/main" id="{25E05548-52CC-4C51-AB76-E86049532A20}"/>
                  </a:ext>
                </a:extLst>
              </p:cNvPr>
              <p:cNvSpPr/>
              <p:nvPr/>
            </p:nvSpPr>
            <p:spPr bwMode="auto">
              <a:xfrm>
                <a:off x="7082724" y="2872341"/>
                <a:ext cx="2086994" cy="227582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Logic Optimization</a:t>
                </a:r>
              </a:p>
            </p:txBody>
          </p:sp>
          <p:sp>
            <p:nvSpPr>
              <p:cNvPr id="207" name="Rectangle 55">
                <a:extLst>
                  <a:ext uri="{FF2B5EF4-FFF2-40B4-BE49-F238E27FC236}">
                    <a16:creationId xmlns:a16="http://schemas.microsoft.com/office/drawing/2014/main" id="{20225A75-A253-43DA-BCD3-C52FD9A4CB31}"/>
                  </a:ext>
                </a:extLst>
              </p:cNvPr>
              <p:cNvSpPr/>
              <p:nvPr/>
            </p:nvSpPr>
            <p:spPr bwMode="auto">
              <a:xfrm>
                <a:off x="7082724" y="3242952"/>
                <a:ext cx="2086994" cy="22758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Tech Mapping</a:t>
                </a:r>
              </a:p>
            </p:txBody>
          </p:sp>
          <p:cxnSp>
            <p:nvCxnSpPr>
              <p:cNvPr id="208" name="Straight Arrow Connector 57">
                <a:extLst>
                  <a:ext uri="{FF2B5EF4-FFF2-40B4-BE49-F238E27FC236}">
                    <a16:creationId xmlns:a16="http://schemas.microsoft.com/office/drawing/2014/main" id="{DB95CB0E-080D-40FB-8A37-7687747D2A0F}"/>
                  </a:ext>
                </a:extLst>
              </p:cNvPr>
              <p:cNvCxnSpPr>
                <a:cxnSpLocks noChangeShapeType="1"/>
                <a:stCxn id="205" idx="2"/>
                <a:endCxn id="206" idx="0"/>
              </p:cNvCxnSpPr>
              <p:nvPr/>
            </p:nvCxnSpPr>
            <p:spPr bwMode="auto">
              <a:xfrm>
                <a:off x="8126221" y="2729313"/>
                <a:ext cx="0" cy="143028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9" name="Straight Arrow Connector 62">
                <a:extLst>
                  <a:ext uri="{FF2B5EF4-FFF2-40B4-BE49-F238E27FC236}">
                    <a16:creationId xmlns:a16="http://schemas.microsoft.com/office/drawing/2014/main" id="{F53C731D-E228-4ABA-8A4C-EB7EF895D328}"/>
                  </a:ext>
                </a:extLst>
              </p:cNvPr>
              <p:cNvCxnSpPr>
                <a:cxnSpLocks noChangeShapeType="1"/>
                <a:stCxn id="206" idx="2"/>
                <a:endCxn id="207" idx="0"/>
              </p:cNvCxnSpPr>
              <p:nvPr/>
            </p:nvCxnSpPr>
            <p:spPr bwMode="auto">
              <a:xfrm>
                <a:off x="8126221" y="3099924"/>
                <a:ext cx="0" cy="143028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10" name="Rectangle 55">
                <a:extLst>
                  <a:ext uri="{FF2B5EF4-FFF2-40B4-BE49-F238E27FC236}">
                    <a16:creationId xmlns:a16="http://schemas.microsoft.com/office/drawing/2014/main" id="{CCB9A89C-432A-4CF5-9E23-FE20A98365DD}"/>
                  </a:ext>
                </a:extLst>
              </p:cNvPr>
              <p:cNvSpPr/>
              <p:nvPr/>
            </p:nvSpPr>
            <p:spPr bwMode="auto">
              <a:xfrm>
                <a:off x="7085065" y="3613561"/>
                <a:ext cx="2086994" cy="22758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kern="0" dirty="0">
                    <a:latin typeface="Helvetica Neue" charset="0"/>
                  </a:rPr>
                  <a:t>Equivalence</a:t>
                </a:r>
                <a:r>
                  <a:rPr lang="en-US" sz="1200" b="1" kern="0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sz="1200" kern="0" dirty="0">
                    <a:latin typeface="Helvetica Neue" charset="0"/>
                  </a:rPr>
                  <a:t>Checking</a:t>
                </a:r>
              </a:p>
            </p:txBody>
          </p:sp>
          <p:cxnSp>
            <p:nvCxnSpPr>
              <p:cNvPr id="211" name="Straight Arrow Connector 62">
                <a:extLst>
                  <a:ext uri="{FF2B5EF4-FFF2-40B4-BE49-F238E27FC236}">
                    <a16:creationId xmlns:a16="http://schemas.microsoft.com/office/drawing/2014/main" id="{2F4EAF66-9DC3-4AB9-B67B-30C1B63D509A}"/>
                  </a:ext>
                </a:extLst>
              </p:cNvPr>
              <p:cNvCxnSpPr>
                <a:cxnSpLocks noChangeShapeType="1"/>
                <a:stCxn id="207" idx="2"/>
                <a:endCxn id="210" idx="0"/>
              </p:cNvCxnSpPr>
              <p:nvPr/>
            </p:nvCxnSpPr>
            <p:spPr bwMode="auto">
              <a:xfrm>
                <a:off x="8126221" y="3470534"/>
                <a:ext cx="2341" cy="143027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4FA9A131-B1A9-49E1-A507-D03F326F4C1A}"/>
                </a:ext>
              </a:extLst>
            </p:cNvPr>
            <p:cNvGrpSpPr/>
            <p:nvPr/>
          </p:nvGrpSpPr>
          <p:grpSpPr>
            <a:xfrm>
              <a:off x="9572466" y="2811249"/>
              <a:ext cx="2336478" cy="1734474"/>
              <a:chOff x="7701338" y="3004501"/>
              <a:chExt cx="2482850" cy="1832970"/>
            </a:xfrm>
          </p:grpSpPr>
          <p:sp>
            <p:nvSpPr>
              <p:cNvPr id="186" name="Rectangle 74">
                <a:extLst>
                  <a:ext uri="{FF2B5EF4-FFF2-40B4-BE49-F238E27FC236}">
                    <a16:creationId xmlns:a16="http://schemas.microsoft.com/office/drawing/2014/main" id="{3216158F-14D8-404B-8763-45861349DB3E}"/>
                  </a:ext>
                </a:extLst>
              </p:cNvPr>
              <p:cNvSpPr/>
              <p:nvPr/>
            </p:nvSpPr>
            <p:spPr bwMode="auto">
              <a:xfrm>
                <a:off x="7701338" y="3371644"/>
                <a:ext cx="2482850" cy="146582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t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Layout Post Processing</a:t>
                </a:r>
              </a:p>
            </p:txBody>
          </p:sp>
          <p:sp>
            <p:nvSpPr>
              <p:cNvPr id="187" name="Rectangle 76">
                <a:extLst>
                  <a:ext uri="{FF2B5EF4-FFF2-40B4-BE49-F238E27FC236}">
                    <a16:creationId xmlns:a16="http://schemas.microsoft.com/office/drawing/2014/main" id="{21AE8F9C-0EC6-4EDE-AE6D-C67F49412558}"/>
                  </a:ext>
                </a:extLst>
              </p:cNvPr>
              <p:cNvSpPr/>
              <p:nvPr/>
            </p:nvSpPr>
            <p:spPr bwMode="auto">
              <a:xfrm>
                <a:off x="7833100" y="4512460"/>
                <a:ext cx="2219325" cy="22066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RET/OPC</a:t>
                </a:r>
                <a:r>
                  <a:rPr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/</a:t>
                </a: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ILT</a:t>
                </a:r>
              </a:p>
            </p:txBody>
          </p:sp>
          <p:cxnSp>
            <p:nvCxnSpPr>
              <p:cNvPr id="188" name="Straight Arrow Connector 59">
                <a:extLst>
                  <a:ext uri="{FF2B5EF4-FFF2-40B4-BE49-F238E27FC236}">
                    <a16:creationId xmlns:a16="http://schemas.microsoft.com/office/drawing/2014/main" id="{AA412B77-516E-4C14-973E-6BCABDD64342}"/>
                  </a:ext>
                </a:extLst>
              </p:cNvPr>
              <p:cNvCxnSpPr>
                <a:cxnSpLocks/>
                <a:stCxn id="187" idx="0"/>
                <a:endCxn id="189" idx="2"/>
              </p:cNvCxnSpPr>
              <p:nvPr/>
            </p:nvCxnSpPr>
            <p:spPr bwMode="auto">
              <a:xfrm flipV="1">
                <a:off x="8942763" y="4342598"/>
                <a:ext cx="0" cy="169862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9" name="Rectangle 76">
                <a:extLst>
                  <a:ext uri="{FF2B5EF4-FFF2-40B4-BE49-F238E27FC236}">
                    <a16:creationId xmlns:a16="http://schemas.microsoft.com/office/drawing/2014/main" id="{D231D142-F28A-4952-9A9C-7B0EAC46EE52}"/>
                  </a:ext>
                </a:extLst>
              </p:cNvPr>
              <p:cNvSpPr/>
              <p:nvPr/>
            </p:nvSpPr>
            <p:spPr bwMode="auto">
              <a:xfrm>
                <a:off x="7833100" y="4121935"/>
                <a:ext cx="2219325" cy="22066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Post Simulation</a:t>
                </a:r>
                <a:endParaRPr kumimoji="0" lang="en-US" sz="1200" kern="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cxnSp>
            <p:nvCxnSpPr>
              <p:cNvPr id="190" name="Straight Arrow Connector 59">
                <a:extLst>
                  <a:ext uri="{FF2B5EF4-FFF2-40B4-BE49-F238E27FC236}">
                    <a16:creationId xmlns:a16="http://schemas.microsoft.com/office/drawing/2014/main" id="{2E02F568-4430-494E-A6C4-FCDF754C114F}"/>
                  </a:ext>
                </a:extLst>
              </p:cNvPr>
              <p:cNvCxnSpPr>
                <a:cxnSpLocks/>
                <a:stCxn id="186" idx="0"/>
                <a:endCxn id="198" idx="2"/>
              </p:cNvCxnSpPr>
              <p:nvPr/>
            </p:nvCxnSpPr>
            <p:spPr bwMode="auto">
              <a:xfrm flipV="1">
                <a:off x="8942763" y="3004501"/>
                <a:ext cx="898" cy="367143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1" name="Straight Arrow Connector 59">
                <a:extLst>
                  <a:ext uri="{FF2B5EF4-FFF2-40B4-BE49-F238E27FC236}">
                    <a16:creationId xmlns:a16="http://schemas.microsoft.com/office/drawing/2014/main" id="{49B2CD92-573F-425D-BC7B-7D45822E0F8C}"/>
                  </a:ext>
                </a:extLst>
              </p:cNvPr>
              <p:cNvCxnSpPr>
                <a:cxnSpLocks/>
                <a:stCxn id="189" idx="0"/>
                <a:endCxn id="192" idx="2"/>
              </p:cNvCxnSpPr>
              <p:nvPr/>
            </p:nvCxnSpPr>
            <p:spPr bwMode="auto">
              <a:xfrm flipV="1">
                <a:off x="8942763" y="3942944"/>
                <a:ext cx="0" cy="178991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92" name="Rectangle 76">
                <a:extLst>
                  <a:ext uri="{FF2B5EF4-FFF2-40B4-BE49-F238E27FC236}">
                    <a16:creationId xmlns:a16="http://schemas.microsoft.com/office/drawing/2014/main" id="{DEC0E63C-1307-4CCB-B9D4-DE60331AB38A}"/>
                  </a:ext>
                </a:extLst>
              </p:cNvPr>
              <p:cNvSpPr/>
              <p:nvPr/>
            </p:nvSpPr>
            <p:spPr bwMode="auto">
              <a:xfrm>
                <a:off x="7833100" y="3722281"/>
                <a:ext cx="2219325" cy="22066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Mask Generation</a:t>
                </a:r>
                <a:endParaRPr kumimoji="0" lang="en-US" sz="1200" kern="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150" name="Straight Arrow Connector 62">
              <a:extLst>
                <a:ext uri="{FF2B5EF4-FFF2-40B4-BE49-F238E27FC236}">
                  <a16:creationId xmlns:a16="http://schemas.microsoft.com/office/drawing/2014/main" id="{9B67645B-E1A2-4B10-A3E2-D0194F50EDFE}"/>
                </a:ext>
              </a:extLst>
            </p:cNvPr>
            <p:cNvCxnSpPr>
              <a:cxnSpLocks noChangeShapeType="1"/>
              <a:stCxn id="164" idx="2"/>
              <a:endCxn id="204" idx="0"/>
            </p:cNvCxnSpPr>
            <p:nvPr/>
          </p:nvCxnSpPr>
          <p:spPr bwMode="auto">
            <a:xfrm>
              <a:off x="8123650" y="2056868"/>
              <a:ext cx="330" cy="21221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1" name="Elbow Connector 131">
              <a:extLst>
                <a:ext uri="{FF2B5EF4-FFF2-40B4-BE49-F238E27FC236}">
                  <a16:creationId xmlns:a16="http://schemas.microsoft.com/office/drawing/2014/main" id="{B8D0EF28-DB6C-4EBD-90A2-C4003EE951F4}"/>
                </a:ext>
              </a:extLst>
            </p:cNvPr>
            <p:cNvCxnSpPr>
              <a:cxnSpLocks/>
              <a:stCxn id="176" idx="2"/>
              <a:endCxn id="170" idx="2"/>
            </p:cNvCxnSpPr>
            <p:nvPr/>
          </p:nvCxnSpPr>
          <p:spPr bwMode="auto">
            <a:xfrm rot="16200000" flipH="1">
              <a:off x="9439853" y="5283487"/>
              <a:ext cx="12700" cy="2619635"/>
            </a:xfrm>
            <a:prstGeom prst="bentConnector3">
              <a:avLst>
                <a:gd name="adj1" fmla="val 1800000"/>
              </a:avLst>
            </a:prstGeom>
            <a:noFill/>
            <a:ln w="9525" algn="ctr">
              <a:solidFill>
                <a:srgbClr val="000000"/>
              </a:solidFill>
              <a:prstDash val="solid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" name="Elbow Connector 131">
              <a:extLst>
                <a:ext uri="{FF2B5EF4-FFF2-40B4-BE49-F238E27FC236}">
                  <a16:creationId xmlns:a16="http://schemas.microsoft.com/office/drawing/2014/main" id="{125C08C2-1FC4-4CE6-B3CB-3F1B7171E958}"/>
                </a:ext>
              </a:extLst>
            </p:cNvPr>
            <p:cNvCxnSpPr>
              <a:cxnSpLocks/>
              <a:stCxn id="193" idx="3"/>
              <a:endCxn id="204" idx="1"/>
            </p:cNvCxnSpPr>
            <p:nvPr/>
          </p:nvCxnSpPr>
          <p:spPr bwMode="auto">
            <a:xfrm flipV="1">
              <a:off x="6691023" y="3126800"/>
              <a:ext cx="264718" cy="243648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prstDash val="sys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" name="Elbow Connector 131">
              <a:extLst>
                <a:ext uri="{FF2B5EF4-FFF2-40B4-BE49-F238E27FC236}">
                  <a16:creationId xmlns:a16="http://schemas.microsoft.com/office/drawing/2014/main" id="{A1BF8588-77B4-4307-9150-A466765B86D7}"/>
                </a:ext>
              </a:extLst>
            </p:cNvPr>
            <p:cNvCxnSpPr>
              <a:cxnSpLocks/>
              <a:stCxn id="193" idx="3"/>
              <a:endCxn id="176" idx="1"/>
            </p:cNvCxnSpPr>
            <p:nvPr/>
          </p:nvCxnSpPr>
          <p:spPr bwMode="auto">
            <a:xfrm flipV="1">
              <a:off x="6691023" y="5402247"/>
              <a:ext cx="270774" cy="161034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prstDash val="sys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6" name="Rectangle 65">
              <a:extLst>
                <a:ext uri="{FF2B5EF4-FFF2-40B4-BE49-F238E27FC236}">
                  <a16:creationId xmlns:a16="http://schemas.microsoft.com/office/drawing/2014/main" id="{7CC75ABB-C641-4A46-8A10-6A1C4EC80154}"/>
                </a:ext>
              </a:extLst>
            </p:cNvPr>
            <p:cNvSpPr/>
            <p:nvPr/>
          </p:nvSpPr>
          <p:spPr bwMode="auto">
            <a:xfrm>
              <a:off x="6961797" y="4211189"/>
              <a:ext cx="2336478" cy="238211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t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200" b="1" dirty="0">
                  <a:latin typeface="Helvetica Neue" panose="02000503000000020004" pitchFamily="2" charset="0"/>
                </a:rPr>
                <a:t>Physical Design</a:t>
              </a:r>
            </a:p>
          </p:txBody>
        </p:sp>
        <p:sp>
          <p:nvSpPr>
            <p:cNvPr id="177" name="Rectangle 66">
              <a:extLst>
                <a:ext uri="{FF2B5EF4-FFF2-40B4-BE49-F238E27FC236}">
                  <a16:creationId xmlns:a16="http://schemas.microsoft.com/office/drawing/2014/main" id="{10DF45B0-4492-4A03-AC75-D2F5930DAB63}"/>
                </a:ext>
              </a:extLst>
            </p:cNvPr>
            <p:cNvSpPr/>
            <p:nvPr/>
          </p:nvSpPr>
          <p:spPr bwMode="auto">
            <a:xfrm>
              <a:off x="7082417" y="4525672"/>
              <a:ext cx="2086994" cy="20880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latin typeface="Helvetica Neue" charset="0"/>
                  <a:ea typeface="Helvetica Neue" charset="0"/>
                  <a:cs typeface="Helvetica Neue" charset="0"/>
                </a:rPr>
                <a:t>Floorplan</a:t>
              </a:r>
            </a:p>
          </p:txBody>
        </p:sp>
        <p:sp>
          <p:nvSpPr>
            <p:cNvPr id="178" name="Rectangle 67">
              <a:extLst>
                <a:ext uri="{FF2B5EF4-FFF2-40B4-BE49-F238E27FC236}">
                  <a16:creationId xmlns:a16="http://schemas.microsoft.com/office/drawing/2014/main" id="{1B1D3576-45A6-464B-94F2-32F8C7ED26A5}"/>
                </a:ext>
              </a:extLst>
            </p:cNvPr>
            <p:cNvSpPr/>
            <p:nvPr/>
          </p:nvSpPr>
          <p:spPr bwMode="auto">
            <a:xfrm>
              <a:off x="7082417" y="4872607"/>
              <a:ext cx="2086993" cy="20880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kern="0" dirty="0">
                  <a:solidFill>
                    <a:srgbClr val="C00000"/>
                  </a:solidFill>
                  <a:latin typeface="Helvetica Neue" charset="0"/>
                </a:rPr>
                <a:t>3. Placement</a:t>
              </a:r>
            </a:p>
          </p:txBody>
        </p:sp>
        <p:cxnSp>
          <p:nvCxnSpPr>
            <p:cNvPr id="179" name="Straight Arrow Connector 70">
              <a:extLst>
                <a:ext uri="{FF2B5EF4-FFF2-40B4-BE49-F238E27FC236}">
                  <a16:creationId xmlns:a16="http://schemas.microsoft.com/office/drawing/2014/main" id="{A8216217-4AFF-4D86-8A2D-ED0DDCC9DA86}"/>
                </a:ext>
              </a:extLst>
            </p:cNvPr>
            <p:cNvCxnSpPr>
              <a:cxnSpLocks noChangeShapeType="1"/>
              <a:stCxn id="177" idx="2"/>
              <a:endCxn id="178" idx="0"/>
            </p:cNvCxnSpPr>
            <p:nvPr/>
          </p:nvCxnSpPr>
          <p:spPr bwMode="auto">
            <a:xfrm>
              <a:off x="8125914" y="4734478"/>
              <a:ext cx="0" cy="13812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0" name="Rectangle 84">
              <a:extLst>
                <a:ext uri="{FF2B5EF4-FFF2-40B4-BE49-F238E27FC236}">
                  <a16:creationId xmlns:a16="http://schemas.microsoft.com/office/drawing/2014/main" id="{26FE56D3-0789-42F1-8830-D8D1407E6207}"/>
                </a:ext>
              </a:extLst>
            </p:cNvPr>
            <p:cNvSpPr/>
            <p:nvPr/>
          </p:nvSpPr>
          <p:spPr bwMode="auto">
            <a:xfrm>
              <a:off x="7082417" y="5566476"/>
              <a:ext cx="2088489" cy="208806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kern="0" dirty="0">
                  <a:latin typeface="Helvetica Neue" charset="0"/>
                  <a:ea typeface="Helvetica Neue" charset="0"/>
                  <a:cs typeface="Helvetica Neue" charset="0"/>
                </a:rPr>
                <a:t>Clock Tree Synthesis</a:t>
              </a:r>
            </a:p>
          </p:txBody>
        </p:sp>
        <p:sp>
          <p:nvSpPr>
            <p:cNvPr id="181" name="Rectangle 76">
              <a:extLst>
                <a:ext uri="{FF2B5EF4-FFF2-40B4-BE49-F238E27FC236}">
                  <a16:creationId xmlns:a16="http://schemas.microsoft.com/office/drawing/2014/main" id="{2530E2A0-8B19-4624-9416-AFCB9AB4B1F0}"/>
                </a:ext>
              </a:extLst>
            </p:cNvPr>
            <p:cNvSpPr/>
            <p:nvPr/>
          </p:nvSpPr>
          <p:spPr bwMode="auto">
            <a:xfrm>
              <a:off x="7082417" y="5913411"/>
              <a:ext cx="2088489" cy="20880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4. 5.</a:t>
              </a:r>
              <a:r>
                <a:rPr lang="zh-CN" altLang="en-US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sz="1200" b="1" kern="0" dirty="0">
                  <a:solidFill>
                    <a:srgbClr val="C00000"/>
                  </a:solidFill>
                  <a:latin typeface="Helvetica Neue" charset="0"/>
                </a:rPr>
                <a:t>Routing</a:t>
              </a:r>
            </a:p>
          </p:txBody>
        </p:sp>
        <p:cxnSp>
          <p:nvCxnSpPr>
            <p:cNvPr id="182" name="Straight Arrow Connector 192">
              <a:extLst>
                <a:ext uri="{FF2B5EF4-FFF2-40B4-BE49-F238E27FC236}">
                  <a16:creationId xmlns:a16="http://schemas.microsoft.com/office/drawing/2014/main" id="{453A71A9-608C-4CFE-AF53-D7E6B22E4E5E}"/>
                </a:ext>
              </a:extLst>
            </p:cNvPr>
            <p:cNvCxnSpPr>
              <a:cxnSpLocks/>
              <a:stCxn id="178" idx="2"/>
              <a:endCxn id="212" idx="0"/>
            </p:cNvCxnSpPr>
            <p:nvPr/>
          </p:nvCxnSpPr>
          <p:spPr bwMode="auto">
            <a:xfrm>
              <a:off x="8125914" y="5081412"/>
              <a:ext cx="782" cy="13812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3" name="Straight Arrow Connector 192">
              <a:extLst>
                <a:ext uri="{FF2B5EF4-FFF2-40B4-BE49-F238E27FC236}">
                  <a16:creationId xmlns:a16="http://schemas.microsoft.com/office/drawing/2014/main" id="{A647BB4D-60AC-40D8-ACA0-D25564B28054}"/>
                </a:ext>
              </a:extLst>
            </p:cNvPr>
            <p:cNvCxnSpPr>
              <a:cxnSpLocks/>
              <a:stCxn id="180" idx="2"/>
              <a:endCxn id="181" idx="0"/>
            </p:cNvCxnSpPr>
            <p:nvPr/>
          </p:nvCxnSpPr>
          <p:spPr bwMode="auto">
            <a:xfrm>
              <a:off x="8126662" y="5775282"/>
              <a:ext cx="0" cy="13812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4" name="Rectangle 76">
              <a:extLst>
                <a:ext uri="{FF2B5EF4-FFF2-40B4-BE49-F238E27FC236}">
                  <a16:creationId xmlns:a16="http://schemas.microsoft.com/office/drawing/2014/main" id="{1C131C65-B16D-49D8-9B81-709DBC3092B4}"/>
                </a:ext>
              </a:extLst>
            </p:cNvPr>
            <p:cNvSpPr/>
            <p:nvPr/>
          </p:nvSpPr>
          <p:spPr bwMode="auto">
            <a:xfrm>
              <a:off x="7082417" y="6260344"/>
              <a:ext cx="2088489" cy="20880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charset="0"/>
                </a:rPr>
                <a:t>6</a:t>
              </a:r>
              <a:r>
                <a:rPr kumimoji="0" lang="en-US" altLang="zh-CN" sz="12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charset="0"/>
                </a:rPr>
                <a:t>. </a:t>
              </a:r>
              <a:r>
                <a:rPr lang="en-US" altLang="zh-CN" sz="1200" b="1" kern="0" dirty="0">
                  <a:solidFill>
                    <a:srgbClr val="C00000"/>
                  </a:solidFill>
                  <a:latin typeface="Helvetica Neue" charset="0"/>
                </a:rPr>
                <a:t>ECO</a:t>
              </a:r>
            </a:p>
          </p:txBody>
        </p:sp>
        <p:cxnSp>
          <p:nvCxnSpPr>
            <p:cNvPr id="185" name="Straight Arrow Connector 59">
              <a:extLst>
                <a:ext uri="{FF2B5EF4-FFF2-40B4-BE49-F238E27FC236}">
                  <a16:creationId xmlns:a16="http://schemas.microsoft.com/office/drawing/2014/main" id="{3712D6DB-3A98-4FF2-BA38-CC0F76757A37}"/>
                </a:ext>
              </a:extLst>
            </p:cNvPr>
            <p:cNvCxnSpPr>
              <a:cxnSpLocks/>
              <a:stCxn id="181" idx="2"/>
              <a:endCxn id="184" idx="0"/>
            </p:cNvCxnSpPr>
            <p:nvPr/>
          </p:nvCxnSpPr>
          <p:spPr bwMode="auto">
            <a:xfrm>
              <a:off x="8126662" y="6122217"/>
              <a:ext cx="0" cy="138127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0" name="Rectangle 74">
              <a:extLst>
                <a:ext uri="{FF2B5EF4-FFF2-40B4-BE49-F238E27FC236}">
                  <a16:creationId xmlns:a16="http://schemas.microsoft.com/office/drawing/2014/main" id="{5697A764-2F31-4460-B124-1F489BC35CBB}"/>
                </a:ext>
              </a:extLst>
            </p:cNvPr>
            <p:cNvSpPr/>
            <p:nvPr/>
          </p:nvSpPr>
          <p:spPr bwMode="auto">
            <a:xfrm>
              <a:off x="9581432" y="4900515"/>
              <a:ext cx="2336478" cy="16927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t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200" b="1" dirty="0">
                  <a:latin typeface="Helvetica Neue" panose="02000503000000020004" pitchFamily="2" charset="0"/>
                </a:rPr>
                <a:t>Physical Verification</a:t>
              </a:r>
            </a:p>
          </p:txBody>
        </p:sp>
        <p:sp>
          <p:nvSpPr>
            <p:cNvPr id="171" name="Rectangle 55">
              <a:extLst>
                <a:ext uri="{FF2B5EF4-FFF2-40B4-BE49-F238E27FC236}">
                  <a16:creationId xmlns:a16="http://schemas.microsoft.com/office/drawing/2014/main" id="{EC32DCF5-B194-43F0-9448-AE51A47A2A2B}"/>
                </a:ext>
              </a:extLst>
            </p:cNvPr>
            <p:cNvSpPr/>
            <p:nvPr/>
          </p:nvSpPr>
          <p:spPr bwMode="auto">
            <a:xfrm>
              <a:off x="9708494" y="5912653"/>
              <a:ext cx="2088489" cy="210307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latin typeface="Helvetica Neue" charset="0"/>
                  <a:ea typeface="Helvetica Neue" charset="0"/>
                  <a:cs typeface="Helvetica Neue" charset="0"/>
                </a:rPr>
                <a:t>ERC</a:t>
              </a:r>
            </a:p>
          </p:txBody>
        </p:sp>
        <p:sp>
          <p:nvSpPr>
            <p:cNvPr id="172" name="Rectangle 55">
              <a:extLst>
                <a:ext uri="{FF2B5EF4-FFF2-40B4-BE49-F238E27FC236}">
                  <a16:creationId xmlns:a16="http://schemas.microsoft.com/office/drawing/2014/main" id="{BEEF224C-EDD8-41D0-ADDD-528A515167A7}"/>
                </a:ext>
              </a:extLst>
            </p:cNvPr>
            <p:cNvSpPr/>
            <p:nvPr/>
          </p:nvSpPr>
          <p:spPr bwMode="auto">
            <a:xfrm>
              <a:off x="9708494" y="6268981"/>
              <a:ext cx="2088489" cy="210307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11. </a:t>
              </a:r>
              <a:r>
                <a:rPr lang="en-US" altLang="zh-CN" sz="1200" b="1" kern="0" dirty="0">
                  <a:solidFill>
                    <a:srgbClr val="C00000"/>
                  </a:solidFill>
                  <a:latin typeface="Helvetica Neue" charset="0"/>
                </a:rPr>
                <a:t>DRC (MP)</a:t>
              </a:r>
              <a:endParaRPr lang="en-US" sz="1200" b="1" kern="0" dirty="0">
                <a:solidFill>
                  <a:srgbClr val="C00000"/>
                </a:solidFill>
                <a:latin typeface="Helvetica Neue" charset="0"/>
              </a:endParaRPr>
            </a:p>
          </p:txBody>
        </p:sp>
        <p:cxnSp>
          <p:nvCxnSpPr>
            <p:cNvPr id="173" name="Straight Arrow Connector 59">
              <a:extLst>
                <a:ext uri="{FF2B5EF4-FFF2-40B4-BE49-F238E27FC236}">
                  <a16:creationId xmlns:a16="http://schemas.microsoft.com/office/drawing/2014/main" id="{4ED78DA8-A0DC-4242-BC96-7F5D7A1A3DD8}"/>
                </a:ext>
              </a:extLst>
            </p:cNvPr>
            <p:cNvCxnSpPr>
              <a:cxnSpLocks/>
              <a:stCxn id="171" idx="0"/>
              <a:endCxn id="175" idx="2"/>
            </p:cNvCxnSpPr>
            <p:nvPr/>
          </p:nvCxnSpPr>
          <p:spPr bwMode="auto">
            <a:xfrm flipV="1">
              <a:off x="10752739" y="5766633"/>
              <a:ext cx="0" cy="14602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Straight Arrow Connector 59">
              <a:extLst>
                <a:ext uri="{FF2B5EF4-FFF2-40B4-BE49-F238E27FC236}">
                  <a16:creationId xmlns:a16="http://schemas.microsoft.com/office/drawing/2014/main" id="{CF6F51FF-421E-4107-A63C-39DD3370230E}"/>
                </a:ext>
              </a:extLst>
            </p:cNvPr>
            <p:cNvCxnSpPr>
              <a:cxnSpLocks/>
              <a:stCxn id="172" idx="0"/>
              <a:endCxn id="171" idx="2"/>
            </p:cNvCxnSpPr>
            <p:nvPr/>
          </p:nvCxnSpPr>
          <p:spPr bwMode="auto">
            <a:xfrm flipV="1">
              <a:off x="10752739" y="6122960"/>
              <a:ext cx="0" cy="1460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5" name="Rectangle 76">
              <a:extLst>
                <a:ext uri="{FF2B5EF4-FFF2-40B4-BE49-F238E27FC236}">
                  <a16:creationId xmlns:a16="http://schemas.microsoft.com/office/drawing/2014/main" id="{497FB192-94CF-4EC8-86B8-47CA0F6A95F9}"/>
                </a:ext>
              </a:extLst>
            </p:cNvPr>
            <p:cNvSpPr/>
            <p:nvPr/>
          </p:nvSpPr>
          <p:spPr bwMode="auto">
            <a:xfrm>
              <a:off x="9708494" y="5557827"/>
              <a:ext cx="2088489" cy="20880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200" kern="0" dirty="0">
                  <a:latin typeface="Helvetica Neue" charset="0"/>
                  <a:ea typeface="Helvetica Neue" charset="0"/>
                  <a:cs typeface="Helvetica Neue" charset="0"/>
                </a:rPr>
                <a:t>LVS</a:t>
              </a:r>
            </a:p>
          </p:txBody>
        </p:sp>
        <p:cxnSp>
          <p:nvCxnSpPr>
            <p:cNvPr id="156" name="Straight Arrow Connector 59">
              <a:extLst>
                <a:ext uri="{FF2B5EF4-FFF2-40B4-BE49-F238E27FC236}">
                  <a16:creationId xmlns:a16="http://schemas.microsoft.com/office/drawing/2014/main" id="{4DCA15DF-3207-4228-851B-6F8C1ABEEFB7}"/>
                </a:ext>
              </a:extLst>
            </p:cNvPr>
            <p:cNvCxnSpPr>
              <a:cxnSpLocks/>
              <a:stCxn id="170" idx="0"/>
              <a:endCxn id="186" idx="2"/>
            </p:cNvCxnSpPr>
            <p:nvPr/>
          </p:nvCxnSpPr>
          <p:spPr bwMode="auto">
            <a:xfrm flipH="1" flipV="1">
              <a:off x="10740705" y="4545723"/>
              <a:ext cx="8966" cy="354792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B8D60F99-2899-442B-86FD-E3EBC5C612AA}"/>
                </a:ext>
              </a:extLst>
            </p:cNvPr>
            <p:cNvGrpSpPr/>
            <p:nvPr/>
          </p:nvGrpSpPr>
          <p:grpSpPr>
            <a:xfrm>
              <a:off x="4657050" y="2971338"/>
              <a:ext cx="2031188" cy="1288609"/>
              <a:chOff x="1705223" y="2038695"/>
              <a:chExt cx="2158435" cy="1361786"/>
            </a:xfrm>
          </p:grpSpPr>
          <p:sp>
            <p:nvSpPr>
              <p:cNvPr id="166" name="Rectangle 79">
                <a:extLst>
                  <a:ext uri="{FF2B5EF4-FFF2-40B4-BE49-F238E27FC236}">
                    <a16:creationId xmlns:a16="http://schemas.microsoft.com/office/drawing/2014/main" id="{AAFEAADF-F1E0-4BB6-8189-7409A5C955F8}"/>
                  </a:ext>
                </a:extLst>
              </p:cNvPr>
              <p:cNvSpPr/>
              <p:nvPr/>
            </p:nvSpPr>
            <p:spPr bwMode="auto">
              <a:xfrm>
                <a:off x="1705223" y="2038695"/>
                <a:ext cx="2158435" cy="136178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t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Std Cell Lib</a:t>
                </a:r>
              </a:p>
            </p:txBody>
          </p:sp>
          <p:sp>
            <p:nvSpPr>
              <p:cNvPr id="167" name="Rectangle 189">
                <a:extLst>
                  <a:ext uri="{FF2B5EF4-FFF2-40B4-BE49-F238E27FC236}">
                    <a16:creationId xmlns:a16="http://schemas.microsoft.com/office/drawing/2014/main" id="{AF5D91FF-B989-4AF7-8317-FACC61922F78}"/>
                  </a:ext>
                </a:extLst>
              </p:cNvPr>
              <p:cNvSpPr/>
              <p:nvPr/>
            </p:nvSpPr>
            <p:spPr bwMode="auto">
              <a:xfrm>
                <a:off x="1823980" y="2346842"/>
                <a:ext cx="1927962" cy="22225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CN" sz="1200" b="1" kern="0" dirty="0">
                    <a:solidFill>
                      <a:srgbClr val="C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1. </a:t>
                </a:r>
                <a:r>
                  <a:rPr lang="en-US" sz="1200" b="1" kern="0" dirty="0">
                    <a:solidFill>
                      <a:srgbClr val="C00000"/>
                    </a:solidFill>
                    <a:latin typeface="Helvetica Neue" charset="0"/>
                  </a:rPr>
                  <a:t>Device</a:t>
                </a:r>
                <a:r>
                  <a:rPr kumimoji="0" lang="en-US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sz="1200" b="1" kern="0" dirty="0">
                    <a:solidFill>
                      <a:srgbClr val="C00000"/>
                    </a:solidFill>
                    <a:latin typeface="Helvetica Neue" charset="0"/>
                  </a:rPr>
                  <a:t>Modeling</a:t>
                </a:r>
              </a:p>
            </p:txBody>
          </p:sp>
          <p:sp>
            <p:nvSpPr>
              <p:cNvPr id="168" name="Rectangle 189">
                <a:extLst>
                  <a:ext uri="{FF2B5EF4-FFF2-40B4-BE49-F238E27FC236}">
                    <a16:creationId xmlns:a16="http://schemas.microsoft.com/office/drawing/2014/main" id="{A3252BBA-2A17-4D81-B949-8F0F13AAB649}"/>
                  </a:ext>
                </a:extLst>
              </p:cNvPr>
              <p:cNvSpPr/>
              <p:nvPr/>
            </p:nvSpPr>
            <p:spPr bwMode="auto">
              <a:xfrm>
                <a:off x="1823980" y="2708744"/>
                <a:ext cx="1927962" cy="22225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b="1" kern="0" dirty="0">
                    <a:solidFill>
                      <a:srgbClr val="C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2</a:t>
                </a:r>
                <a:r>
                  <a:rPr kumimoji="0" lang="en-US" sz="1200" b="1" kern="0" dirty="0">
                    <a:solidFill>
                      <a:srgbClr val="C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. Parasitic Extraction</a:t>
                </a:r>
              </a:p>
            </p:txBody>
          </p:sp>
          <p:sp>
            <p:nvSpPr>
              <p:cNvPr id="169" name="Rectangle 189">
                <a:extLst>
                  <a:ext uri="{FF2B5EF4-FFF2-40B4-BE49-F238E27FC236}">
                    <a16:creationId xmlns:a16="http://schemas.microsoft.com/office/drawing/2014/main" id="{93431E03-58D6-488A-9AAE-19BADDB59074}"/>
                  </a:ext>
                </a:extLst>
              </p:cNvPr>
              <p:cNvSpPr/>
              <p:nvPr/>
            </p:nvSpPr>
            <p:spPr bwMode="auto">
              <a:xfrm>
                <a:off x="1823980" y="3068310"/>
                <a:ext cx="1927962" cy="22225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DRC/LVS</a:t>
                </a:r>
              </a:p>
            </p:txBody>
          </p:sp>
        </p:grpSp>
        <p:cxnSp>
          <p:nvCxnSpPr>
            <p:cNvPr id="158" name="Elbow Connector 131">
              <a:extLst>
                <a:ext uri="{FF2B5EF4-FFF2-40B4-BE49-F238E27FC236}">
                  <a16:creationId xmlns:a16="http://schemas.microsoft.com/office/drawing/2014/main" id="{5B28F777-79C6-45CF-9F4D-53ABEA19C852}"/>
                </a:ext>
              </a:extLst>
            </p:cNvPr>
            <p:cNvCxnSpPr>
              <a:cxnSpLocks/>
              <a:stCxn id="166" idx="3"/>
              <a:endCxn id="207" idx="1"/>
            </p:cNvCxnSpPr>
            <p:nvPr/>
          </p:nvCxnSpPr>
          <p:spPr bwMode="auto">
            <a:xfrm flipV="1">
              <a:off x="6688238" y="3406983"/>
              <a:ext cx="394486" cy="208660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prstDash val="sys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716DCF55-C136-4609-BA1A-5343530D10C1}"/>
                </a:ext>
              </a:extLst>
            </p:cNvPr>
            <p:cNvGrpSpPr/>
            <p:nvPr/>
          </p:nvGrpSpPr>
          <p:grpSpPr>
            <a:xfrm>
              <a:off x="7079404" y="1118994"/>
              <a:ext cx="2102148" cy="937874"/>
              <a:chOff x="7081209" y="1278707"/>
              <a:chExt cx="2102148" cy="937874"/>
            </a:xfrm>
          </p:grpSpPr>
          <p:sp>
            <p:nvSpPr>
              <p:cNvPr id="161" name="Rectangle 46">
                <a:extLst>
                  <a:ext uri="{FF2B5EF4-FFF2-40B4-BE49-F238E27FC236}">
                    <a16:creationId xmlns:a16="http://schemas.microsoft.com/office/drawing/2014/main" id="{34DD4B5C-CCCD-4939-AA42-4AC240C2A471}"/>
                  </a:ext>
                </a:extLst>
              </p:cNvPr>
              <p:cNvSpPr/>
              <p:nvPr/>
            </p:nvSpPr>
            <p:spPr bwMode="auto">
              <a:xfrm>
                <a:off x="7081209" y="1278707"/>
                <a:ext cx="2102148" cy="220347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b="1" kern="0" dirty="0">
                    <a:latin typeface="Helvetica Neue" charset="0"/>
                    <a:ea typeface="Helvetica Neue" charset="0"/>
                    <a:cs typeface="Helvetica Neue" charset="0"/>
                  </a:rPr>
                  <a:t>System Specifications</a:t>
                </a:r>
              </a:p>
            </p:txBody>
          </p:sp>
          <p:sp>
            <p:nvSpPr>
              <p:cNvPr id="162" name="Rectangle 46">
                <a:extLst>
                  <a:ext uri="{FF2B5EF4-FFF2-40B4-BE49-F238E27FC236}">
                    <a16:creationId xmlns:a16="http://schemas.microsoft.com/office/drawing/2014/main" id="{0010A865-5CFD-4C00-911E-7885BA0E4127}"/>
                  </a:ext>
                </a:extLst>
              </p:cNvPr>
              <p:cNvSpPr/>
              <p:nvPr/>
            </p:nvSpPr>
            <p:spPr bwMode="auto">
              <a:xfrm>
                <a:off x="7083561" y="1637472"/>
                <a:ext cx="2088489" cy="220346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b="1" kern="0" dirty="0">
                    <a:latin typeface="Helvetica Neue" charset="0"/>
                    <a:ea typeface="Helvetica Neue" charset="0"/>
                    <a:cs typeface="Helvetica Neue" charset="0"/>
                  </a:rPr>
                  <a:t>Architectural Design</a:t>
                </a:r>
              </a:p>
            </p:txBody>
          </p:sp>
          <p:cxnSp>
            <p:nvCxnSpPr>
              <p:cNvPr id="163" name="Straight Arrow Connector 62">
                <a:extLst>
                  <a:ext uri="{FF2B5EF4-FFF2-40B4-BE49-F238E27FC236}">
                    <a16:creationId xmlns:a16="http://schemas.microsoft.com/office/drawing/2014/main" id="{BE773BAB-4F65-4E7D-A942-A4A2639DF84A}"/>
                  </a:ext>
                </a:extLst>
              </p:cNvPr>
              <p:cNvCxnSpPr>
                <a:cxnSpLocks noChangeShapeType="1"/>
                <a:stCxn id="161" idx="2"/>
                <a:endCxn id="162" idx="0"/>
              </p:cNvCxnSpPr>
              <p:nvPr/>
            </p:nvCxnSpPr>
            <p:spPr bwMode="auto">
              <a:xfrm flipH="1">
                <a:off x="8127806" y="1499054"/>
                <a:ext cx="4477" cy="138418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64" name="Rectangle 46">
                <a:extLst>
                  <a:ext uri="{FF2B5EF4-FFF2-40B4-BE49-F238E27FC236}">
                    <a16:creationId xmlns:a16="http://schemas.microsoft.com/office/drawing/2014/main" id="{5E4AA89B-B4A4-4193-9742-E23D59959D28}"/>
                  </a:ext>
                </a:extLst>
              </p:cNvPr>
              <p:cNvSpPr/>
              <p:nvPr/>
            </p:nvSpPr>
            <p:spPr bwMode="auto">
              <a:xfrm>
                <a:off x="7081210" y="1996235"/>
                <a:ext cx="2088489" cy="220346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b="1" kern="0" dirty="0">
                    <a:latin typeface="Helvetica Neue" charset="0"/>
                    <a:ea typeface="Helvetica Neue" charset="0"/>
                    <a:cs typeface="Helvetica Neue" charset="0"/>
                  </a:rPr>
                  <a:t>Functional Design</a:t>
                </a:r>
              </a:p>
            </p:txBody>
          </p:sp>
          <p:cxnSp>
            <p:nvCxnSpPr>
              <p:cNvPr id="165" name="Straight Arrow Connector 62">
                <a:extLst>
                  <a:ext uri="{FF2B5EF4-FFF2-40B4-BE49-F238E27FC236}">
                    <a16:creationId xmlns:a16="http://schemas.microsoft.com/office/drawing/2014/main" id="{BE468600-1F79-4F8E-A4EA-35C9BA4CAE70}"/>
                  </a:ext>
                </a:extLst>
              </p:cNvPr>
              <p:cNvCxnSpPr>
                <a:cxnSpLocks noChangeShapeType="1"/>
                <a:stCxn id="162" idx="2"/>
                <a:endCxn id="164" idx="0"/>
              </p:cNvCxnSpPr>
              <p:nvPr/>
            </p:nvCxnSpPr>
            <p:spPr bwMode="auto">
              <a:xfrm flipH="1">
                <a:off x="8125455" y="1857818"/>
                <a:ext cx="2351" cy="138417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60" name="Straight Arrow Connector 86">
              <a:extLst>
                <a:ext uri="{FF2B5EF4-FFF2-40B4-BE49-F238E27FC236}">
                  <a16:creationId xmlns:a16="http://schemas.microsoft.com/office/drawing/2014/main" id="{B733A487-DBCE-44ED-A626-54AD3E97976A}"/>
                </a:ext>
              </a:extLst>
            </p:cNvPr>
            <p:cNvCxnSpPr>
              <a:cxnSpLocks/>
              <a:stCxn id="204" idx="2"/>
              <a:endCxn id="176" idx="0"/>
            </p:cNvCxnSpPr>
            <p:nvPr/>
          </p:nvCxnSpPr>
          <p:spPr bwMode="auto">
            <a:xfrm>
              <a:off x="8123980" y="3984521"/>
              <a:ext cx="6056" cy="226668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2" name="Rectangle 84">
              <a:extLst>
                <a:ext uri="{FF2B5EF4-FFF2-40B4-BE49-F238E27FC236}">
                  <a16:creationId xmlns:a16="http://schemas.microsoft.com/office/drawing/2014/main" id="{0C38B796-EEF4-41AB-B207-36F9F51ECF07}"/>
                </a:ext>
              </a:extLst>
            </p:cNvPr>
            <p:cNvSpPr/>
            <p:nvPr/>
          </p:nvSpPr>
          <p:spPr bwMode="auto">
            <a:xfrm>
              <a:off x="7082417" y="5219541"/>
              <a:ext cx="2088558" cy="208806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200" b="1" kern="0" dirty="0">
                  <a:solidFill>
                    <a:srgbClr val="C00000"/>
                  </a:solidFill>
                  <a:latin typeface="Helvetica Neue" charset="0"/>
                </a:rPr>
                <a:t>7. Timing Optimization</a:t>
              </a:r>
            </a:p>
          </p:txBody>
        </p:sp>
        <p:sp>
          <p:nvSpPr>
            <p:cNvPr id="213" name="Rectangle 84">
              <a:extLst>
                <a:ext uri="{FF2B5EF4-FFF2-40B4-BE49-F238E27FC236}">
                  <a16:creationId xmlns:a16="http://schemas.microsoft.com/office/drawing/2014/main" id="{5C434516-11D2-46E5-A48D-5589D556D20F}"/>
                </a:ext>
              </a:extLst>
            </p:cNvPr>
            <p:cNvSpPr/>
            <p:nvPr/>
          </p:nvSpPr>
          <p:spPr bwMode="auto">
            <a:xfrm>
              <a:off x="9708494" y="5203001"/>
              <a:ext cx="2088558" cy="208806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200" b="1" kern="0" dirty="0">
                  <a:solidFill>
                    <a:srgbClr val="C00000"/>
                  </a:solidFill>
                  <a:latin typeface="Helvetica Neue" charset="0"/>
                </a:rPr>
                <a:t>12. ESD/CD</a:t>
              </a:r>
            </a:p>
          </p:txBody>
        </p:sp>
        <p:cxnSp>
          <p:nvCxnSpPr>
            <p:cNvPr id="82" name="Straight Arrow Connector 192">
              <a:extLst>
                <a:ext uri="{FF2B5EF4-FFF2-40B4-BE49-F238E27FC236}">
                  <a16:creationId xmlns:a16="http://schemas.microsoft.com/office/drawing/2014/main" id="{AC9CA0D5-E8CA-3443-A716-B606E4995030}"/>
                </a:ext>
              </a:extLst>
            </p:cNvPr>
            <p:cNvCxnSpPr>
              <a:cxnSpLocks/>
              <a:stCxn id="212" idx="2"/>
              <a:endCxn id="180" idx="0"/>
            </p:cNvCxnSpPr>
            <p:nvPr/>
          </p:nvCxnSpPr>
          <p:spPr bwMode="auto">
            <a:xfrm flipH="1">
              <a:off x="8126662" y="5428347"/>
              <a:ext cx="34" cy="13812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Straight Arrow Connector 59">
              <a:extLst>
                <a:ext uri="{FF2B5EF4-FFF2-40B4-BE49-F238E27FC236}">
                  <a16:creationId xmlns:a16="http://schemas.microsoft.com/office/drawing/2014/main" id="{51ACD17C-C98C-294E-B9DA-6D99E38DA083}"/>
                </a:ext>
              </a:extLst>
            </p:cNvPr>
            <p:cNvCxnSpPr>
              <a:cxnSpLocks/>
              <a:stCxn id="175" idx="0"/>
              <a:endCxn id="213" idx="2"/>
            </p:cNvCxnSpPr>
            <p:nvPr/>
          </p:nvCxnSpPr>
          <p:spPr bwMode="auto">
            <a:xfrm flipV="1">
              <a:off x="10752739" y="5411807"/>
              <a:ext cx="34" cy="14602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17E83FD-8F21-4236-8F6C-89AA4D94CB74}"/>
                </a:ext>
              </a:extLst>
            </p:cNvPr>
            <p:cNvGrpSpPr/>
            <p:nvPr/>
          </p:nvGrpSpPr>
          <p:grpSpPr>
            <a:xfrm>
              <a:off x="4659835" y="4574035"/>
              <a:ext cx="2031188" cy="1978492"/>
              <a:chOff x="4612985" y="3721061"/>
              <a:chExt cx="2031188" cy="1978492"/>
            </a:xfrm>
          </p:grpSpPr>
          <p:sp>
            <p:nvSpPr>
              <p:cNvPr id="193" name="Rectangle 79">
                <a:extLst>
                  <a:ext uri="{FF2B5EF4-FFF2-40B4-BE49-F238E27FC236}">
                    <a16:creationId xmlns:a16="http://schemas.microsoft.com/office/drawing/2014/main" id="{F59A5C26-F3F4-467A-8AD9-5899EA40C06F}"/>
                  </a:ext>
                </a:extLst>
              </p:cNvPr>
              <p:cNvSpPr/>
              <p:nvPr/>
            </p:nvSpPr>
            <p:spPr bwMode="auto">
              <a:xfrm>
                <a:off x="4612985" y="3721061"/>
                <a:ext cx="2031188" cy="197849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t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Analysis</a:t>
                </a:r>
              </a:p>
            </p:txBody>
          </p:sp>
          <p:sp>
            <p:nvSpPr>
              <p:cNvPr id="194" name="Rectangle 81">
                <a:extLst>
                  <a:ext uri="{FF2B5EF4-FFF2-40B4-BE49-F238E27FC236}">
                    <a16:creationId xmlns:a16="http://schemas.microsoft.com/office/drawing/2014/main" id="{919EA377-D458-4EED-BA12-0B48CF1B533E}"/>
                  </a:ext>
                </a:extLst>
              </p:cNvPr>
              <p:cNvSpPr/>
              <p:nvPr/>
            </p:nvSpPr>
            <p:spPr bwMode="auto">
              <a:xfrm>
                <a:off x="4717776" y="4343359"/>
                <a:ext cx="1814303" cy="210307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 </a:t>
                </a:r>
                <a:r>
                  <a:rPr lang="en-US" sz="1200" b="1" kern="0" dirty="0">
                    <a:solidFill>
                      <a:srgbClr val="C00000"/>
                    </a:solidFill>
                    <a:latin typeface="Helvetica Neue" charset="0"/>
                  </a:rPr>
                  <a:t>Timing</a:t>
                </a:r>
                <a:r>
                  <a:rPr kumimoji="0" lang="en-US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sz="1200" b="1" kern="0" dirty="0">
                    <a:solidFill>
                      <a:srgbClr val="C00000"/>
                    </a:solidFill>
                    <a:latin typeface="Helvetica Neue" charset="0"/>
                  </a:rPr>
                  <a:t>Analysis</a:t>
                </a:r>
              </a:p>
            </p:txBody>
          </p:sp>
          <p:sp>
            <p:nvSpPr>
              <p:cNvPr id="195" name="Rectangle 189">
                <a:extLst>
                  <a:ext uri="{FF2B5EF4-FFF2-40B4-BE49-F238E27FC236}">
                    <a16:creationId xmlns:a16="http://schemas.microsoft.com/office/drawing/2014/main" id="{BCA7D01C-533C-4787-9F2B-BCB5C74999BC}"/>
                  </a:ext>
                </a:extLst>
              </p:cNvPr>
              <p:cNvSpPr/>
              <p:nvPr/>
            </p:nvSpPr>
            <p:spPr bwMode="auto">
              <a:xfrm>
                <a:off x="4730195" y="3998526"/>
                <a:ext cx="1814302" cy="210307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8. </a:t>
                </a:r>
                <a:r>
                  <a:rPr lang="en-US" sz="1200" b="1" kern="0" dirty="0">
                    <a:solidFill>
                      <a:srgbClr val="C00000"/>
                    </a:solidFill>
                    <a:latin typeface="Helvetica Neue" charset="0"/>
                  </a:rPr>
                  <a:t>RC Extraction</a:t>
                </a:r>
              </a:p>
            </p:txBody>
          </p:sp>
          <p:sp>
            <p:nvSpPr>
              <p:cNvPr id="196" name="Rectangle 81">
                <a:extLst>
                  <a:ext uri="{FF2B5EF4-FFF2-40B4-BE49-F238E27FC236}">
                    <a16:creationId xmlns:a16="http://schemas.microsoft.com/office/drawing/2014/main" id="{8FDF0049-0EB3-411D-B04A-A82EA4D0BCB5}"/>
                  </a:ext>
                </a:extLst>
              </p:cNvPr>
              <p:cNvSpPr/>
              <p:nvPr/>
            </p:nvSpPr>
            <p:spPr bwMode="auto">
              <a:xfrm>
                <a:off x="4717776" y="4688192"/>
                <a:ext cx="1814303" cy="210307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Power</a:t>
                </a:r>
                <a:endParaRPr lang="en-US" sz="1200" kern="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97" name="Rectangle 81">
                <a:extLst>
                  <a:ext uri="{FF2B5EF4-FFF2-40B4-BE49-F238E27FC236}">
                    <a16:creationId xmlns:a16="http://schemas.microsoft.com/office/drawing/2014/main" id="{357DD9BB-D090-408B-AF2C-0756F81F802C}"/>
                  </a:ext>
                </a:extLst>
              </p:cNvPr>
              <p:cNvSpPr/>
              <p:nvPr/>
            </p:nvSpPr>
            <p:spPr bwMode="auto">
              <a:xfrm>
                <a:off x="4713647" y="5033025"/>
                <a:ext cx="1814303" cy="210307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zh-CN" sz="1200" kern="0" dirty="0">
                    <a:latin typeface="Helvetica Neue" charset="0"/>
                    <a:ea typeface="Helvetica Neue" charset="0"/>
                    <a:cs typeface="Helvetica Neue" charset="0"/>
                  </a:rPr>
                  <a:t>Noise</a:t>
                </a:r>
                <a:endParaRPr kumimoji="0" lang="en-US" sz="1200" kern="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5" name="Rectangle 81">
                <a:extLst>
                  <a:ext uri="{FF2B5EF4-FFF2-40B4-BE49-F238E27FC236}">
                    <a16:creationId xmlns:a16="http://schemas.microsoft.com/office/drawing/2014/main" id="{FF28FEA5-DB3C-407A-B18A-C17913C7903D}"/>
                  </a:ext>
                </a:extLst>
              </p:cNvPr>
              <p:cNvSpPr/>
              <p:nvPr/>
            </p:nvSpPr>
            <p:spPr bwMode="auto">
              <a:xfrm>
                <a:off x="4718974" y="5377857"/>
                <a:ext cx="1814303" cy="210307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b="1" kern="0" dirty="0">
                    <a:solidFill>
                      <a:srgbClr val="C00000"/>
                    </a:solidFill>
                    <a:latin typeface="Helvetica Neue" charset="0"/>
                  </a:rPr>
                  <a:t>10. IR Drop</a:t>
                </a:r>
                <a:endParaRPr lang="en-US" sz="1200" b="1" kern="0" dirty="0">
                  <a:solidFill>
                    <a:srgbClr val="C00000"/>
                  </a:solidFill>
                  <a:latin typeface="Helvetica Neue" charset="0"/>
                </a:endParaRPr>
              </a:p>
            </p:txBody>
          </p: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C1C02E32-578E-4E4C-933F-BD181EE69CE3}"/>
                </a:ext>
              </a:extLst>
            </p:cNvPr>
            <p:cNvGrpSpPr/>
            <p:nvPr/>
          </p:nvGrpSpPr>
          <p:grpSpPr>
            <a:xfrm>
              <a:off x="4659835" y="1807538"/>
              <a:ext cx="2031188" cy="929623"/>
              <a:chOff x="1705223" y="2080650"/>
              <a:chExt cx="2158435" cy="970507"/>
            </a:xfrm>
          </p:grpSpPr>
          <p:sp>
            <p:nvSpPr>
              <p:cNvPr id="79" name="Rectangle 79">
                <a:extLst>
                  <a:ext uri="{FF2B5EF4-FFF2-40B4-BE49-F238E27FC236}">
                    <a16:creationId xmlns:a16="http://schemas.microsoft.com/office/drawing/2014/main" id="{C3F685A1-E6FB-43DE-A873-BE0216BBDF4B}"/>
                  </a:ext>
                </a:extLst>
              </p:cNvPr>
              <p:cNvSpPr/>
              <p:nvPr/>
            </p:nvSpPr>
            <p:spPr bwMode="auto">
              <a:xfrm>
                <a:off x="1705223" y="2080650"/>
                <a:ext cx="2158435" cy="97050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t" anchorCtr="0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0" lang="en-US" altLang="zh-CN" sz="1200" b="1" dirty="0">
                    <a:latin typeface="Helvetica Neue" panose="02000503000000020004" pitchFamily="2" charset="0"/>
                  </a:rPr>
                  <a:t>Simulation</a:t>
                </a:r>
              </a:p>
            </p:txBody>
          </p:sp>
          <p:sp>
            <p:nvSpPr>
              <p:cNvPr id="80" name="Rectangle 189">
                <a:extLst>
                  <a:ext uri="{FF2B5EF4-FFF2-40B4-BE49-F238E27FC236}">
                    <a16:creationId xmlns:a16="http://schemas.microsoft.com/office/drawing/2014/main" id="{B6F2F3F5-7C37-4F70-9209-A032F0EBD873}"/>
                  </a:ext>
                </a:extLst>
              </p:cNvPr>
              <p:cNvSpPr/>
              <p:nvPr/>
            </p:nvSpPr>
            <p:spPr bwMode="auto">
              <a:xfrm>
                <a:off x="1823980" y="2358698"/>
                <a:ext cx="1927962" cy="22225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kern="0" dirty="0">
                    <a:latin typeface="Helvetica Neue" charset="0"/>
                  </a:rPr>
                  <a:t>Simulation</a:t>
                </a:r>
                <a:r>
                  <a:rPr lang="en-US" altLang="zh-CN" sz="1200" b="1" kern="0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200" kern="0" dirty="0">
                    <a:latin typeface="Helvetica Neue" charset="0"/>
                  </a:rPr>
                  <a:t>(Circuit)</a:t>
                </a:r>
                <a:endParaRPr lang="en-US" sz="1200" kern="0" dirty="0">
                  <a:latin typeface="Helvetica Neue" charset="0"/>
                </a:endParaRPr>
              </a:p>
            </p:txBody>
          </p:sp>
          <p:sp>
            <p:nvSpPr>
              <p:cNvPr id="81" name="Rectangle 189">
                <a:extLst>
                  <a:ext uri="{FF2B5EF4-FFF2-40B4-BE49-F238E27FC236}">
                    <a16:creationId xmlns:a16="http://schemas.microsoft.com/office/drawing/2014/main" id="{4C77AE28-D253-4B87-9E1D-FB823465A87A}"/>
                  </a:ext>
                </a:extLst>
              </p:cNvPr>
              <p:cNvSpPr/>
              <p:nvPr/>
            </p:nvSpPr>
            <p:spPr bwMode="auto">
              <a:xfrm>
                <a:off x="1823980" y="2726529"/>
                <a:ext cx="1927962" cy="22225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kern="0" dirty="0">
                    <a:latin typeface="Helvetica Neue" charset="0"/>
                  </a:rPr>
                  <a:t>Emulation</a:t>
                </a:r>
                <a:r>
                  <a:rPr lang="en-US" sz="1200" b="1" kern="0" dirty="0">
                    <a:solidFill>
                      <a:srgbClr val="C0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sz="1200" kern="0" dirty="0">
                    <a:latin typeface="Helvetica Neue" charset="0"/>
                  </a:rPr>
                  <a:t>(System)</a:t>
                </a:r>
              </a:p>
            </p:txBody>
          </p:sp>
        </p:grpSp>
        <p:cxnSp>
          <p:nvCxnSpPr>
            <p:cNvPr id="93" name="Elbow Connector 131">
              <a:extLst>
                <a:ext uri="{FF2B5EF4-FFF2-40B4-BE49-F238E27FC236}">
                  <a16:creationId xmlns:a16="http://schemas.microsoft.com/office/drawing/2014/main" id="{23A658BA-4028-4BDB-8C95-28345098D9E2}"/>
                </a:ext>
              </a:extLst>
            </p:cNvPr>
            <p:cNvCxnSpPr>
              <a:cxnSpLocks/>
              <a:stCxn id="79" idx="3"/>
              <a:endCxn id="164" idx="1"/>
            </p:cNvCxnSpPr>
            <p:nvPr/>
          </p:nvCxnSpPr>
          <p:spPr bwMode="auto">
            <a:xfrm flipV="1">
              <a:off x="6691023" y="1946695"/>
              <a:ext cx="388382" cy="325655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prstDash val="sys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Elbow Connector 131">
              <a:extLst>
                <a:ext uri="{FF2B5EF4-FFF2-40B4-BE49-F238E27FC236}">
                  <a16:creationId xmlns:a16="http://schemas.microsoft.com/office/drawing/2014/main" id="{9D1AC4E6-B88B-40E4-B9E8-F99E25E00B0A}"/>
                </a:ext>
              </a:extLst>
            </p:cNvPr>
            <p:cNvCxnSpPr>
              <a:cxnSpLocks/>
              <a:stCxn id="79" idx="3"/>
              <a:endCxn id="205" idx="1"/>
            </p:cNvCxnSpPr>
            <p:nvPr/>
          </p:nvCxnSpPr>
          <p:spPr bwMode="auto">
            <a:xfrm>
              <a:off x="6691023" y="2272350"/>
              <a:ext cx="391701" cy="394225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prstDash val="sys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8ED29490-E150-4438-A06E-1A81B146269D}"/>
                </a:ext>
              </a:extLst>
            </p:cNvPr>
            <p:cNvGrpSpPr/>
            <p:nvPr/>
          </p:nvGrpSpPr>
          <p:grpSpPr>
            <a:xfrm>
              <a:off x="9696458" y="1296357"/>
              <a:ext cx="2088484" cy="1514892"/>
              <a:chOff x="9696458" y="1296357"/>
              <a:chExt cx="2088484" cy="1514892"/>
            </a:xfrm>
          </p:grpSpPr>
          <p:sp>
            <p:nvSpPr>
              <p:cNvPr id="198" name="Rectangle 47">
                <a:extLst>
                  <a:ext uri="{FF2B5EF4-FFF2-40B4-BE49-F238E27FC236}">
                    <a16:creationId xmlns:a16="http://schemas.microsoft.com/office/drawing/2014/main" id="{09298FD7-422E-4A7B-9DC3-12C740A539A5}"/>
                  </a:ext>
                </a:extLst>
              </p:cNvPr>
              <p:cNvSpPr/>
              <p:nvPr/>
            </p:nvSpPr>
            <p:spPr bwMode="auto">
              <a:xfrm>
                <a:off x="9698157" y="2573154"/>
                <a:ext cx="2086785" cy="238095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b="1" kern="0" dirty="0">
                    <a:latin typeface="Helvetica Neue" charset="0"/>
                    <a:ea typeface="Helvetica Neue" charset="0"/>
                    <a:cs typeface="Helvetica Neue" charset="0"/>
                  </a:rPr>
                  <a:t>Fabrication</a:t>
                </a:r>
                <a:endParaRPr kumimoji="0" lang="en-US" sz="1200" kern="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99" name="Rectangle 55">
                <a:extLst>
                  <a:ext uri="{FF2B5EF4-FFF2-40B4-BE49-F238E27FC236}">
                    <a16:creationId xmlns:a16="http://schemas.microsoft.com/office/drawing/2014/main" id="{701277D7-F0FC-4C9E-A604-D5200FCD1FB2}"/>
                  </a:ext>
                </a:extLst>
              </p:cNvPr>
              <p:cNvSpPr/>
              <p:nvPr/>
            </p:nvSpPr>
            <p:spPr bwMode="auto">
              <a:xfrm>
                <a:off x="9696458" y="2061722"/>
                <a:ext cx="2086785" cy="234971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b="1" kern="0" dirty="0">
                    <a:latin typeface="Helvetica Neue" charset="0"/>
                    <a:ea typeface="Helvetica Neue" charset="0"/>
                    <a:cs typeface="Helvetica Neue" charset="0"/>
                  </a:rPr>
                  <a:t>Package and </a:t>
                </a:r>
                <a:r>
                  <a:rPr kumimoji="0" lang="en-US" altLang="zh-CN" sz="1200" b="1" kern="0" dirty="0">
                    <a:latin typeface="Helvetica Neue" charset="0"/>
                    <a:ea typeface="Helvetica Neue" charset="0"/>
                    <a:cs typeface="Helvetica Neue" charset="0"/>
                  </a:rPr>
                  <a:t>Test</a:t>
                </a:r>
                <a:endParaRPr kumimoji="0" lang="en-US" sz="1200" b="1" kern="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01" name="文本框 200">
                <a:extLst>
                  <a:ext uri="{FF2B5EF4-FFF2-40B4-BE49-F238E27FC236}">
                    <a16:creationId xmlns:a16="http://schemas.microsoft.com/office/drawing/2014/main" id="{B79050E3-26EF-4DAF-9C59-C759BA71EF95}"/>
                  </a:ext>
                </a:extLst>
              </p:cNvPr>
              <p:cNvSpPr txBox="1"/>
              <p:nvPr/>
            </p:nvSpPr>
            <p:spPr bwMode="auto">
              <a:xfrm>
                <a:off x="11094790" y="1357360"/>
                <a:ext cx="586256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altLang="zh-CN" sz="1600" b="1" dirty="0">
                    <a:ea typeface="PMingLiU" panose="02020500000000000000" charset="-120"/>
                  </a:rPr>
                  <a:t>Chip</a:t>
                </a:r>
                <a:endParaRPr lang="zh-CN" altLang="en-US" sz="1600" b="1" dirty="0">
                  <a:ea typeface="PMingLiU" panose="02020500000000000000" charset="-120"/>
                </a:endParaRPr>
              </a:p>
            </p:txBody>
          </p:sp>
          <p:cxnSp>
            <p:nvCxnSpPr>
              <p:cNvPr id="202" name="Straight Arrow Connector 59">
                <a:extLst>
                  <a:ext uri="{FF2B5EF4-FFF2-40B4-BE49-F238E27FC236}">
                    <a16:creationId xmlns:a16="http://schemas.microsoft.com/office/drawing/2014/main" id="{60BB1DDC-A499-4461-B3EA-95D9C0C3CC2F}"/>
                  </a:ext>
                </a:extLst>
              </p:cNvPr>
              <p:cNvCxnSpPr>
                <a:cxnSpLocks/>
                <a:stCxn id="198" idx="0"/>
                <a:endCxn id="199" idx="2"/>
              </p:cNvCxnSpPr>
              <p:nvPr/>
            </p:nvCxnSpPr>
            <p:spPr bwMode="auto">
              <a:xfrm flipH="1" flipV="1">
                <a:off x="10739851" y="2296694"/>
                <a:ext cx="1699" cy="276460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3" name="Straight Arrow Connector 59">
                <a:extLst>
                  <a:ext uri="{FF2B5EF4-FFF2-40B4-BE49-F238E27FC236}">
                    <a16:creationId xmlns:a16="http://schemas.microsoft.com/office/drawing/2014/main" id="{4A24CD30-1765-4411-AAFD-2D0060B9EDD1}"/>
                  </a:ext>
                </a:extLst>
              </p:cNvPr>
              <p:cNvCxnSpPr>
                <a:cxnSpLocks/>
                <a:stCxn id="199" idx="0"/>
              </p:cNvCxnSpPr>
              <p:nvPr/>
            </p:nvCxnSpPr>
            <p:spPr bwMode="auto">
              <a:xfrm flipV="1">
                <a:off x="10739851" y="1841376"/>
                <a:ext cx="0" cy="220348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105" name="图片 104">
                <a:extLst>
                  <a:ext uri="{FF2B5EF4-FFF2-40B4-BE49-F238E27FC236}">
                    <a16:creationId xmlns:a16="http://schemas.microsoft.com/office/drawing/2014/main" id="{7ACE15DA-5DA5-457D-981A-37230AB62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07" r="7704" b="2232"/>
              <a:stretch/>
            </p:blipFill>
            <p:spPr>
              <a:xfrm>
                <a:off x="10281709" y="1296357"/>
                <a:ext cx="829122" cy="53577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90711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B97BCA18-DC28-4A7E-8E95-514623CBF0F2}"/>
              </a:ext>
            </a:extLst>
          </p:cNvPr>
          <p:cNvSpPr txBox="1"/>
          <p:nvPr/>
        </p:nvSpPr>
        <p:spPr>
          <a:xfrm>
            <a:off x="5007842" y="1916900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背景目标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2759016-7E7E-4AB2-8649-606FE3E2F86A}"/>
              </a:ext>
            </a:extLst>
          </p:cNvPr>
          <p:cNvSpPr txBox="1"/>
          <p:nvPr/>
        </p:nvSpPr>
        <p:spPr>
          <a:xfrm>
            <a:off x="5001150" y="2790623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+mj-ea"/>
                <a:cs typeface="Arial" panose="020B0604020202020204" pitchFamily="34" charset="0"/>
              </a:rPr>
              <a:t>设计思路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9539D7B-4967-4F75-985F-FD38FF4D119C}"/>
              </a:ext>
            </a:extLst>
          </p:cNvPr>
          <p:cNvSpPr txBox="1"/>
          <p:nvPr/>
        </p:nvSpPr>
        <p:spPr>
          <a:xfrm>
            <a:off x="5008710" y="3664346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设计内容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A2280E2-22FB-4DC8-A717-4D1370A37498}"/>
              </a:ext>
            </a:extLst>
          </p:cNvPr>
          <p:cNvSpPr txBox="1"/>
          <p:nvPr/>
        </p:nvSpPr>
        <p:spPr>
          <a:xfrm>
            <a:off x="5007842" y="4517171"/>
            <a:ext cx="344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Arial" panose="020B0604020202020204" pitchFamily="34" charset="0"/>
              </a:rPr>
              <a:t>设计方式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A15D32A-3A99-4576-935C-4ED3FFB4440D}"/>
              </a:ext>
            </a:extLst>
          </p:cNvPr>
          <p:cNvGrpSpPr/>
          <p:nvPr/>
        </p:nvGrpSpPr>
        <p:grpSpPr>
          <a:xfrm>
            <a:off x="3997205" y="1786041"/>
            <a:ext cx="788455" cy="3392880"/>
            <a:chOff x="3997205" y="1786041"/>
            <a:chExt cx="788455" cy="3392880"/>
          </a:xfrm>
        </p:grpSpPr>
        <p:sp>
          <p:nvSpPr>
            <p:cNvPr id="30" name="菱形 29">
              <a:extLst>
                <a:ext uri="{FF2B5EF4-FFF2-40B4-BE49-F238E27FC236}">
                  <a16:creationId xmlns:a16="http://schemas.microsoft.com/office/drawing/2014/main" id="{2BD2B96D-92E4-49E0-8AC1-EEFF5B71AB47}"/>
                </a:ext>
              </a:extLst>
            </p:cNvPr>
            <p:cNvSpPr/>
            <p:nvPr/>
          </p:nvSpPr>
          <p:spPr>
            <a:xfrm>
              <a:off x="4010508" y="1786041"/>
              <a:ext cx="757776" cy="757776"/>
            </a:xfrm>
            <a:prstGeom prst="diamond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F16A1A8-3B2C-4C91-9D22-05140CDE751D}"/>
                </a:ext>
              </a:extLst>
            </p:cNvPr>
            <p:cNvSpPr txBox="1"/>
            <p:nvPr/>
          </p:nvSpPr>
          <p:spPr>
            <a:xfrm>
              <a:off x="4010508" y="1916900"/>
              <a:ext cx="775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菱形 31">
              <a:extLst>
                <a:ext uri="{FF2B5EF4-FFF2-40B4-BE49-F238E27FC236}">
                  <a16:creationId xmlns:a16="http://schemas.microsoft.com/office/drawing/2014/main" id="{C9825181-3E31-4E40-94A6-441EAD7FD35C}"/>
                </a:ext>
              </a:extLst>
            </p:cNvPr>
            <p:cNvSpPr/>
            <p:nvPr/>
          </p:nvSpPr>
          <p:spPr>
            <a:xfrm>
              <a:off x="4003816" y="2664409"/>
              <a:ext cx="757776" cy="757776"/>
            </a:xfrm>
            <a:prstGeom prst="diamond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BBA54FE-8C94-4F3E-AC17-E69E8EE34963}"/>
                </a:ext>
              </a:extLst>
            </p:cNvPr>
            <p:cNvSpPr txBox="1"/>
            <p:nvPr/>
          </p:nvSpPr>
          <p:spPr>
            <a:xfrm>
              <a:off x="3997205" y="2787243"/>
              <a:ext cx="775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菱形 33">
              <a:extLst>
                <a:ext uri="{FF2B5EF4-FFF2-40B4-BE49-F238E27FC236}">
                  <a16:creationId xmlns:a16="http://schemas.microsoft.com/office/drawing/2014/main" id="{E4B94B6A-C232-40CF-BBF2-4C755AD9DC05}"/>
                </a:ext>
              </a:extLst>
            </p:cNvPr>
            <p:cNvSpPr/>
            <p:nvPr/>
          </p:nvSpPr>
          <p:spPr>
            <a:xfrm>
              <a:off x="4011376" y="3542777"/>
              <a:ext cx="757776" cy="757776"/>
            </a:xfrm>
            <a:prstGeom prst="diamond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986E334-26AF-4276-A514-06BBF2595C02}"/>
                </a:ext>
              </a:extLst>
            </p:cNvPr>
            <p:cNvSpPr txBox="1"/>
            <p:nvPr/>
          </p:nvSpPr>
          <p:spPr>
            <a:xfrm>
              <a:off x="4002688" y="3660055"/>
              <a:ext cx="775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菱形 35">
              <a:extLst>
                <a:ext uri="{FF2B5EF4-FFF2-40B4-BE49-F238E27FC236}">
                  <a16:creationId xmlns:a16="http://schemas.microsoft.com/office/drawing/2014/main" id="{83E271F8-690B-4AAA-9E75-09DDD349EA43}"/>
                </a:ext>
              </a:extLst>
            </p:cNvPr>
            <p:cNvSpPr/>
            <p:nvPr/>
          </p:nvSpPr>
          <p:spPr>
            <a:xfrm>
              <a:off x="4011858" y="4421145"/>
              <a:ext cx="757776" cy="757776"/>
            </a:xfrm>
            <a:prstGeom prst="diamond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20126A9-242C-4AB0-8B77-6FBFFA154F15}"/>
                </a:ext>
              </a:extLst>
            </p:cNvPr>
            <p:cNvSpPr txBox="1"/>
            <p:nvPr/>
          </p:nvSpPr>
          <p:spPr>
            <a:xfrm>
              <a:off x="4003170" y="4547458"/>
              <a:ext cx="775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4816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79E6A-CCDD-4AE5-A3FD-C05D3A58A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开源</a:t>
            </a:r>
            <a:r>
              <a:rPr lang="en-US" altLang="zh-CN" dirty="0">
                <a:latin typeface="+mn-ea"/>
                <a:ea typeface="+mn-ea"/>
              </a:rPr>
              <a:t>EDA</a:t>
            </a:r>
            <a:r>
              <a:rPr lang="zh-CN" altLang="en-US" dirty="0">
                <a:latin typeface="+mn-ea"/>
                <a:ea typeface="+mn-ea"/>
              </a:rPr>
              <a:t>工具目标和任务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405648-AAB5-46FA-9C4F-0FE1D44595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3694" y="1110067"/>
            <a:ext cx="11675893" cy="2823758"/>
          </a:xfrm>
        </p:spPr>
        <p:txBody>
          <a:bodyPr/>
          <a:lstStyle/>
          <a:p>
            <a:pPr marL="321310" lvl="2" indent="-321310" algn="just" hangingPunct="0">
              <a:spcBef>
                <a:spcPts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b="1" spc="70" dirty="0">
                <a:solidFill>
                  <a:srgbClr val="C00000"/>
                </a:solidFill>
                <a:latin typeface="+mn-ea"/>
              </a:rPr>
              <a:t>研用结合：</a:t>
            </a:r>
            <a:r>
              <a:rPr lang="zh-CN" altLang="en-US" spc="70" dirty="0">
                <a:latin typeface="+mn-ea"/>
              </a:rPr>
              <a:t>实用牵引，以</a:t>
            </a: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用</a:t>
            </a:r>
            <a:r>
              <a:rPr lang="zh-CN" altLang="en-US" spc="70" dirty="0">
                <a:latin typeface="+mn-ea"/>
              </a:rPr>
              <a:t>带</a:t>
            </a: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研</a:t>
            </a:r>
            <a:r>
              <a:rPr lang="zh-CN" altLang="en-US" spc="70" dirty="0">
                <a:latin typeface="+mn-ea"/>
              </a:rPr>
              <a:t>，</a:t>
            </a: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研</a:t>
            </a:r>
            <a:r>
              <a:rPr lang="zh-CN" altLang="en-US" spc="70" dirty="0">
                <a:latin typeface="+mn-ea"/>
              </a:rPr>
              <a:t>以致</a:t>
            </a: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用</a:t>
            </a:r>
            <a:endParaRPr kumimoji="1" lang="en-US" altLang="zh-CN" b="1" dirty="0">
              <a:solidFill>
                <a:srgbClr val="C00000"/>
              </a:solidFill>
              <a:latin typeface="+mn-ea"/>
            </a:endParaRPr>
          </a:p>
          <a:p>
            <a:pPr marL="321310" lvl="2" indent="-321310" algn="just" hangingPunct="0">
              <a:spcBef>
                <a:spcPts val="0"/>
              </a:spcBef>
              <a:buFont typeface="Wingdings" panose="05000000000000000000" pitchFamily="2" charset="2"/>
              <a:buChar char="n"/>
              <a:defRPr/>
            </a:pPr>
            <a:r>
              <a:rPr kumimoji="1" lang="en-US" altLang="zh-CN" b="1" dirty="0">
                <a:latin typeface="+mn-ea"/>
              </a:rPr>
              <a:t>A. </a:t>
            </a:r>
            <a:r>
              <a:rPr kumimoji="1" lang="en-US" altLang="zh-CN" b="1" dirty="0">
                <a:solidFill>
                  <a:srgbClr val="C00000"/>
                </a:solidFill>
                <a:latin typeface="+mn-ea"/>
              </a:rPr>
              <a:t>EDA</a:t>
            </a: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基础设施：</a:t>
            </a:r>
            <a:r>
              <a:rPr lang="zh-CN" altLang="en-US" spc="70" dirty="0">
                <a:latin typeface="+mn-ea"/>
              </a:rPr>
              <a:t>软件基础</a:t>
            </a: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组件</a:t>
            </a:r>
            <a:r>
              <a:rPr lang="zh-CN" altLang="en-US" spc="70" dirty="0">
                <a:latin typeface="+mn-ea"/>
              </a:rPr>
              <a:t>，如：文件、解析器、数据库、基础数据结构等，供</a:t>
            </a:r>
            <a:r>
              <a:rPr kumimoji="1" lang="en-US" altLang="zh-CN" b="1" dirty="0">
                <a:solidFill>
                  <a:srgbClr val="C00000"/>
                </a:solidFill>
                <a:latin typeface="+mn-ea"/>
              </a:rPr>
              <a:t>EDA</a:t>
            </a: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工具使用</a:t>
            </a:r>
            <a:endParaRPr kumimoji="1" lang="en-US" altLang="zh-CN" b="1" dirty="0">
              <a:solidFill>
                <a:srgbClr val="C00000"/>
              </a:solidFill>
              <a:latin typeface="+mn-ea"/>
            </a:endParaRPr>
          </a:p>
          <a:p>
            <a:pPr marL="321310" lvl="2" indent="-321310" algn="just" hangingPunct="0">
              <a:spcBef>
                <a:spcPts val="0"/>
              </a:spcBef>
              <a:buFont typeface="Wingdings" panose="05000000000000000000" pitchFamily="2" charset="2"/>
              <a:buChar char="n"/>
              <a:defRPr/>
            </a:pPr>
            <a:r>
              <a:rPr kumimoji="1" lang="en-US" altLang="zh-CN" b="1" dirty="0">
                <a:latin typeface="+mn-ea"/>
              </a:rPr>
              <a:t>B. </a:t>
            </a:r>
            <a:r>
              <a:rPr kumimoji="1" lang="en-US" altLang="zh-CN" b="1" dirty="0">
                <a:solidFill>
                  <a:srgbClr val="C00000"/>
                </a:solidFill>
                <a:latin typeface="+mn-ea"/>
              </a:rPr>
              <a:t>EDA</a:t>
            </a:r>
            <a:r>
              <a:rPr lang="zh-CN" altLang="en-US" b="1" spc="70" dirty="0">
                <a:solidFill>
                  <a:srgbClr val="C00000"/>
                </a:solidFill>
                <a:latin typeface="+mn-ea"/>
              </a:rPr>
              <a:t>点工具：</a:t>
            </a:r>
            <a:r>
              <a:rPr lang="zh-CN" altLang="en-US" spc="70" dirty="0">
                <a:latin typeface="+mn-ea"/>
              </a:rPr>
              <a:t>完成各个功能的</a:t>
            </a: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工具模块</a:t>
            </a:r>
            <a:r>
              <a:rPr lang="zh-CN" altLang="en-US" spc="70" dirty="0">
                <a:latin typeface="+mn-ea"/>
              </a:rPr>
              <a:t>，如：逻辑综合、布局布线、物理验证等</a:t>
            </a:r>
            <a:endParaRPr lang="en-US" altLang="zh-CN" spc="70" dirty="0">
              <a:latin typeface="+mn-ea"/>
            </a:endParaRPr>
          </a:p>
          <a:p>
            <a:pPr marL="321310" lvl="2" indent="-321310" algn="just" hangingPunct="0">
              <a:spcBef>
                <a:spcPts val="0"/>
              </a:spcBef>
              <a:buFont typeface="Wingdings" panose="05000000000000000000" pitchFamily="2" charset="2"/>
              <a:buChar char="n"/>
              <a:defRPr/>
            </a:pPr>
            <a:r>
              <a:rPr kumimoji="1" lang="en-US" altLang="zh-CN" b="1" dirty="0">
                <a:latin typeface="+mn-ea"/>
              </a:rPr>
              <a:t>C.</a:t>
            </a:r>
            <a:r>
              <a:rPr kumimoji="1" lang="en-US" altLang="zh-CN" b="1" dirty="0">
                <a:solidFill>
                  <a:srgbClr val="C00000"/>
                </a:solidFill>
                <a:latin typeface="+mn-ea"/>
              </a:rPr>
              <a:t> </a:t>
            </a: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芯片</a:t>
            </a:r>
            <a:r>
              <a:rPr kumimoji="1" lang="zh-CN" altLang="en-US" b="1" spc="70" dirty="0">
                <a:solidFill>
                  <a:srgbClr val="C00000"/>
                </a:solidFill>
                <a:latin typeface="+mn-ea"/>
              </a:rPr>
              <a:t>设计流程</a:t>
            </a:r>
            <a:r>
              <a:rPr lang="zh-CN" altLang="en-US" b="1" spc="70" dirty="0">
                <a:solidFill>
                  <a:srgbClr val="C00000"/>
                </a:solidFill>
                <a:latin typeface="+mn-ea"/>
              </a:rPr>
              <a:t>：</a:t>
            </a:r>
            <a:r>
              <a:rPr lang="zh-CN" altLang="en-US" spc="70" dirty="0">
                <a:latin typeface="+mn-ea"/>
              </a:rPr>
              <a:t>一套用于设计芯片版图的</a:t>
            </a: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智能自动化流程</a:t>
            </a:r>
            <a:r>
              <a:rPr lang="zh-CN" altLang="en-US" spc="70" dirty="0">
                <a:latin typeface="+mn-ea"/>
              </a:rPr>
              <a:t>，通过调用</a:t>
            </a:r>
            <a:r>
              <a:rPr lang="en-US" altLang="zh-CN" spc="70" dirty="0">
                <a:latin typeface="+mn-ea"/>
              </a:rPr>
              <a:t>EDA</a:t>
            </a:r>
            <a:r>
              <a:rPr lang="zh-CN" altLang="en-US" spc="70" dirty="0">
                <a:latin typeface="+mn-ea"/>
              </a:rPr>
              <a:t>工具的接口命令完成</a:t>
            </a: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芯片设计</a:t>
            </a:r>
            <a:endParaRPr kumimoji="1" lang="en-US" altLang="zh-CN" b="1" dirty="0">
              <a:solidFill>
                <a:srgbClr val="C00000"/>
              </a:solidFill>
              <a:latin typeface="+mn-ea"/>
            </a:endParaRPr>
          </a:p>
          <a:p>
            <a:pPr marL="321310" lvl="2" indent="-321310" hangingPunct="0">
              <a:spcBef>
                <a:spcPts val="0"/>
              </a:spcBef>
              <a:buFont typeface="Wingdings" panose="05000000000000000000" pitchFamily="2" charset="2"/>
              <a:buChar char="n"/>
              <a:defRPr/>
            </a:pPr>
            <a:r>
              <a:rPr kumimoji="1" lang="en-US" altLang="zh-CN" b="1" dirty="0">
                <a:latin typeface="+mn-ea"/>
              </a:rPr>
              <a:t>D.</a:t>
            </a:r>
            <a:r>
              <a:rPr kumimoji="1" lang="en-US" altLang="zh-CN" b="1" dirty="0">
                <a:solidFill>
                  <a:srgbClr val="C00000"/>
                </a:solidFill>
                <a:latin typeface="+mn-ea"/>
              </a:rPr>
              <a:t> </a:t>
            </a:r>
            <a:r>
              <a:rPr kumimoji="1" lang="zh-CN" altLang="en-US" b="1" spc="70" dirty="0">
                <a:solidFill>
                  <a:srgbClr val="C00000"/>
                </a:solidFill>
                <a:latin typeface="+mn-ea"/>
              </a:rPr>
              <a:t>测试芯片集：</a:t>
            </a:r>
            <a:r>
              <a:rPr lang="zh-CN" altLang="en-US" spc="70" dirty="0">
                <a:latin typeface="+mn-ea"/>
              </a:rPr>
              <a:t>构建覆盖多种规模、多种场景，具备多种粒度的</a:t>
            </a: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基准测试集</a:t>
            </a:r>
            <a:endParaRPr kumimoji="1" lang="en-US" altLang="zh-CN" b="1" dirty="0">
              <a:solidFill>
                <a:srgbClr val="C00000"/>
              </a:solidFill>
              <a:latin typeface="+mn-ea"/>
            </a:endParaRPr>
          </a:p>
          <a:p>
            <a:pPr marL="321310" lvl="2" indent="-321310" algn="just" hangingPunct="0">
              <a:buFont typeface="Wingdings" panose="05000000000000000000" pitchFamily="2" charset="2"/>
              <a:buChar char="n"/>
              <a:defRPr/>
            </a:pPr>
            <a:r>
              <a:rPr kumimoji="1" lang="en-US" altLang="zh-CN" b="1" dirty="0">
                <a:latin typeface="+mn-ea"/>
              </a:rPr>
              <a:t>E. </a:t>
            </a:r>
            <a:r>
              <a:rPr kumimoji="1" lang="zh-CN" altLang="en-US" b="1" spc="70" dirty="0">
                <a:solidFill>
                  <a:srgbClr val="C00000"/>
                </a:solidFill>
                <a:latin typeface="+mn-ea"/>
              </a:rPr>
              <a:t>工艺库：</a:t>
            </a:r>
            <a:r>
              <a:rPr lang="zh-CN" altLang="en-US" spc="70" dirty="0">
                <a:latin typeface="+mn-ea"/>
              </a:rPr>
              <a:t>工业级可生产的开源</a:t>
            </a: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工艺库和单元库</a:t>
            </a:r>
            <a:r>
              <a:rPr lang="zh-CN" altLang="en-US" spc="70" dirty="0">
                <a:latin typeface="+mn-ea"/>
              </a:rPr>
              <a:t>，是推动开源</a:t>
            </a:r>
            <a:r>
              <a:rPr lang="en-US" altLang="zh-CN" spc="70" dirty="0">
                <a:latin typeface="+mn-ea"/>
              </a:rPr>
              <a:t>EDA</a:t>
            </a:r>
            <a:r>
              <a:rPr lang="zh-CN" altLang="en-US" spc="70" dirty="0">
                <a:latin typeface="+mn-ea"/>
              </a:rPr>
              <a:t>发展的重要保障</a:t>
            </a:r>
            <a:endParaRPr lang="en-US" altLang="zh-CN" spc="70" dirty="0">
              <a:latin typeface="+mn-ea"/>
            </a:endParaRPr>
          </a:p>
          <a:p>
            <a:pPr marL="321310" lvl="2" indent="-321310" algn="just" hangingPunct="0">
              <a:buFont typeface="Wingdings" panose="05000000000000000000" pitchFamily="2" charset="2"/>
              <a:buChar char="n"/>
              <a:defRPr/>
            </a:pPr>
            <a:r>
              <a:rPr kumimoji="1" lang="en-US" altLang="zh-CN" b="1" dirty="0">
                <a:latin typeface="+mn-ea"/>
              </a:rPr>
              <a:t>F. </a:t>
            </a:r>
            <a:r>
              <a:rPr kumimoji="1" lang="zh-CN" altLang="en-US" b="1" spc="70" dirty="0">
                <a:solidFill>
                  <a:srgbClr val="C00000"/>
                </a:solidFill>
                <a:latin typeface="+mn-ea"/>
              </a:rPr>
              <a:t>研发生态：</a:t>
            </a:r>
            <a:r>
              <a:rPr lang="zh-CN" altLang="en-US" sz="1800" spc="100" dirty="0">
                <a:latin typeface="+mn-ea"/>
                <a:cs typeface="微软雅黑" panose="020B0503020204020204" pitchFamily="34" charset="-122"/>
              </a:rPr>
              <a:t>开源</a:t>
            </a:r>
            <a:r>
              <a:rPr lang="en-US" altLang="zh-CN" sz="1800" spc="100" dirty="0">
                <a:latin typeface="+mn-ea"/>
                <a:cs typeface="微软雅黑" panose="020B0503020204020204" pitchFamily="34" charset="-122"/>
              </a:rPr>
              <a:t>EDA</a:t>
            </a:r>
            <a:r>
              <a:rPr lang="zh-CN" altLang="en-US" sz="1800" spc="100" dirty="0">
                <a:latin typeface="+mn-ea"/>
                <a:cs typeface="微软雅黑" panose="020B0503020204020204" pitchFamily="34" charset="-122"/>
              </a:rPr>
              <a:t>平台</a:t>
            </a:r>
            <a:r>
              <a:rPr lang="zh-CN" altLang="en-US" sz="1800" b="1" spc="100" dirty="0">
                <a:solidFill>
                  <a:srgbClr val="C00000"/>
                </a:solidFill>
                <a:latin typeface="+mn-ea"/>
                <a:cs typeface="微软雅黑" panose="020B0503020204020204" pitchFamily="34" charset="-122"/>
              </a:rPr>
              <a:t>聚集国内优势力量</a:t>
            </a:r>
            <a:r>
              <a:rPr lang="zh-CN" altLang="en-US" sz="1800" spc="100" dirty="0">
                <a:latin typeface="+mn-ea"/>
                <a:cs typeface="微软雅黑" panose="020B0503020204020204" pitchFamily="34" charset="-122"/>
              </a:rPr>
              <a:t>，推动</a:t>
            </a: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科学研究</a:t>
            </a:r>
            <a:r>
              <a:rPr lang="zh-CN" altLang="en-US" sz="1800" spc="100" dirty="0">
                <a:latin typeface="+mn-ea"/>
                <a:cs typeface="微软雅黑" panose="020B0503020204020204" pitchFamily="34" charset="-122"/>
              </a:rPr>
              <a:t>提供了新的思路（</a:t>
            </a: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水滴石穿</a:t>
            </a:r>
            <a:r>
              <a:rPr lang="zh-CN" altLang="en-US" spc="70" dirty="0">
                <a:latin typeface="+mn-ea"/>
              </a:rPr>
              <a:t>计划）</a:t>
            </a:r>
            <a:endParaRPr lang="en-US" altLang="zh-CN" spc="70" dirty="0">
              <a:latin typeface="+mn-ea"/>
            </a:endParaRPr>
          </a:p>
          <a:p>
            <a:pPr marL="321310" lvl="2" indent="-321310" algn="just" hangingPunct="0">
              <a:buFont typeface="Wingdings" panose="05000000000000000000" pitchFamily="2" charset="2"/>
              <a:buChar char="n"/>
              <a:defRPr/>
            </a:pPr>
            <a:r>
              <a:rPr kumimoji="1" lang="en-US" altLang="zh-CN" b="1" dirty="0">
                <a:latin typeface="+mn-ea"/>
              </a:rPr>
              <a:t>G. </a:t>
            </a: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应用</a:t>
            </a:r>
            <a:r>
              <a:rPr kumimoji="1" lang="zh-CN" altLang="en-US" b="1" spc="70" dirty="0">
                <a:solidFill>
                  <a:srgbClr val="C00000"/>
                </a:solidFill>
                <a:latin typeface="+mn-ea"/>
              </a:rPr>
              <a:t>生态：</a:t>
            </a:r>
            <a:r>
              <a:rPr lang="zh-CN" altLang="en-US" spc="70" dirty="0">
                <a:latin typeface="+mn-ea"/>
              </a:rPr>
              <a:t>推动形成典型</a:t>
            </a: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应用场景</a:t>
            </a:r>
            <a:r>
              <a:rPr lang="zh-CN" altLang="en-US" spc="70" dirty="0">
                <a:latin typeface="+mn-ea"/>
              </a:rPr>
              <a:t>，由教学场景入手（</a:t>
            </a: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一生一芯</a:t>
            </a:r>
            <a:r>
              <a:rPr lang="zh-CN" altLang="en-US" spc="70" dirty="0">
                <a:latin typeface="+mn-ea"/>
              </a:rPr>
              <a:t>计划），逐步打造产品级示范应用</a:t>
            </a:r>
            <a:endParaRPr lang="en-US" altLang="zh-CN" spc="70" dirty="0">
              <a:latin typeface="+mn-ea"/>
            </a:endParaRPr>
          </a:p>
          <a:p>
            <a:pPr marL="321310" lvl="2" indent="-321310" algn="just" hangingPunct="0">
              <a:buFont typeface="Wingdings" panose="05000000000000000000" pitchFamily="2" charset="2"/>
              <a:buChar char="n"/>
              <a:defRPr/>
            </a:pPr>
            <a:endParaRPr lang="en-US" altLang="zh-CN" spc="70" dirty="0">
              <a:latin typeface="+mn-ea"/>
            </a:endParaRPr>
          </a:p>
          <a:p>
            <a:endParaRPr kumimoji="1" lang="zh-CN" altLang="en-US" sz="1800" b="1" dirty="0">
              <a:latin typeface="+mn-ea"/>
            </a:endParaRPr>
          </a:p>
          <a:p>
            <a:endParaRPr lang="zh-CN" altLang="en-US" dirty="0">
              <a:latin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2B98139-A526-47AA-9F92-C538A2675156}"/>
              </a:ext>
            </a:extLst>
          </p:cNvPr>
          <p:cNvGrpSpPr/>
          <p:nvPr/>
        </p:nvGrpSpPr>
        <p:grpSpPr>
          <a:xfrm>
            <a:off x="5310067" y="4228850"/>
            <a:ext cx="6752806" cy="2213650"/>
            <a:chOff x="5404957" y="4209800"/>
            <a:chExt cx="6534629" cy="221365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B71C83A-F178-49F9-B6C3-67D80C6E22B5}"/>
                </a:ext>
              </a:extLst>
            </p:cNvPr>
            <p:cNvSpPr/>
            <p:nvPr/>
          </p:nvSpPr>
          <p:spPr bwMode="auto">
            <a:xfrm>
              <a:off x="5404957" y="4209800"/>
              <a:ext cx="6286979" cy="3651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  <a:alpha val="50000"/>
                </a:scheme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lvl="1"/>
              <a:r>
                <a:rPr lang="zh-CN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从</a:t>
              </a:r>
              <a:r>
                <a:rPr lang="zh-CN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低工艺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(110nm)</a:t>
              </a:r>
              <a:r>
                <a:rPr lang="zh-CN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，至</a:t>
              </a:r>
              <a:r>
                <a:rPr lang="zh-CN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更高工艺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(55nm/28nm, 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甚至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14nm)</a:t>
              </a:r>
              <a:endPara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3BE4093-F685-4BD0-855F-FEE96984C496}"/>
                </a:ext>
              </a:extLst>
            </p:cNvPr>
            <p:cNvSpPr/>
            <p:nvPr/>
          </p:nvSpPr>
          <p:spPr bwMode="auto">
            <a:xfrm>
              <a:off x="5404958" y="4825979"/>
              <a:ext cx="6089022" cy="3651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  <a:alpha val="50000"/>
                </a:scheme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从</a:t>
              </a: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小规模</a:t>
              </a:r>
              <a:r>
                <a:rPr lang="en-US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SoC</a:t>
              </a: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芯片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数十万门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，到更</a:t>
              </a: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大规模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上千万到上亿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kumimoji="0" lang="zh-CN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0BEF196-C910-4C64-A1C9-52368E26773A}"/>
                </a:ext>
              </a:extLst>
            </p:cNvPr>
            <p:cNvSpPr/>
            <p:nvPr/>
          </p:nvSpPr>
          <p:spPr bwMode="auto">
            <a:xfrm>
              <a:off x="5404958" y="5442159"/>
              <a:ext cx="6089022" cy="3651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  <a:alpha val="50000"/>
                </a:scheme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从部分单点</a:t>
              </a:r>
              <a:r>
                <a:rPr lang="en-US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EDA</a:t>
              </a: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工具，到完整</a:t>
              </a:r>
              <a:r>
                <a:rPr lang="en-US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EDA</a:t>
              </a: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en-US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工具链</a:t>
              </a:r>
              <a:endParaRPr kumimoji="0" lang="zh-CN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709F342-F380-4C99-933E-9CC70EBBFFE8}"/>
                </a:ext>
              </a:extLst>
            </p:cNvPr>
            <p:cNvSpPr/>
            <p:nvPr/>
          </p:nvSpPr>
          <p:spPr bwMode="auto">
            <a:xfrm>
              <a:off x="5404957" y="6058338"/>
              <a:ext cx="6534629" cy="3651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  <a:alpha val="50000"/>
                </a:scheme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从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EDA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工具</a:t>
              </a: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可用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，工具</a:t>
              </a: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功能完善可靠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，到工具</a:t>
              </a: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质量和性能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良好</a:t>
              </a:r>
              <a:endParaRPr kumimoji="0" lang="zh-CN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4786F0DD-FDFF-4BDF-A627-9E1D29C0D951}"/>
              </a:ext>
            </a:extLst>
          </p:cNvPr>
          <p:cNvSpPr/>
          <p:nvPr/>
        </p:nvSpPr>
        <p:spPr>
          <a:xfrm>
            <a:off x="33339" y="33638"/>
            <a:ext cx="118410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iEDA</a:t>
            </a:r>
            <a:endParaRPr lang="zh-CN" altLang="en-US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5E45C3D-22DE-434E-8C4C-060A0AC690E3}"/>
              </a:ext>
            </a:extLst>
          </p:cNvPr>
          <p:cNvGrpSpPr/>
          <p:nvPr/>
        </p:nvGrpSpPr>
        <p:grpSpPr>
          <a:xfrm>
            <a:off x="347305" y="3739150"/>
            <a:ext cx="4861230" cy="2964701"/>
            <a:chOff x="370595" y="4021088"/>
            <a:chExt cx="4861230" cy="2964701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D2CC5DC-5F37-4909-9FED-78A4F37DD1B7}"/>
                </a:ext>
              </a:extLst>
            </p:cNvPr>
            <p:cNvSpPr/>
            <p:nvPr/>
          </p:nvSpPr>
          <p:spPr bwMode="auto">
            <a:xfrm>
              <a:off x="1582270" y="4770647"/>
              <a:ext cx="2358853" cy="3926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  <a:alpha val="50000"/>
                </a:scheme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C.</a:t>
              </a:r>
              <a:r>
                <a:rPr lang="zh-CN" altLang="en-US" b="1" dirty="0">
                  <a:solidFill>
                    <a:srgbClr val="C00000"/>
                  </a:solidFill>
                  <a:latin typeface="+mn-ea"/>
                </a:rPr>
                <a:t>芯片设计流程</a:t>
              </a:r>
              <a:endParaRPr kumimoji="0" lang="zh-CN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n-ea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DE643719-DC76-46F1-9602-DF64EB6657C4}"/>
                </a:ext>
              </a:extLst>
            </p:cNvPr>
            <p:cNvSpPr/>
            <p:nvPr/>
          </p:nvSpPr>
          <p:spPr bwMode="auto">
            <a:xfrm>
              <a:off x="1582270" y="6593146"/>
              <a:ext cx="2358853" cy="3926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  <a:alpha val="50000"/>
                </a:scheme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A.</a:t>
              </a:r>
              <a:r>
                <a:rPr lang="en-US" altLang="zh-CN" b="1" dirty="0">
                  <a:solidFill>
                    <a:srgbClr val="C00000"/>
                  </a:solidFill>
                  <a:latin typeface="+mn-ea"/>
                </a:rPr>
                <a:t>EDA</a:t>
              </a:r>
              <a:r>
                <a:rPr lang="zh-CN" altLang="en-US" b="1" dirty="0">
                  <a:solidFill>
                    <a:srgbClr val="C00000"/>
                  </a:solidFill>
                  <a:latin typeface="+mn-ea"/>
                </a:rPr>
                <a:t>基础设施</a:t>
              </a:r>
              <a:endParaRPr kumimoji="0" lang="zh-CN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n-ea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E164B7D-45E6-4CFF-9248-369CF4B2F487}"/>
                </a:ext>
              </a:extLst>
            </p:cNvPr>
            <p:cNvSpPr/>
            <p:nvPr/>
          </p:nvSpPr>
          <p:spPr bwMode="auto">
            <a:xfrm>
              <a:off x="776200" y="4758970"/>
              <a:ext cx="532961" cy="222681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  <a:alpha val="50000"/>
                </a:scheme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b="1" dirty="0">
                  <a:solidFill>
                    <a:srgbClr val="C00000"/>
                  </a:solidFill>
                  <a:latin typeface="+mn-ea"/>
                </a:rPr>
                <a:t>D.</a:t>
              </a:r>
              <a:r>
                <a:rPr lang="zh-CN" altLang="en-US" b="1" dirty="0">
                  <a:solidFill>
                    <a:srgbClr val="C00000"/>
                  </a:solidFill>
                  <a:latin typeface="+mn-ea"/>
                </a:rPr>
                <a:t>测试芯片集</a:t>
              </a:r>
              <a:endParaRPr kumimoji="0" lang="zh-CN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n-ea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7EFE3AD-F1C7-4A51-A9BE-6C4C20CF9653}"/>
                </a:ext>
              </a:extLst>
            </p:cNvPr>
            <p:cNvSpPr/>
            <p:nvPr/>
          </p:nvSpPr>
          <p:spPr bwMode="auto">
            <a:xfrm>
              <a:off x="4214232" y="4770647"/>
              <a:ext cx="532961" cy="221514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  <a:alpha val="50000"/>
                </a:scheme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b="1" spc="7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E.</a:t>
              </a:r>
              <a:endParaRPr lang="en-US" altLang="zh-CN" b="1" dirty="0">
                <a:latin typeface="+mn-ea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latin typeface="+mn-ea"/>
                </a:rPr>
                <a:t>工艺库</a:t>
              </a:r>
              <a:endParaRPr kumimoji="0" lang="zh-CN" altLang="en-US" b="1" i="0" u="none" strike="noStrike" cap="none" normalizeH="0" baseline="0" dirty="0">
                <a:ln>
                  <a:noFill/>
                </a:ln>
                <a:effectLst/>
                <a:latin typeface="+mn-ea"/>
              </a:endParaRP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EA4C0012-17AB-4016-830A-7CA182F5C124}"/>
                </a:ext>
              </a:extLst>
            </p:cNvPr>
            <p:cNvGrpSpPr/>
            <p:nvPr/>
          </p:nvGrpSpPr>
          <p:grpSpPr>
            <a:xfrm>
              <a:off x="370595" y="4021088"/>
              <a:ext cx="4861230" cy="631264"/>
              <a:chOff x="3646980" y="3877687"/>
              <a:chExt cx="4425457" cy="706900"/>
            </a:xfrm>
          </p:grpSpPr>
          <p:sp>
            <p:nvSpPr>
              <p:cNvPr id="63" name="三角形 10">
                <a:extLst>
                  <a:ext uri="{FF2B5EF4-FFF2-40B4-BE49-F238E27FC236}">
                    <a16:creationId xmlns:a16="http://schemas.microsoft.com/office/drawing/2014/main" id="{188FFE7E-61DB-41A6-9CBE-B14913405823}"/>
                  </a:ext>
                </a:extLst>
              </p:cNvPr>
              <p:cNvSpPr/>
              <p:nvPr/>
            </p:nvSpPr>
            <p:spPr bwMode="auto">
              <a:xfrm>
                <a:off x="3646980" y="3877687"/>
                <a:ext cx="2449020" cy="702137"/>
              </a:xfrm>
              <a:prstGeom prst="triangle">
                <a:avLst>
                  <a:gd name="adj" fmla="val 50690"/>
                </a:avLst>
              </a:prstGeom>
              <a:solidFill>
                <a:schemeClr val="bg2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  <a:alpha val="5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0067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G.</a:t>
                </a:r>
                <a:r>
                  <a:rPr lang="zh-CN" altLang="en-US" b="1" dirty="0">
                    <a:solidFill>
                      <a:srgbClr val="0067B3"/>
                    </a:solidFill>
                    <a:latin typeface="+mn-ea"/>
                  </a:rPr>
                  <a:t>应用生态</a:t>
                </a:r>
              </a:p>
            </p:txBody>
          </p:sp>
          <p:sp>
            <p:nvSpPr>
              <p:cNvPr id="64" name="三角形 10">
                <a:extLst>
                  <a:ext uri="{FF2B5EF4-FFF2-40B4-BE49-F238E27FC236}">
                    <a16:creationId xmlns:a16="http://schemas.microsoft.com/office/drawing/2014/main" id="{C5DB5953-89A2-4956-B643-442C10ED08D6}"/>
                  </a:ext>
                </a:extLst>
              </p:cNvPr>
              <p:cNvSpPr/>
              <p:nvPr/>
            </p:nvSpPr>
            <p:spPr bwMode="auto">
              <a:xfrm>
                <a:off x="5623417" y="3882450"/>
                <a:ext cx="2449020" cy="702137"/>
              </a:xfrm>
              <a:prstGeom prst="triangle">
                <a:avLst>
                  <a:gd name="adj" fmla="val 5069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  <a:alpha val="50000"/>
                  </a:scheme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F.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研发生态</a:t>
                </a:r>
                <a:endParaRPr lang="zh-CN" altLang="en-US" b="1" dirty="0">
                  <a:latin typeface="+mn-ea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9C63091A-9A7C-4D2A-A692-F24F27E650EE}"/>
                </a:ext>
              </a:extLst>
            </p:cNvPr>
            <p:cNvGrpSpPr/>
            <p:nvPr/>
          </p:nvGrpSpPr>
          <p:grpSpPr>
            <a:xfrm>
              <a:off x="1582270" y="5261671"/>
              <a:ext cx="2358853" cy="1233094"/>
              <a:chOff x="6468504" y="4306198"/>
              <a:chExt cx="2161749" cy="1415142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1ECCA280-3B39-44C4-AEDF-81658D31DABC}"/>
                  </a:ext>
                </a:extLst>
              </p:cNvPr>
              <p:cNvSpPr/>
              <p:nvPr/>
            </p:nvSpPr>
            <p:spPr bwMode="auto">
              <a:xfrm>
                <a:off x="6468504" y="4306198"/>
                <a:ext cx="2161749" cy="141514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  <a:alpha val="50000"/>
                  </a:scheme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1" lang="en-US" altLang="zh-CN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B.</a:t>
                </a:r>
                <a:r>
                  <a:rPr lang="en-US" altLang="zh-CN" b="1" dirty="0">
                    <a:solidFill>
                      <a:srgbClr val="C00000"/>
                    </a:solidFill>
                    <a:latin typeface="+mn-ea"/>
                  </a:rPr>
                  <a:t>EDA</a:t>
                </a:r>
                <a:r>
                  <a:rPr lang="zh-CN" altLang="en-US" b="1" dirty="0">
                    <a:solidFill>
                      <a:srgbClr val="C00000"/>
                    </a:solidFill>
                    <a:latin typeface="+mn-ea"/>
                  </a:rPr>
                  <a:t>工具</a:t>
                </a:r>
                <a:endParaRPr kumimoji="0" lang="zh-CN" altLang="en-US" b="1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+mn-ea"/>
                </a:endParaRPr>
              </a:p>
            </p:txBody>
          </p: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5CB3C31E-098C-4622-BFA0-BACB86E097E8}"/>
                  </a:ext>
                </a:extLst>
              </p:cNvPr>
              <p:cNvGrpSpPr/>
              <p:nvPr/>
            </p:nvGrpSpPr>
            <p:grpSpPr>
              <a:xfrm>
                <a:off x="6576015" y="4679911"/>
                <a:ext cx="1948919" cy="957486"/>
                <a:chOff x="6597787" y="4430672"/>
                <a:chExt cx="2097270" cy="1206725"/>
              </a:xfrm>
            </p:grpSpPr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3A12C964-193D-478A-839E-A9430C52D3EE}"/>
                    </a:ext>
                  </a:extLst>
                </p:cNvPr>
                <p:cNvSpPr/>
                <p:nvPr/>
              </p:nvSpPr>
              <p:spPr>
                <a:xfrm>
                  <a:off x="6597787" y="4430672"/>
                  <a:ext cx="250475" cy="1206725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b="1" dirty="0"/>
                    <a:t>电路仿真</a:t>
                  </a:r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70DAA195-5B4A-487B-BFAB-375579A7A0D0}"/>
                    </a:ext>
                  </a:extLst>
                </p:cNvPr>
                <p:cNvSpPr/>
                <p:nvPr/>
              </p:nvSpPr>
              <p:spPr>
                <a:xfrm>
                  <a:off x="7213385" y="4430672"/>
                  <a:ext cx="250475" cy="1206725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b="1" dirty="0"/>
                    <a:t>逻辑综合</a:t>
                  </a:r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B91E7D2F-D45E-4764-9AA8-32B8E8C428CD}"/>
                    </a:ext>
                  </a:extLst>
                </p:cNvPr>
                <p:cNvSpPr/>
                <p:nvPr/>
              </p:nvSpPr>
              <p:spPr>
                <a:xfrm>
                  <a:off x="7521184" y="4430672"/>
                  <a:ext cx="250475" cy="1206725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b="1" dirty="0"/>
                    <a:t>物理设计</a:t>
                  </a:r>
                </a:p>
              </p:txBody>
            </p:sp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99BFC7A6-5A6C-4FF3-B67E-7A55301B4A9D}"/>
                    </a:ext>
                  </a:extLst>
                </p:cNvPr>
                <p:cNvSpPr/>
                <p:nvPr/>
              </p:nvSpPr>
              <p:spPr>
                <a:xfrm>
                  <a:off x="7828983" y="4430672"/>
                  <a:ext cx="250475" cy="1206725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b="1" dirty="0"/>
                    <a:t>签核分析</a:t>
                  </a:r>
                </a:p>
              </p:txBody>
            </p: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7F3D3A88-C4EC-4A8E-9FE1-58DF739CBCEA}"/>
                    </a:ext>
                  </a:extLst>
                </p:cNvPr>
                <p:cNvSpPr/>
                <p:nvPr/>
              </p:nvSpPr>
              <p:spPr>
                <a:xfrm>
                  <a:off x="8136782" y="4430672"/>
                  <a:ext cx="250475" cy="1206725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b="1" dirty="0"/>
                    <a:t>物理验证</a:t>
                  </a:r>
                </a:p>
              </p:txBody>
            </p: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4943C06A-04B6-407C-B73D-430875FFC0E4}"/>
                    </a:ext>
                  </a:extLst>
                </p:cNvPr>
                <p:cNvSpPr/>
                <p:nvPr/>
              </p:nvSpPr>
              <p:spPr>
                <a:xfrm>
                  <a:off x="8444582" y="4430672"/>
                  <a:ext cx="250475" cy="1206725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b="1" dirty="0"/>
                    <a:t>版图处理</a:t>
                  </a:r>
                </a:p>
              </p:txBody>
            </p:sp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2C18A4F9-BCE8-4B58-8EB7-E984C0EE586D}"/>
                    </a:ext>
                  </a:extLst>
                </p:cNvPr>
                <p:cNvSpPr/>
                <p:nvPr/>
              </p:nvSpPr>
              <p:spPr>
                <a:xfrm>
                  <a:off x="6905586" y="4430672"/>
                  <a:ext cx="250475" cy="1206725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b="1" dirty="0"/>
                    <a:t>单元设计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25692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86F4265F-9B30-4600-BC8D-B6184A763EB1}"/>
              </a:ext>
            </a:extLst>
          </p:cNvPr>
          <p:cNvGrpSpPr/>
          <p:nvPr/>
        </p:nvGrpSpPr>
        <p:grpSpPr>
          <a:xfrm>
            <a:off x="294526" y="1170146"/>
            <a:ext cx="11602948" cy="5463651"/>
            <a:chOff x="382555" y="1428563"/>
            <a:chExt cx="11602948" cy="5463651"/>
          </a:xfrm>
        </p:grpSpPr>
        <p:sp>
          <p:nvSpPr>
            <p:cNvPr id="34" name="右箭头 33"/>
            <p:cNvSpPr/>
            <p:nvPr/>
          </p:nvSpPr>
          <p:spPr>
            <a:xfrm>
              <a:off x="8886131" y="3973603"/>
              <a:ext cx="777822" cy="4675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5226" y="1429189"/>
              <a:ext cx="2183289" cy="1611664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541177" y="1537997"/>
              <a:ext cx="494523" cy="15488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问题拆解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537124" y="5203145"/>
              <a:ext cx="494523" cy="15488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框架和平台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537124" y="3371235"/>
              <a:ext cx="494523" cy="15488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关键技术</a:t>
              </a: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82555" y="3228392"/>
              <a:ext cx="102858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460310" y="5060303"/>
              <a:ext cx="102858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0180" y="1464492"/>
              <a:ext cx="2685634" cy="1715578"/>
            </a:xfrm>
            <a:prstGeom prst="rect">
              <a:avLst/>
            </a:prstGeom>
          </p:spPr>
        </p:pic>
        <p:sp>
          <p:nvSpPr>
            <p:cNvPr id="6" name="右箭头 5"/>
            <p:cNvSpPr/>
            <p:nvPr/>
          </p:nvSpPr>
          <p:spPr>
            <a:xfrm>
              <a:off x="4483806" y="2061544"/>
              <a:ext cx="544551" cy="4675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右箭头 43"/>
            <p:cNvSpPr/>
            <p:nvPr/>
          </p:nvSpPr>
          <p:spPr>
            <a:xfrm>
              <a:off x="7023838" y="2053020"/>
              <a:ext cx="606283" cy="4675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395875" y="4453705"/>
              <a:ext cx="1791477" cy="479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</a:rPr>
                <a:t>学术界经典问题</a:t>
              </a:r>
            </a:p>
          </p:txBody>
        </p:sp>
        <p:sp>
          <p:nvSpPr>
            <p:cNvPr id="54" name="椭圆 53"/>
            <p:cNvSpPr/>
            <p:nvPr/>
          </p:nvSpPr>
          <p:spPr>
            <a:xfrm>
              <a:off x="1356999" y="3924651"/>
              <a:ext cx="1869230" cy="479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EDA</a:t>
              </a:r>
              <a:r>
                <a:rPr lang="zh-CN" altLang="en-US" sz="1400" b="1" dirty="0">
                  <a:solidFill>
                    <a:schemeClr val="tx1"/>
                  </a:solidFill>
                </a:rPr>
                <a:t>和芯片设计企业</a:t>
              </a:r>
            </a:p>
          </p:txBody>
        </p:sp>
        <p:sp>
          <p:nvSpPr>
            <p:cNvPr id="55" name="椭圆 54"/>
            <p:cNvSpPr/>
            <p:nvPr/>
          </p:nvSpPr>
          <p:spPr>
            <a:xfrm>
              <a:off x="1356999" y="3352306"/>
              <a:ext cx="1791477" cy="479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</a:rPr>
                <a:t>问题拆解中的关键问题</a:t>
              </a:r>
            </a:p>
          </p:txBody>
        </p:sp>
        <p:sp>
          <p:nvSpPr>
            <p:cNvPr id="56" name="右箭头 55"/>
            <p:cNvSpPr/>
            <p:nvPr/>
          </p:nvSpPr>
          <p:spPr>
            <a:xfrm>
              <a:off x="5148536" y="3975513"/>
              <a:ext cx="544551" cy="4675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右大括号 11"/>
            <p:cNvSpPr/>
            <p:nvPr/>
          </p:nvSpPr>
          <p:spPr>
            <a:xfrm>
              <a:off x="3226230" y="3610117"/>
              <a:ext cx="230153" cy="121960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664140" y="3591906"/>
              <a:ext cx="1107996" cy="1294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/>
                <a:t>自研</a:t>
              </a:r>
              <a:endParaRPr lang="en-US" altLang="zh-CN" b="1" dirty="0"/>
            </a:p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rgbClr val="C00000"/>
                  </a:solidFill>
                </a:rPr>
                <a:t>开放课题</a:t>
              </a:r>
              <a:endParaRPr lang="en-US" altLang="zh-CN" b="1" dirty="0"/>
            </a:p>
            <a:p>
              <a:pPr algn="ctr">
                <a:lnSpc>
                  <a:spcPct val="150000"/>
                </a:lnSpc>
              </a:pPr>
              <a:r>
                <a:rPr lang="zh-CN" altLang="en-US" b="1" dirty="0"/>
                <a:t>比赛</a:t>
              </a:r>
            </a:p>
          </p:txBody>
        </p:sp>
        <p:sp>
          <p:nvSpPr>
            <p:cNvPr id="59" name="右箭头 58"/>
            <p:cNvSpPr/>
            <p:nvPr/>
          </p:nvSpPr>
          <p:spPr>
            <a:xfrm>
              <a:off x="6821330" y="3973603"/>
              <a:ext cx="544551" cy="4675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7449357" y="3961975"/>
              <a:ext cx="1368072" cy="479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600" b="1" dirty="0">
                  <a:solidFill>
                    <a:schemeClr val="tx1"/>
                  </a:solidFill>
                </a:rPr>
                <a:t>技术成果</a:t>
              </a:r>
            </a:p>
          </p:txBody>
        </p:sp>
        <p:sp>
          <p:nvSpPr>
            <p:cNvPr id="63" name="右箭头 62"/>
            <p:cNvSpPr/>
            <p:nvPr/>
          </p:nvSpPr>
          <p:spPr>
            <a:xfrm rot="10417785" flipV="1">
              <a:off x="2982491" y="3082756"/>
              <a:ext cx="4960501" cy="136038"/>
            </a:xfrm>
            <a:prstGeom prst="rightArrow">
              <a:avLst>
                <a:gd name="adj1" fmla="val 50000"/>
                <a:gd name="adj2" fmla="val 2721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26272" y="1428563"/>
              <a:ext cx="1729091" cy="1535107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59486" y="5107049"/>
              <a:ext cx="1830697" cy="1461141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395875" y="5590379"/>
              <a:ext cx="1569660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实现代码原型</a:t>
              </a:r>
              <a:endParaRPr lang="en-US" altLang="zh-CN" dirty="0"/>
            </a:p>
            <a:p>
              <a:r>
                <a:rPr lang="zh-CN" altLang="en-US" dirty="0"/>
                <a:t>摸清工具原理</a:t>
              </a:r>
            </a:p>
          </p:txBody>
        </p:sp>
        <p:sp>
          <p:nvSpPr>
            <p:cNvPr id="66" name="右箭头 65"/>
            <p:cNvSpPr/>
            <p:nvPr/>
          </p:nvSpPr>
          <p:spPr>
            <a:xfrm>
              <a:off x="3580388" y="5679758"/>
              <a:ext cx="673327" cy="4675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右箭头 66"/>
            <p:cNvSpPr/>
            <p:nvPr/>
          </p:nvSpPr>
          <p:spPr>
            <a:xfrm>
              <a:off x="6748921" y="5735241"/>
              <a:ext cx="544551" cy="4675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940768" y="639548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</a:rPr>
                <a:t>跑通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702975" y="6522882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</a:rPr>
                <a:t>架构设计质量高</a:t>
              </a: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552209" y="6060098"/>
              <a:ext cx="409294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可完成 </a:t>
              </a:r>
              <a:r>
                <a:rPr lang="en-US" altLang="zh-CN" dirty="0"/>
                <a:t>RTL-GDSII </a:t>
              </a:r>
              <a:r>
                <a:rPr lang="zh-CN" altLang="en-US" dirty="0"/>
                <a:t>的开源</a:t>
              </a:r>
              <a:r>
                <a:rPr lang="en-US" altLang="zh-CN" dirty="0"/>
                <a:t>EDA</a:t>
              </a:r>
              <a:r>
                <a:rPr lang="zh-CN" altLang="en-US" dirty="0"/>
                <a:t>平台</a:t>
              </a: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8562570" y="6449412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</a:rPr>
                <a:t>代码和文档质量高</a:t>
              </a:r>
            </a:p>
          </p:txBody>
        </p:sp>
        <p:sp>
          <p:nvSpPr>
            <p:cNvPr id="19" name="下箭头 18"/>
            <p:cNvSpPr/>
            <p:nvPr/>
          </p:nvSpPr>
          <p:spPr>
            <a:xfrm>
              <a:off x="7935226" y="4571908"/>
              <a:ext cx="415672" cy="1156969"/>
            </a:xfrm>
            <a:prstGeom prst="downArrow">
              <a:avLst>
                <a:gd name="adj1" fmla="val 50000"/>
                <a:gd name="adj2" fmla="val 7372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下箭头 72"/>
            <p:cNvSpPr/>
            <p:nvPr/>
          </p:nvSpPr>
          <p:spPr>
            <a:xfrm>
              <a:off x="8886131" y="3058860"/>
              <a:ext cx="344695" cy="2891404"/>
            </a:xfrm>
            <a:prstGeom prst="downArrow">
              <a:avLst>
                <a:gd name="adj1" fmla="val 50000"/>
                <a:gd name="adj2" fmla="val 86411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80388" y="3444792"/>
              <a:ext cx="1539562" cy="1567188"/>
            </a:xfrm>
            <a:prstGeom prst="rect">
              <a:avLst/>
            </a:prstGeom>
          </p:spPr>
        </p:pic>
        <p:sp>
          <p:nvSpPr>
            <p:cNvPr id="38" name="文本框 37"/>
            <p:cNvSpPr txBox="1"/>
            <p:nvPr/>
          </p:nvSpPr>
          <p:spPr>
            <a:xfrm>
              <a:off x="9800729" y="3801465"/>
              <a:ext cx="1646186" cy="8002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C00000"/>
                  </a:solidFill>
                </a:rPr>
                <a:t>对口企业</a:t>
              </a:r>
              <a:endParaRPr lang="en-US" altLang="zh-CN" b="1" dirty="0">
                <a:solidFill>
                  <a:srgbClr val="C00000"/>
                </a:solidFill>
              </a:endParaRPr>
            </a:p>
            <a:p>
              <a:r>
                <a:rPr lang="zh-CN" altLang="en-US" sz="1400" dirty="0"/>
                <a:t>国内骨干</a:t>
              </a:r>
              <a:r>
                <a:rPr lang="en-US" altLang="zh-CN" sz="1400" dirty="0"/>
                <a:t>EDA</a:t>
              </a:r>
              <a:r>
                <a:rPr lang="zh-CN" altLang="en-US" sz="1400" dirty="0"/>
                <a:t>企业和芯片设计企业</a:t>
              </a:r>
            </a:p>
          </p:txBody>
        </p:sp>
        <p:sp>
          <p:nvSpPr>
            <p:cNvPr id="39" name="椭圆 38"/>
            <p:cNvSpPr/>
            <p:nvPr/>
          </p:nvSpPr>
          <p:spPr>
            <a:xfrm>
              <a:off x="9407467" y="5471064"/>
              <a:ext cx="1235646" cy="479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600" b="1" dirty="0">
                  <a:solidFill>
                    <a:schemeClr val="tx1"/>
                  </a:solidFill>
                </a:rPr>
                <a:t>助力科研</a:t>
              </a:r>
            </a:p>
          </p:txBody>
        </p:sp>
        <p:sp>
          <p:nvSpPr>
            <p:cNvPr id="41" name="椭圆 40"/>
            <p:cNvSpPr/>
            <p:nvPr/>
          </p:nvSpPr>
          <p:spPr>
            <a:xfrm>
              <a:off x="9980062" y="4932905"/>
              <a:ext cx="1828800" cy="60241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600" b="1" dirty="0">
                  <a:solidFill>
                    <a:schemeClr val="tx1"/>
                  </a:solidFill>
                </a:rPr>
                <a:t>支持新型工艺</a:t>
              </a:r>
              <a:endParaRPr lang="en-US" altLang="zh-CN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600" b="1" dirty="0">
                  <a:solidFill>
                    <a:schemeClr val="tx1"/>
                  </a:solidFill>
                </a:rPr>
                <a:t>（硅光）</a:t>
              </a:r>
            </a:p>
          </p:txBody>
        </p:sp>
        <p:sp>
          <p:nvSpPr>
            <p:cNvPr id="42" name="椭圆 41"/>
            <p:cNvSpPr/>
            <p:nvPr/>
          </p:nvSpPr>
          <p:spPr>
            <a:xfrm>
              <a:off x="10690319" y="5535319"/>
              <a:ext cx="1295184" cy="43745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600" b="1" dirty="0">
                  <a:solidFill>
                    <a:schemeClr val="tx1"/>
                  </a:solidFill>
                </a:rPr>
                <a:t>构建生态</a:t>
              </a:r>
            </a:p>
          </p:txBody>
        </p:sp>
      </p:grpSp>
      <p:sp>
        <p:nvSpPr>
          <p:cNvPr id="43" name="标题 1">
            <a:extLst>
              <a:ext uri="{FF2B5EF4-FFF2-40B4-BE49-F238E27FC236}">
                <a16:creationId xmlns:a16="http://schemas.microsoft.com/office/drawing/2014/main" id="{C38D6622-1983-404C-9A80-4B8BF2F68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7" y="434550"/>
            <a:ext cx="9662702" cy="496311"/>
          </a:xfrm>
        </p:spPr>
        <p:txBody>
          <a:bodyPr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项目的几条线</a:t>
            </a:r>
          </a:p>
        </p:txBody>
      </p:sp>
    </p:spTree>
    <p:extLst>
      <p:ext uri="{BB962C8B-B14F-4D97-AF65-F5344CB8AC3E}">
        <p14:creationId xmlns:p14="http://schemas.microsoft.com/office/powerpoint/2010/main" val="3904759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F2508-31E2-498A-904C-939B73F6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芯片设计目标</a:t>
            </a:r>
            <a:endParaRPr lang="zh-CN" altLang="en-US" dirty="0"/>
          </a:p>
        </p:txBody>
      </p:sp>
      <p:pic>
        <p:nvPicPr>
          <p:cNvPr id="6" name="Picture 2" descr="How to nail your PPA tradeoffs - SemiWiki">
            <a:extLst>
              <a:ext uri="{FF2B5EF4-FFF2-40B4-BE49-F238E27FC236}">
                <a16:creationId xmlns:a16="http://schemas.microsoft.com/office/drawing/2014/main" id="{BE3406D7-033C-427F-AC68-E9E5C224C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" t="1945" r="1634" b="1389"/>
          <a:stretch/>
        </p:blipFill>
        <p:spPr bwMode="auto">
          <a:xfrm>
            <a:off x="4237517" y="990102"/>
            <a:ext cx="7400229" cy="563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A1BCB4D-6130-4A1D-936E-03F97FCB6E92}"/>
              </a:ext>
            </a:extLst>
          </p:cNvPr>
          <p:cNvSpPr txBox="1"/>
          <p:nvPr/>
        </p:nvSpPr>
        <p:spPr>
          <a:xfrm>
            <a:off x="349250" y="6519446"/>
            <a:ext cx="8096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https://semiwiki.com/eda/6349-how-to-nail-your-ppa-tradeoffs/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5F84034-895C-4970-8DBC-902818D5E6B4}"/>
              </a:ext>
            </a:extLst>
          </p:cNvPr>
          <p:cNvGraphicFramePr>
            <a:graphicFrameLocks noGrp="1"/>
          </p:cNvGraphicFramePr>
          <p:nvPr/>
        </p:nvGraphicFramePr>
        <p:xfrm>
          <a:off x="777407" y="3166093"/>
          <a:ext cx="2952749" cy="3017520"/>
        </p:xfrm>
        <a:graphic>
          <a:graphicData uri="http://schemas.openxmlformats.org/drawingml/2006/table">
            <a:tbl>
              <a:tblPr/>
              <a:tblGrid>
                <a:gridCol w="1318270">
                  <a:extLst>
                    <a:ext uri="{9D8B030D-6E8A-4147-A177-3AD203B41FA5}">
                      <a16:colId xmlns:a16="http://schemas.microsoft.com/office/drawing/2014/main" val="3759188144"/>
                    </a:ext>
                  </a:extLst>
                </a:gridCol>
                <a:gridCol w="1634479">
                  <a:extLst>
                    <a:ext uri="{9D8B030D-6E8A-4147-A177-3AD203B41FA5}">
                      <a16:colId xmlns:a16="http://schemas.microsoft.com/office/drawing/2014/main" val="31927389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u="none" dirty="0">
                          <a:solidFill>
                            <a:schemeClr val="tx1"/>
                          </a:solidFill>
                          <a:effectLst/>
                        </a:rPr>
                        <a:t>CPU</a:t>
                      </a:r>
                      <a:r>
                        <a:rPr lang="zh-CN" altLang="en-US" sz="1600" b="0" u="none" dirty="0">
                          <a:solidFill>
                            <a:schemeClr val="tx1"/>
                          </a:solidFill>
                          <a:effectLst/>
                        </a:rPr>
                        <a:t>系列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酷睿</a:t>
                      </a:r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i9 11</a:t>
                      </a:r>
                      <a:r>
                        <a:rPr lang="zh-CN" alt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代系列</a:t>
                      </a:r>
                      <a:endParaRPr lang="zh-CN" altLang="en-US" sz="1600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157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1" u="none">
                          <a:solidFill>
                            <a:srgbClr val="C00000"/>
                          </a:solidFill>
                          <a:effectLst/>
                        </a:rPr>
                        <a:t>CPU</a:t>
                      </a:r>
                      <a:r>
                        <a:rPr lang="zh-CN" altLang="en-US" sz="1600" b="1" u="none">
                          <a:solidFill>
                            <a:srgbClr val="C00000"/>
                          </a:solidFill>
                          <a:effectLst/>
                        </a:rPr>
                        <a:t>主频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600" b="1" u="none" dirty="0">
                          <a:solidFill>
                            <a:srgbClr val="C00000"/>
                          </a:solidFill>
                          <a:effectLst/>
                        </a:rPr>
                        <a:t>3.5GHz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880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600" b="1" u="none">
                          <a:solidFill>
                            <a:srgbClr val="C00000"/>
                          </a:solidFill>
                          <a:effectLst/>
                        </a:rPr>
                        <a:t>最高睿频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600" b="1" u="none" dirty="0">
                          <a:solidFill>
                            <a:srgbClr val="C00000"/>
                          </a:solidFill>
                          <a:effectLst/>
                        </a:rPr>
                        <a:t>5.3GHz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500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600" b="0" u="none">
                          <a:solidFill>
                            <a:schemeClr val="tx1"/>
                          </a:solidFill>
                          <a:effectLst/>
                        </a:rPr>
                        <a:t>三级缓存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600" b="0" u="none">
                          <a:solidFill>
                            <a:schemeClr val="tx1"/>
                          </a:solidFill>
                          <a:effectLst/>
                        </a:rPr>
                        <a:t>16MB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258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600" b="0" u="none">
                          <a:solidFill>
                            <a:schemeClr val="tx1"/>
                          </a:solidFill>
                          <a:effectLst/>
                        </a:rPr>
                        <a:t>插槽类型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LGA 1200</a:t>
                      </a:r>
                      <a:endParaRPr lang="en-US" sz="1600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518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600" b="0" u="none">
                          <a:solidFill>
                            <a:schemeClr val="tx1"/>
                          </a:solidFill>
                          <a:effectLst/>
                        </a:rPr>
                        <a:t>核心数量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八核心</a:t>
                      </a:r>
                      <a:endParaRPr lang="zh-CN" altLang="en-US" sz="1600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644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600" b="0" u="none">
                          <a:solidFill>
                            <a:schemeClr val="tx1"/>
                          </a:solidFill>
                          <a:effectLst/>
                        </a:rPr>
                        <a:t>线程数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十六线程</a:t>
                      </a:r>
                      <a:endParaRPr lang="zh-CN" altLang="en-US" sz="1600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72366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600" b="1" u="none" dirty="0">
                          <a:solidFill>
                            <a:srgbClr val="0067B3"/>
                          </a:solidFill>
                          <a:effectLst/>
                        </a:rPr>
                        <a:t>热设计功耗</a:t>
                      </a:r>
                      <a:endParaRPr lang="en-US" sz="1600" b="1" u="none" dirty="0">
                        <a:solidFill>
                          <a:srgbClr val="0067B3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600" b="1" u="none" dirty="0">
                          <a:solidFill>
                            <a:srgbClr val="0067B3"/>
                          </a:solidFill>
                          <a:effectLst/>
                        </a:rPr>
                        <a:t>125W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96487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600" b="0" u="none" dirty="0">
                          <a:solidFill>
                            <a:schemeClr val="tx1"/>
                          </a:solidFill>
                          <a:effectLst/>
                        </a:rPr>
                        <a:t>晶体管数量</a:t>
                      </a:r>
                      <a:endParaRPr lang="en-US" sz="1600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600" b="0" u="none" dirty="0">
                          <a:solidFill>
                            <a:schemeClr val="tx1"/>
                          </a:solidFill>
                          <a:effectLst/>
                        </a:rPr>
                        <a:t>70</a:t>
                      </a:r>
                      <a:r>
                        <a:rPr lang="zh-CN" altLang="en-US" sz="1600" b="0" u="none" dirty="0">
                          <a:solidFill>
                            <a:schemeClr val="tx1"/>
                          </a:solidFill>
                          <a:effectLst/>
                        </a:rPr>
                        <a:t>亿</a:t>
                      </a:r>
                      <a:endParaRPr lang="en-US" sz="1600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59357"/>
                  </a:ext>
                </a:extLst>
              </a:tr>
            </a:tbl>
          </a:graphicData>
        </a:graphic>
      </p:graphicFrame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34ACAC1-13A5-4A65-B194-4DA1237AAAE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3695" y="1171986"/>
            <a:ext cx="6421828" cy="4675794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设计目标（</a:t>
            </a:r>
            <a:r>
              <a:rPr lang="en-US" altLang="zh-CN" b="1" dirty="0">
                <a:solidFill>
                  <a:srgbClr val="C00000"/>
                </a:solidFill>
              </a:rPr>
              <a:t>PPA</a:t>
            </a:r>
            <a:r>
              <a:rPr lang="zh-CN" altLang="en-US" b="1" dirty="0">
                <a:solidFill>
                  <a:srgbClr val="C00000"/>
                </a:solidFill>
              </a:rPr>
              <a:t>）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Performance</a:t>
            </a:r>
            <a:r>
              <a:rPr lang="zh-CN" altLang="en-US" dirty="0"/>
              <a:t> 性能</a:t>
            </a:r>
            <a:endParaRPr lang="en-US" altLang="zh-CN" dirty="0"/>
          </a:p>
          <a:p>
            <a:pPr lvl="1"/>
            <a:r>
              <a:rPr lang="en-US" altLang="zh-CN" dirty="0"/>
              <a:t>Power </a:t>
            </a:r>
            <a:r>
              <a:rPr lang="zh-CN" altLang="en-US" dirty="0"/>
              <a:t>功耗</a:t>
            </a:r>
            <a:endParaRPr lang="en-US" altLang="zh-CN" dirty="0"/>
          </a:p>
          <a:p>
            <a:pPr lvl="1"/>
            <a:r>
              <a:rPr lang="en-US" altLang="zh-CN" dirty="0"/>
              <a:t>Area </a:t>
            </a:r>
            <a:r>
              <a:rPr lang="zh-CN" altLang="en-US" dirty="0"/>
              <a:t>面积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6635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F04E6-76DC-7E46-88C1-27F8D089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EDA</a:t>
            </a:r>
            <a:r>
              <a:rPr lang="zh-CN" altLang="en-US" dirty="0">
                <a:latin typeface="微软雅黑" panose="020B0503020204020204" pitchFamily="34" charset="-122"/>
              </a:rPr>
              <a:t>工具：</a:t>
            </a:r>
            <a:r>
              <a:rPr lang="zh-CN" altLang="en-US" dirty="0">
                <a:latin typeface="+mn-ea"/>
                <a:ea typeface="+mn-ea"/>
              </a:rPr>
              <a:t>问题拆解</a:t>
            </a:r>
            <a:endParaRPr kumimoji="1" lang="zh-CN" altLang="en-US" dirty="0">
              <a:latin typeface="+mn-ea"/>
              <a:ea typeface="+mn-ea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3DB80432-72CC-4C3E-A873-0FB15ED3598A}"/>
              </a:ext>
            </a:extLst>
          </p:cNvPr>
          <p:cNvGrpSpPr/>
          <p:nvPr/>
        </p:nvGrpSpPr>
        <p:grpSpPr>
          <a:xfrm>
            <a:off x="269693" y="1792189"/>
            <a:ext cx="1489476" cy="3620611"/>
            <a:chOff x="2478210" y="0"/>
            <a:chExt cx="1468142" cy="5531574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F7A14F8A-EBD8-43D3-B0C1-E95E71D486F8}"/>
                </a:ext>
              </a:extLst>
            </p:cNvPr>
            <p:cNvSpPr/>
            <p:nvPr/>
          </p:nvSpPr>
          <p:spPr>
            <a:xfrm>
              <a:off x="2478210" y="0"/>
              <a:ext cx="1468142" cy="553157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t" anchorCtr="0"/>
            <a:lstStyle/>
            <a:p>
              <a:pPr>
                <a:lnSpc>
                  <a:spcPts val="1500"/>
                </a:lnSpc>
              </a:pPr>
              <a:endParaRPr lang="zh-CN" altLang="en-US" b="1">
                <a:solidFill>
                  <a:srgbClr val="C00000"/>
                </a:solidFill>
              </a:endParaRPr>
            </a:p>
          </p:txBody>
        </p:sp>
        <p:sp>
          <p:nvSpPr>
            <p:cNvPr id="114" name="矩形: 圆角 4">
              <a:extLst>
                <a:ext uri="{FF2B5EF4-FFF2-40B4-BE49-F238E27FC236}">
                  <a16:creationId xmlns:a16="http://schemas.microsoft.com/office/drawing/2014/main" id="{EA730246-90B5-4B36-83E1-3083A1202E54}"/>
                </a:ext>
              </a:extLst>
            </p:cNvPr>
            <p:cNvSpPr txBox="1"/>
            <p:nvPr/>
          </p:nvSpPr>
          <p:spPr>
            <a:xfrm>
              <a:off x="2478210" y="0"/>
              <a:ext cx="1468142" cy="16594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ts val="1500"/>
                </a:lnSpc>
                <a:buNone/>
              </a:pPr>
              <a:r>
                <a:rPr lang="en-US" altLang="zh-CN" b="1" dirty="0">
                  <a:solidFill>
                    <a:srgbClr val="C00000"/>
                  </a:solidFill>
                </a:rPr>
                <a:t>EDA Platform</a:t>
              </a:r>
              <a:endParaRPr lang="zh-CN" altLang="en-US" b="1" kern="1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6D740E84-DA4C-4E1B-A8B6-C9F3B46F5B3A}"/>
              </a:ext>
            </a:extLst>
          </p:cNvPr>
          <p:cNvGrpSpPr/>
          <p:nvPr/>
        </p:nvGrpSpPr>
        <p:grpSpPr>
          <a:xfrm>
            <a:off x="2118218" y="1790704"/>
            <a:ext cx="1489476" cy="4430138"/>
            <a:chOff x="2478210" y="-1"/>
            <a:chExt cx="1468142" cy="5531575"/>
          </a:xfrm>
        </p:grpSpPr>
        <p:sp>
          <p:nvSpPr>
            <p:cNvPr id="199" name="矩形: 圆角 198">
              <a:extLst>
                <a:ext uri="{FF2B5EF4-FFF2-40B4-BE49-F238E27FC236}">
                  <a16:creationId xmlns:a16="http://schemas.microsoft.com/office/drawing/2014/main" id="{C532AD33-8720-4822-B9FB-BD1D747DBE54}"/>
                </a:ext>
              </a:extLst>
            </p:cNvPr>
            <p:cNvSpPr/>
            <p:nvPr/>
          </p:nvSpPr>
          <p:spPr>
            <a:xfrm>
              <a:off x="2478210" y="0"/>
              <a:ext cx="1468142" cy="553157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t" anchorCtr="0"/>
            <a:lstStyle/>
            <a:p>
              <a:pPr>
                <a:lnSpc>
                  <a:spcPts val="1500"/>
                </a:lnSpc>
              </a:pPr>
              <a:endParaRPr lang="zh-CN" altLang="en-US" b="1">
                <a:solidFill>
                  <a:srgbClr val="C00000"/>
                </a:solidFill>
              </a:endParaRPr>
            </a:p>
          </p:txBody>
        </p:sp>
        <p:sp>
          <p:nvSpPr>
            <p:cNvPr id="200" name="矩形: 圆角 4">
              <a:extLst>
                <a:ext uri="{FF2B5EF4-FFF2-40B4-BE49-F238E27FC236}">
                  <a16:creationId xmlns:a16="http://schemas.microsoft.com/office/drawing/2014/main" id="{2786889B-32CE-4C59-B84E-88624643763D}"/>
                </a:ext>
              </a:extLst>
            </p:cNvPr>
            <p:cNvSpPr txBox="1"/>
            <p:nvPr/>
          </p:nvSpPr>
          <p:spPr>
            <a:xfrm>
              <a:off x="2478210" y="-1"/>
              <a:ext cx="1468142" cy="8717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ts val="1500"/>
                </a:lnSpc>
                <a:buNone/>
              </a:pPr>
              <a:r>
                <a:rPr lang="en-US" altLang="zh-CN" b="1" kern="1200" dirty="0">
                  <a:solidFill>
                    <a:srgbClr val="C00000"/>
                  </a:solidFill>
                </a:rPr>
                <a:t>EDA Modules</a:t>
              </a:r>
              <a:endParaRPr lang="zh-CN" altLang="en-US" b="1" kern="1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3CAAC403-E2F1-4D68-A86F-C8F95118E0F3}"/>
              </a:ext>
            </a:extLst>
          </p:cNvPr>
          <p:cNvGrpSpPr/>
          <p:nvPr/>
        </p:nvGrpSpPr>
        <p:grpSpPr>
          <a:xfrm>
            <a:off x="3970218" y="1790704"/>
            <a:ext cx="1611977" cy="4430137"/>
            <a:chOff x="2478210" y="0"/>
            <a:chExt cx="1468142" cy="5531574"/>
          </a:xfrm>
        </p:grpSpPr>
        <p:sp>
          <p:nvSpPr>
            <p:cNvPr id="202" name="矩形: 圆角 201">
              <a:extLst>
                <a:ext uri="{FF2B5EF4-FFF2-40B4-BE49-F238E27FC236}">
                  <a16:creationId xmlns:a16="http://schemas.microsoft.com/office/drawing/2014/main" id="{17C56F44-C5D1-48A2-8E2F-17728DAE96E8}"/>
                </a:ext>
              </a:extLst>
            </p:cNvPr>
            <p:cNvSpPr/>
            <p:nvPr/>
          </p:nvSpPr>
          <p:spPr>
            <a:xfrm>
              <a:off x="2478210" y="0"/>
              <a:ext cx="1468142" cy="553157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t" anchorCtr="0"/>
            <a:lstStyle/>
            <a:p>
              <a:pPr>
                <a:lnSpc>
                  <a:spcPts val="1500"/>
                </a:lnSpc>
              </a:pPr>
              <a:endParaRPr lang="zh-CN" altLang="en-US" b="1">
                <a:solidFill>
                  <a:srgbClr val="C00000"/>
                </a:solidFill>
              </a:endParaRPr>
            </a:p>
          </p:txBody>
        </p:sp>
        <p:sp>
          <p:nvSpPr>
            <p:cNvPr id="203" name="矩形: 圆角 4">
              <a:extLst>
                <a:ext uri="{FF2B5EF4-FFF2-40B4-BE49-F238E27FC236}">
                  <a16:creationId xmlns:a16="http://schemas.microsoft.com/office/drawing/2014/main" id="{126888BA-28D2-4AE3-9514-23EB1754165D}"/>
                </a:ext>
              </a:extLst>
            </p:cNvPr>
            <p:cNvSpPr txBox="1"/>
            <p:nvPr/>
          </p:nvSpPr>
          <p:spPr>
            <a:xfrm>
              <a:off x="2478210" y="0"/>
              <a:ext cx="1468142" cy="16594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ts val="1500"/>
                </a:lnSpc>
                <a:buNone/>
              </a:pPr>
              <a:r>
                <a:rPr lang="en-US" altLang="zh-CN" b="1" kern="1200" dirty="0">
                  <a:solidFill>
                    <a:srgbClr val="C00000"/>
                  </a:solidFill>
                </a:rPr>
                <a:t>Tools</a:t>
              </a:r>
              <a:endParaRPr lang="zh-CN" altLang="en-US" b="1" kern="1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04D59B5C-A201-4227-A707-D6D6447F529D}"/>
              </a:ext>
            </a:extLst>
          </p:cNvPr>
          <p:cNvGrpSpPr/>
          <p:nvPr/>
        </p:nvGrpSpPr>
        <p:grpSpPr>
          <a:xfrm>
            <a:off x="5959412" y="1790704"/>
            <a:ext cx="1681344" cy="4430137"/>
            <a:chOff x="2478210" y="0"/>
            <a:chExt cx="1468142" cy="5531574"/>
          </a:xfrm>
        </p:grpSpPr>
        <p:sp>
          <p:nvSpPr>
            <p:cNvPr id="205" name="矩形: 圆角 204">
              <a:extLst>
                <a:ext uri="{FF2B5EF4-FFF2-40B4-BE49-F238E27FC236}">
                  <a16:creationId xmlns:a16="http://schemas.microsoft.com/office/drawing/2014/main" id="{104C3A5C-3A39-4B12-9F08-33CE6388EE1A}"/>
                </a:ext>
              </a:extLst>
            </p:cNvPr>
            <p:cNvSpPr/>
            <p:nvPr/>
          </p:nvSpPr>
          <p:spPr>
            <a:xfrm>
              <a:off x="2478210" y="0"/>
              <a:ext cx="1468142" cy="553157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t" anchorCtr="0"/>
            <a:lstStyle/>
            <a:p>
              <a:pPr>
                <a:lnSpc>
                  <a:spcPts val="1500"/>
                </a:lnSpc>
              </a:pPr>
              <a:endParaRPr lang="zh-CN" altLang="en-US" b="1">
                <a:solidFill>
                  <a:srgbClr val="C00000"/>
                </a:solidFill>
              </a:endParaRPr>
            </a:p>
          </p:txBody>
        </p:sp>
        <p:sp>
          <p:nvSpPr>
            <p:cNvPr id="206" name="矩形: 圆角 4">
              <a:extLst>
                <a:ext uri="{FF2B5EF4-FFF2-40B4-BE49-F238E27FC236}">
                  <a16:creationId xmlns:a16="http://schemas.microsoft.com/office/drawing/2014/main" id="{3E69E54F-05E9-433D-A5B2-0063A16F21F5}"/>
                </a:ext>
              </a:extLst>
            </p:cNvPr>
            <p:cNvSpPr txBox="1"/>
            <p:nvPr/>
          </p:nvSpPr>
          <p:spPr>
            <a:xfrm>
              <a:off x="2478210" y="0"/>
              <a:ext cx="1468142" cy="16594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ts val="1500"/>
                </a:lnSpc>
                <a:buNone/>
              </a:pPr>
              <a:r>
                <a:rPr lang="en-US" altLang="zh-CN" b="1" dirty="0">
                  <a:solidFill>
                    <a:srgbClr val="C00000"/>
                  </a:solidFill>
                </a:rPr>
                <a:t>Sub-Tools</a:t>
              </a:r>
              <a:endParaRPr lang="zh-CN" altLang="en-US" b="1" kern="1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03A70472-7E7F-4588-94F7-AC890A88C19E}"/>
              </a:ext>
            </a:extLst>
          </p:cNvPr>
          <p:cNvGrpSpPr/>
          <p:nvPr/>
        </p:nvGrpSpPr>
        <p:grpSpPr>
          <a:xfrm>
            <a:off x="8017176" y="1790704"/>
            <a:ext cx="1865746" cy="4430137"/>
            <a:chOff x="2478210" y="0"/>
            <a:chExt cx="1468142" cy="5531574"/>
          </a:xfrm>
        </p:grpSpPr>
        <p:sp>
          <p:nvSpPr>
            <p:cNvPr id="208" name="矩形: 圆角 207">
              <a:extLst>
                <a:ext uri="{FF2B5EF4-FFF2-40B4-BE49-F238E27FC236}">
                  <a16:creationId xmlns:a16="http://schemas.microsoft.com/office/drawing/2014/main" id="{CF536EE2-F920-4F16-92C9-1AE5DCF443A9}"/>
                </a:ext>
              </a:extLst>
            </p:cNvPr>
            <p:cNvSpPr/>
            <p:nvPr/>
          </p:nvSpPr>
          <p:spPr>
            <a:xfrm>
              <a:off x="2478210" y="0"/>
              <a:ext cx="1468142" cy="553157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t" anchorCtr="0"/>
            <a:lstStyle/>
            <a:p>
              <a:pPr>
                <a:lnSpc>
                  <a:spcPts val="1500"/>
                </a:lnSpc>
              </a:pPr>
              <a:endParaRPr lang="zh-CN" altLang="en-US" b="1">
                <a:solidFill>
                  <a:srgbClr val="C00000"/>
                </a:solidFill>
              </a:endParaRPr>
            </a:p>
          </p:txBody>
        </p:sp>
        <p:sp>
          <p:nvSpPr>
            <p:cNvPr id="209" name="矩形: 圆角 4">
              <a:extLst>
                <a:ext uri="{FF2B5EF4-FFF2-40B4-BE49-F238E27FC236}">
                  <a16:creationId xmlns:a16="http://schemas.microsoft.com/office/drawing/2014/main" id="{FE56BFF5-39AC-45B2-9CB3-359979F52E01}"/>
                </a:ext>
              </a:extLst>
            </p:cNvPr>
            <p:cNvSpPr txBox="1"/>
            <p:nvPr/>
          </p:nvSpPr>
          <p:spPr>
            <a:xfrm>
              <a:off x="2478210" y="0"/>
              <a:ext cx="1468142" cy="16594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ts val="1500"/>
                </a:lnSpc>
                <a:buNone/>
              </a:pPr>
              <a:r>
                <a:rPr lang="en-US" altLang="zh-CN" b="1" dirty="0">
                  <a:solidFill>
                    <a:srgbClr val="C00000"/>
                  </a:solidFill>
                </a:rPr>
                <a:t>Steps</a:t>
              </a:r>
              <a:endParaRPr lang="zh-CN" altLang="en-US" b="1" kern="1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96A2289A-D946-41F1-8DA8-304DB9F005AA}"/>
              </a:ext>
            </a:extLst>
          </p:cNvPr>
          <p:cNvGrpSpPr/>
          <p:nvPr/>
        </p:nvGrpSpPr>
        <p:grpSpPr>
          <a:xfrm>
            <a:off x="10214094" y="1797620"/>
            <a:ext cx="1749681" cy="3840390"/>
            <a:chOff x="2478210" y="0"/>
            <a:chExt cx="1468142" cy="5531574"/>
          </a:xfrm>
        </p:grpSpPr>
        <p:sp>
          <p:nvSpPr>
            <p:cNvPr id="211" name="矩形: 圆角 210">
              <a:extLst>
                <a:ext uri="{FF2B5EF4-FFF2-40B4-BE49-F238E27FC236}">
                  <a16:creationId xmlns:a16="http://schemas.microsoft.com/office/drawing/2014/main" id="{32CB1E6B-D71A-46EE-9A9A-5EFCA4297EED}"/>
                </a:ext>
              </a:extLst>
            </p:cNvPr>
            <p:cNvSpPr/>
            <p:nvPr/>
          </p:nvSpPr>
          <p:spPr>
            <a:xfrm>
              <a:off x="2478210" y="0"/>
              <a:ext cx="1468142" cy="553157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t" anchorCtr="0"/>
            <a:lstStyle/>
            <a:p>
              <a:pPr>
                <a:lnSpc>
                  <a:spcPts val="1500"/>
                </a:lnSpc>
              </a:pPr>
              <a:endParaRPr lang="zh-CN" altLang="en-US" b="1">
                <a:solidFill>
                  <a:srgbClr val="C00000"/>
                </a:solidFill>
              </a:endParaRPr>
            </a:p>
          </p:txBody>
        </p:sp>
        <p:sp>
          <p:nvSpPr>
            <p:cNvPr id="212" name="矩形: 圆角 4">
              <a:extLst>
                <a:ext uri="{FF2B5EF4-FFF2-40B4-BE49-F238E27FC236}">
                  <a16:creationId xmlns:a16="http://schemas.microsoft.com/office/drawing/2014/main" id="{0E2D3011-DE77-4DE2-AB32-D204982EE3FD}"/>
                </a:ext>
              </a:extLst>
            </p:cNvPr>
            <p:cNvSpPr txBox="1"/>
            <p:nvPr/>
          </p:nvSpPr>
          <p:spPr>
            <a:xfrm>
              <a:off x="2478210" y="0"/>
              <a:ext cx="1468142" cy="16594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ts val="1500"/>
                </a:lnSpc>
                <a:buNone/>
              </a:pPr>
              <a:r>
                <a:rPr lang="en-US" altLang="zh-CN" b="1" kern="1200" dirty="0">
                  <a:solidFill>
                    <a:srgbClr val="C00000"/>
                  </a:solidFill>
                </a:rPr>
                <a:t>Operators</a:t>
              </a:r>
              <a:endParaRPr lang="zh-CN" altLang="en-US" b="1" kern="12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56" name="圆角矩形 155">
            <a:extLst>
              <a:ext uri="{FF2B5EF4-FFF2-40B4-BE49-F238E27FC236}">
                <a16:creationId xmlns:a16="http://schemas.microsoft.com/office/drawing/2014/main" id="{9EDFAAD5-1EE4-CE40-81FB-B0F79D829D7A}"/>
              </a:ext>
            </a:extLst>
          </p:cNvPr>
          <p:cNvSpPr/>
          <p:nvPr/>
        </p:nvSpPr>
        <p:spPr>
          <a:xfrm>
            <a:off x="358890" y="3868940"/>
            <a:ext cx="1265373" cy="390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00"/>
              </a:lnSpc>
            </a:pPr>
            <a:r>
              <a:rPr kumimoji="1" lang="en-US" altLang="zh-CN" b="1" dirty="0"/>
              <a:t>EDA Flow</a:t>
            </a:r>
            <a:endParaRPr kumimoji="1" lang="zh-CN" altLang="en-US" b="1" dirty="0"/>
          </a:p>
        </p:txBody>
      </p:sp>
      <p:sp>
        <p:nvSpPr>
          <p:cNvPr id="157" name="圆角矩形 156">
            <a:extLst>
              <a:ext uri="{FF2B5EF4-FFF2-40B4-BE49-F238E27FC236}">
                <a16:creationId xmlns:a16="http://schemas.microsoft.com/office/drawing/2014/main" id="{30B72756-1007-414C-9DF8-2F2E8FBEF8BD}"/>
              </a:ext>
            </a:extLst>
          </p:cNvPr>
          <p:cNvSpPr/>
          <p:nvPr/>
        </p:nvSpPr>
        <p:spPr>
          <a:xfrm>
            <a:off x="2226913" y="2417305"/>
            <a:ext cx="1265373" cy="390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00"/>
              </a:lnSpc>
            </a:pPr>
            <a:r>
              <a:rPr kumimoji="1" lang="en-US" altLang="zh-CN" sz="1600" b="1" dirty="0"/>
              <a:t>Logic Synthesis</a:t>
            </a:r>
            <a:endParaRPr kumimoji="1" lang="zh-CN" altLang="en-US" sz="1600" b="1" dirty="0"/>
          </a:p>
        </p:txBody>
      </p:sp>
      <p:sp>
        <p:nvSpPr>
          <p:cNvPr id="158" name="圆角矩形 157">
            <a:extLst>
              <a:ext uri="{FF2B5EF4-FFF2-40B4-BE49-F238E27FC236}">
                <a16:creationId xmlns:a16="http://schemas.microsoft.com/office/drawing/2014/main" id="{9EDFAAD5-1EE4-CE40-81FB-B0F79D829D7A}"/>
              </a:ext>
            </a:extLst>
          </p:cNvPr>
          <p:cNvSpPr/>
          <p:nvPr/>
        </p:nvSpPr>
        <p:spPr>
          <a:xfrm>
            <a:off x="2226913" y="3253234"/>
            <a:ext cx="1265373" cy="39055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500"/>
              </a:lnSpc>
            </a:pPr>
            <a:r>
              <a:rPr kumimoji="1" lang="en-US" altLang="zh-CN" sz="1600" b="1" dirty="0"/>
              <a:t>Physical Design</a:t>
            </a:r>
            <a:endParaRPr kumimoji="1" lang="zh-CN" altLang="en-US" sz="1600" b="1" dirty="0"/>
          </a:p>
        </p:txBody>
      </p:sp>
      <p:sp>
        <p:nvSpPr>
          <p:cNvPr id="159" name="圆角矩形 158">
            <a:extLst>
              <a:ext uri="{FF2B5EF4-FFF2-40B4-BE49-F238E27FC236}">
                <a16:creationId xmlns:a16="http://schemas.microsoft.com/office/drawing/2014/main" id="{9EDFAAD5-1EE4-CE40-81FB-B0F79D829D7A}"/>
              </a:ext>
            </a:extLst>
          </p:cNvPr>
          <p:cNvSpPr/>
          <p:nvPr/>
        </p:nvSpPr>
        <p:spPr>
          <a:xfrm>
            <a:off x="2226913" y="4150407"/>
            <a:ext cx="1265373" cy="390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500"/>
              </a:lnSpc>
            </a:pPr>
            <a:r>
              <a:rPr kumimoji="1" lang="en-US" altLang="zh-CN" sz="1600" b="1" dirty="0"/>
              <a:t>Sign Off</a:t>
            </a:r>
            <a:endParaRPr kumimoji="1" lang="zh-CN" altLang="en-US" sz="1600" b="1" dirty="0"/>
          </a:p>
        </p:txBody>
      </p:sp>
      <p:sp>
        <p:nvSpPr>
          <p:cNvPr id="160" name="圆角矩形 159">
            <a:extLst>
              <a:ext uri="{FF2B5EF4-FFF2-40B4-BE49-F238E27FC236}">
                <a16:creationId xmlns:a16="http://schemas.microsoft.com/office/drawing/2014/main" id="{9EDFAAD5-1EE4-CE40-81FB-B0F79D829D7A}"/>
              </a:ext>
            </a:extLst>
          </p:cNvPr>
          <p:cNvSpPr/>
          <p:nvPr/>
        </p:nvSpPr>
        <p:spPr>
          <a:xfrm>
            <a:off x="2226913" y="4855750"/>
            <a:ext cx="1265373" cy="390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500"/>
              </a:lnSpc>
            </a:pPr>
            <a:r>
              <a:rPr kumimoji="1" lang="en-US" altLang="zh-CN" sz="1600" b="1" dirty="0"/>
              <a:t>Physical Verification</a:t>
            </a:r>
            <a:endParaRPr kumimoji="1" lang="zh-CN" altLang="en-US" sz="1600" b="1" dirty="0"/>
          </a:p>
        </p:txBody>
      </p:sp>
      <p:sp>
        <p:nvSpPr>
          <p:cNvPr id="161" name="圆角矩形 160">
            <a:extLst>
              <a:ext uri="{FF2B5EF4-FFF2-40B4-BE49-F238E27FC236}">
                <a16:creationId xmlns:a16="http://schemas.microsoft.com/office/drawing/2014/main" id="{9EDFAAD5-1EE4-CE40-81FB-B0F79D829D7A}"/>
              </a:ext>
            </a:extLst>
          </p:cNvPr>
          <p:cNvSpPr/>
          <p:nvPr/>
        </p:nvSpPr>
        <p:spPr>
          <a:xfrm>
            <a:off x="2226914" y="5522374"/>
            <a:ext cx="1265373" cy="390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500"/>
              </a:lnSpc>
            </a:pPr>
            <a:r>
              <a:rPr kumimoji="1" lang="en-US" altLang="zh-CN" sz="1600" b="1" dirty="0"/>
              <a:t>Layout Processing</a:t>
            </a:r>
            <a:endParaRPr kumimoji="1" lang="zh-CN" altLang="en-US" sz="1600" b="1" dirty="0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EC63A391-D291-4F43-80AA-B0E737A13A28}"/>
              </a:ext>
            </a:extLst>
          </p:cNvPr>
          <p:cNvSpPr/>
          <p:nvPr/>
        </p:nvSpPr>
        <p:spPr>
          <a:xfrm>
            <a:off x="4074937" y="2065774"/>
            <a:ext cx="1387878" cy="2124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00"/>
              </a:lnSpc>
            </a:pPr>
            <a:r>
              <a:rPr kumimoji="1" lang="en-US" altLang="zh-CN" sz="1200" b="1" dirty="0"/>
              <a:t>Logic Compiling</a:t>
            </a:r>
            <a:endParaRPr kumimoji="1" lang="zh-CN" altLang="en-US" sz="1200" b="1" dirty="0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2C1F5CFB-18C0-F64A-939A-E1304E4C1D82}"/>
              </a:ext>
            </a:extLst>
          </p:cNvPr>
          <p:cNvSpPr/>
          <p:nvPr/>
        </p:nvSpPr>
        <p:spPr>
          <a:xfrm>
            <a:off x="4074937" y="2354608"/>
            <a:ext cx="1387878" cy="2124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00"/>
              </a:lnSpc>
            </a:pPr>
            <a:r>
              <a:rPr kumimoji="1" lang="en-US" altLang="zh-CN" sz="1200" b="1" dirty="0"/>
              <a:t>Logic Optimization</a:t>
            </a:r>
            <a:endParaRPr kumimoji="1" lang="zh-CN" altLang="en-US" sz="1200" b="1" dirty="0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DB51EDC0-8CB0-9C46-A5A0-E6EB82611B98}"/>
              </a:ext>
            </a:extLst>
          </p:cNvPr>
          <p:cNvSpPr/>
          <p:nvPr/>
        </p:nvSpPr>
        <p:spPr>
          <a:xfrm>
            <a:off x="4074937" y="2643441"/>
            <a:ext cx="1387878" cy="2124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00"/>
              </a:lnSpc>
            </a:pPr>
            <a:r>
              <a:rPr kumimoji="1" lang="en-US" altLang="zh-CN" sz="1200" b="1" dirty="0"/>
              <a:t>Tech Mapping</a:t>
            </a:r>
            <a:endParaRPr kumimoji="1" lang="zh-CN" altLang="en-US" sz="1200" b="1" dirty="0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12B37564-CB85-E947-B790-46EB9ACFBF79}"/>
              </a:ext>
            </a:extLst>
          </p:cNvPr>
          <p:cNvSpPr/>
          <p:nvPr/>
        </p:nvSpPr>
        <p:spPr>
          <a:xfrm>
            <a:off x="4074937" y="2932275"/>
            <a:ext cx="1387878" cy="2124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00"/>
              </a:lnSpc>
            </a:pPr>
            <a:r>
              <a:rPr kumimoji="1" lang="en-US" altLang="zh-CN" sz="1200" b="1" dirty="0"/>
              <a:t>Floorplan</a:t>
            </a:r>
            <a:endParaRPr kumimoji="1" lang="zh-CN" altLang="en-US" sz="1200" b="1" dirty="0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A4D46634-07AD-C041-9953-0B42BFAD1977}"/>
              </a:ext>
            </a:extLst>
          </p:cNvPr>
          <p:cNvSpPr/>
          <p:nvPr/>
        </p:nvSpPr>
        <p:spPr>
          <a:xfrm>
            <a:off x="4074937" y="3221108"/>
            <a:ext cx="1387878" cy="21246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00"/>
              </a:lnSpc>
            </a:pPr>
            <a:r>
              <a:rPr kumimoji="1" lang="en-US" altLang="zh-CN" sz="1200" b="1" dirty="0"/>
              <a:t>Placement</a:t>
            </a:r>
            <a:endParaRPr kumimoji="1" lang="zh-CN" altLang="en-US" sz="1200" b="1" dirty="0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673294F5-DC6D-5B47-AE19-4EFD81817E07}"/>
              </a:ext>
            </a:extLst>
          </p:cNvPr>
          <p:cNvSpPr/>
          <p:nvPr/>
        </p:nvSpPr>
        <p:spPr>
          <a:xfrm>
            <a:off x="4074937" y="3509942"/>
            <a:ext cx="1387878" cy="2124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00"/>
              </a:lnSpc>
            </a:pPr>
            <a:r>
              <a:rPr kumimoji="1" lang="en-US" altLang="zh-CN" sz="1200" b="1" dirty="0"/>
              <a:t>CTS</a:t>
            </a:r>
            <a:endParaRPr kumimoji="1" lang="zh-CN" altLang="en-US" sz="1200" b="1" dirty="0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527C7CC6-9E6F-AC4E-A5EA-4677AF18B6F2}"/>
              </a:ext>
            </a:extLst>
          </p:cNvPr>
          <p:cNvSpPr/>
          <p:nvPr/>
        </p:nvSpPr>
        <p:spPr>
          <a:xfrm>
            <a:off x="4074937" y="3798775"/>
            <a:ext cx="1387878" cy="2124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00"/>
              </a:lnSpc>
            </a:pPr>
            <a:r>
              <a:rPr kumimoji="1" lang="en-US" altLang="zh-CN" sz="1200" b="1" dirty="0"/>
              <a:t>Routing</a:t>
            </a:r>
            <a:endParaRPr kumimoji="1" lang="zh-CN" altLang="en-US" sz="1200" b="1" dirty="0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3B59D7D6-601F-1F4E-9DAE-B9BF300D8330}"/>
              </a:ext>
            </a:extLst>
          </p:cNvPr>
          <p:cNvSpPr/>
          <p:nvPr/>
        </p:nvSpPr>
        <p:spPr>
          <a:xfrm>
            <a:off x="4074937" y="4087609"/>
            <a:ext cx="1387878" cy="2124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00"/>
              </a:lnSpc>
            </a:pPr>
            <a:r>
              <a:rPr kumimoji="1" lang="en-US" altLang="zh-CN" sz="1200" b="1" dirty="0"/>
              <a:t>STA</a:t>
            </a:r>
            <a:endParaRPr kumimoji="1" lang="zh-CN" altLang="en-US" sz="1200" b="1" dirty="0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70680D8F-4DA4-B040-85F5-A971B94C5037}"/>
              </a:ext>
            </a:extLst>
          </p:cNvPr>
          <p:cNvSpPr/>
          <p:nvPr/>
        </p:nvSpPr>
        <p:spPr>
          <a:xfrm>
            <a:off x="4074937" y="4376442"/>
            <a:ext cx="1387878" cy="2124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00"/>
              </a:lnSpc>
            </a:pPr>
            <a:r>
              <a:rPr kumimoji="1" lang="en-US" altLang="zh-CN" sz="1200" b="1" dirty="0"/>
              <a:t>Power Analysis </a:t>
            </a:r>
            <a:endParaRPr kumimoji="1" lang="zh-CN" altLang="en-US" sz="1200" b="1" dirty="0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406F0212-8465-C84E-809A-ADB21691163D}"/>
              </a:ext>
            </a:extLst>
          </p:cNvPr>
          <p:cNvSpPr/>
          <p:nvPr/>
        </p:nvSpPr>
        <p:spPr>
          <a:xfrm>
            <a:off x="4074937" y="4665276"/>
            <a:ext cx="1387878" cy="2124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00"/>
              </a:lnSpc>
            </a:pPr>
            <a:r>
              <a:rPr kumimoji="1" lang="en-US" altLang="zh-CN" sz="1200" b="1" dirty="0"/>
              <a:t>Noise Analysis</a:t>
            </a:r>
            <a:endParaRPr kumimoji="1" lang="zh-CN" altLang="en-US" sz="1200" b="1" dirty="0"/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FAC88500-30AC-C54C-9EF1-5E7907210A8C}"/>
              </a:ext>
            </a:extLst>
          </p:cNvPr>
          <p:cNvSpPr/>
          <p:nvPr/>
        </p:nvSpPr>
        <p:spPr>
          <a:xfrm>
            <a:off x="4074937" y="4954109"/>
            <a:ext cx="1387878" cy="2124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00"/>
              </a:lnSpc>
            </a:pPr>
            <a:r>
              <a:rPr kumimoji="1" lang="en-US" altLang="zh-CN" sz="1200" b="1" dirty="0"/>
              <a:t>DRC / ERC</a:t>
            </a:r>
            <a:endParaRPr kumimoji="1" lang="zh-CN" altLang="en-US" sz="1200" b="1" dirty="0"/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4F2C582B-A016-5A49-8D40-7F3CF63C9961}"/>
              </a:ext>
            </a:extLst>
          </p:cNvPr>
          <p:cNvSpPr/>
          <p:nvPr/>
        </p:nvSpPr>
        <p:spPr>
          <a:xfrm>
            <a:off x="4074937" y="5242943"/>
            <a:ext cx="1387878" cy="2124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00"/>
              </a:lnSpc>
            </a:pPr>
            <a:r>
              <a:rPr kumimoji="1" lang="en-US" altLang="zh-CN" sz="1200" b="1" dirty="0"/>
              <a:t>LVS</a:t>
            </a:r>
            <a:endParaRPr kumimoji="1" lang="zh-CN" altLang="en-US" sz="1200" b="1" dirty="0"/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264EE893-C470-D44D-BFAD-800E62FCEA45}"/>
              </a:ext>
            </a:extLst>
          </p:cNvPr>
          <p:cNvSpPr/>
          <p:nvPr/>
        </p:nvSpPr>
        <p:spPr>
          <a:xfrm>
            <a:off x="4074937" y="5531776"/>
            <a:ext cx="1387878" cy="2124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00"/>
              </a:lnSpc>
            </a:pPr>
            <a:r>
              <a:rPr kumimoji="1" lang="en-US" altLang="zh-CN" sz="1200" b="1" dirty="0"/>
              <a:t>OPC / RET</a:t>
            </a:r>
            <a:endParaRPr kumimoji="1" lang="zh-CN" altLang="en-US" sz="1200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AD953B9-082A-4213-A9FE-83423BE5CA84}"/>
              </a:ext>
            </a:extLst>
          </p:cNvPr>
          <p:cNvSpPr/>
          <p:nvPr/>
        </p:nvSpPr>
        <p:spPr>
          <a:xfrm>
            <a:off x="4076606" y="5820606"/>
            <a:ext cx="1387878" cy="2124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00"/>
              </a:lnSpc>
            </a:pPr>
            <a:r>
              <a:rPr kumimoji="1" lang="en-US" altLang="zh-CN" sz="1200" b="1" dirty="0"/>
              <a:t>Mask Generation</a:t>
            </a:r>
            <a:endParaRPr kumimoji="1" lang="zh-CN" altLang="en-US" sz="1200" b="1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7964333-2ED1-4D99-A04A-6C776D92B1CB}"/>
              </a:ext>
            </a:extLst>
          </p:cNvPr>
          <p:cNvCxnSpPr>
            <a:cxnSpLocks/>
            <a:stCxn id="157" idx="3"/>
            <a:endCxn id="174" idx="1"/>
          </p:cNvCxnSpPr>
          <p:nvPr/>
        </p:nvCxnSpPr>
        <p:spPr>
          <a:xfrm flipV="1">
            <a:off x="3492286" y="2172007"/>
            <a:ext cx="582651" cy="440574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0523344-96A1-4E9C-B211-1DC1280CB264}"/>
              </a:ext>
            </a:extLst>
          </p:cNvPr>
          <p:cNvCxnSpPr>
            <a:cxnSpLocks/>
            <a:stCxn id="157" idx="3"/>
            <a:endCxn id="175" idx="1"/>
          </p:cNvCxnSpPr>
          <p:nvPr/>
        </p:nvCxnSpPr>
        <p:spPr>
          <a:xfrm flipV="1">
            <a:off x="3492286" y="2460841"/>
            <a:ext cx="582651" cy="15174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33079C9F-416A-4C6D-BF1D-7F278C3B7BCB}"/>
              </a:ext>
            </a:extLst>
          </p:cNvPr>
          <p:cNvCxnSpPr>
            <a:cxnSpLocks/>
            <a:stCxn id="157" idx="3"/>
            <a:endCxn id="176" idx="1"/>
          </p:cNvCxnSpPr>
          <p:nvPr/>
        </p:nvCxnSpPr>
        <p:spPr>
          <a:xfrm>
            <a:off x="3492286" y="2612581"/>
            <a:ext cx="582651" cy="137093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DC7734A-D05F-4B13-B384-C90670348785}"/>
              </a:ext>
            </a:extLst>
          </p:cNvPr>
          <p:cNvCxnSpPr>
            <a:cxnSpLocks/>
            <a:stCxn id="158" idx="3"/>
            <a:endCxn id="177" idx="1"/>
          </p:cNvCxnSpPr>
          <p:nvPr/>
        </p:nvCxnSpPr>
        <p:spPr>
          <a:xfrm flipV="1">
            <a:off x="3492286" y="3038508"/>
            <a:ext cx="582651" cy="410001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27EC219-2634-477C-B6A0-BD58B21D3892}"/>
              </a:ext>
            </a:extLst>
          </p:cNvPr>
          <p:cNvCxnSpPr>
            <a:cxnSpLocks/>
            <a:stCxn id="158" idx="3"/>
            <a:endCxn id="178" idx="1"/>
          </p:cNvCxnSpPr>
          <p:nvPr/>
        </p:nvCxnSpPr>
        <p:spPr>
          <a:xfrm flipV="1">
            <a:off x="3492286" y="3327341"/>
            <a:ext cx="582651" cy="121168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F37AA45-8BFA-4302-BCB7-A8111D6BC7D0}"/>
              </a:ext>
            </a:extLst>
          </p:cNvPr>
          <p:cNvCxnSpPr>
            <a:cxnSpLocks/>
            <a:stCxn id="158" idx="3"/>
            <a:endCxn id="179" idx="1"/>
          </p:cNvCxnSpPr>
          <p:nvPr/>
        </p:nvCxnSpPr>
        <p:spPr>
          <a:xfrm>
            <a:off x="3492286" y="3448509"/>
            <a:ext cx="582651" cy="167666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7982EDF-92E7-42CB-99C0-7087D2F49162}"/>
              </a:ext>
            </a:extLst>
          </p:cNvPr>
          <p:cNvCxnSpPr>
            <a:cxnSpLocks/>
            <a:stCxn id="158" idx="3"/>
            <a:endCxn id="180" idx="1"/>
          </p:cNvCxnSpPr>
          <p:nvPr/>
        </p:nvCxnSpPr>
        <p:spPr>
          <a:xfrm>
            <a:off x="3492286" y="3448509"/>
            <a:ext cx="582651" cy="456499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32202AD-EFE9-4FF4-BE7A-174BE7A71D2C}"/>
              </a:ext>
            </a:extLst>
          </p:cNvPr>
          <p:cNvCxnSpPr>
            <a:cxnSpLocks/>
            <a:stCxn id="159" idx="3"/>
            <a:endCxn id="181" idx="1"/>
          </p:cNvCxnSpPr>
          <p:nvPr/>
        </p:nvCxnSpPr>
        <p:spPr>
          <a:xfrm flipV="1">
            <a:off x="3492286" y="4193842"/>
            <a:ext cx="582651" cy="15184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D4743B4-85B7-423C-ADB0-A3F0723567CF}"/>
              </a:ext>
            </a:extLst>
          </p:cNvPr>
          <p:cNvCxnSpPr>
            <a:cxnSpLocks/>
            <a:stCxn id="159" idx="3"/>
            <a:endCxn id="182" idx="1"/>
          </p:cNvCxnSpPr>
          <p:nvPr/>
        </p:nvCxnSpPr>
        <p:spPr>
          <a:xfrm>
            <a:off x="3492286" y="4345682"/>
            <a:ext cx="582651" cy="136993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979A838-D1A2-4B6B-8486-EB14E38F4899}"/>
              </a:ext>
            </a:extLst>
          </p:cNvPr>
          <p:cNvCxnSpPr>
            <a:cxnSpLocks/>
            <a:stCxn id="159" idx="3"/>
            <a:endCxn id="185" idx="1"/>
          </p:cNvCxnSpPr>
          <p:nvPr/>
        </p:nvCxnSpPr>
        <p:spPr>
          <a:xfrm>
            <a:off x="3492286" y="4345682"/>
            <a:ext cx="582651" cy="425827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E9309811-7CD8-4A7E-9A9A-19CAD660BB43}"/>
              </a:ext>
            </a:extLst>
          </p:cNvPr>
          <p:cNvCxnSpPr>
            <a:cxnSpLocks/>
            <a:stCxn id="160" idx="3"/>
            <a:endCxn id="186" idx="1"/>
          </p:cNvCxnSpPr>
          <p:nvPr/>
        </p:nvCxnSpPr>
        <p:spPr>
          <a:xfrm>
            <a:off x="3492286" y="5051025"/>
            <a:ext cx="582651" cy="9317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8F43014-5919-4CC2-97C6-C3D9FBE381A8}"/>
              </a:ext>
            </a:extLst>
          </p:cNvPr>
          <p:cNvCxnSpPr>
            <a:cxnSpLocks/>
            <a:stCxn id="160" idx="3"/>
            <a:endCxn id="188" idx="1"/>
          </p:cNvCxnSpPr>
          <p:nvPr/>
        </p:nvCxnSpPr>
        <p:spPr>
          <a:xfrm>
            <a:off x="3492286" y="5051025"/>
            <a:ext cx="582651" cy="298151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AF3E0461-CDE1-4EE2-9B28-9A16BA17B512}"/>
              </a:ext>
            </a:extLst>
          </p:cNvPr>
          <p:cNvCxnSpPr>
            <a:cxnSpLocks/>
            <a:stCxn id="161" idx="3"/>
            <a:endCxn id="189" idx="1"/>
          </p:cNvCxnSpPr>
          <p:nvPr/>
        </p:nvCxnSpPr>
        <p:spPr>
          <a:xfrm flipV="1">
            <a:off x="3492287" y="5638009"/>
            <a:ext cx="582650" cy="7964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EB63E5CC-F23A-45FB-9D57-ED66B998D440}"/>
              </a:ext>
            </a:extLst>
          </p:cNvPr>
          <p:cNvCxnSpPr>
            <a:cxnSpLocks/>
            <a:stCxn id="161" idx="3"/>
            <a:endCxn id="25" idx="1"/>
          </p:cNvCxnSpPr>
          <p:nvPr/>
        </p:nvCxnSpPr>
        <p:spPr>
          <a:xfrm>
            <a:off x="3492287" y="5717649"/>
            <a:ext cx="584319" cy="20919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813DD031-AEC1-4442-B1CD-054EE6956672}"/>
              </a:ext>
            </a:extLst>
          </p:cNvPr>
          <p:cNvCxnSpPr>
            <a:cxnSpLocks/>
            <a:stCxn id="156" idx="3"/>
            <a:endCxn id="157" idx="1"/>
          </p:cNvCxnSpPr>
          <p:nvPr/>
        </p:nvCxnSpPr>
        <p:spPr>
          <a:xfrm flipV="1">
            <a:off x="1624262" y="2612581"/>
            <a:ext cx="602651" cy="1451634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0D8BA254-6C5F-4852-88CB-5D8347DF546C}"/>
              </a:ext>
            </a:extLst>
          </p:cNvPr>
          <p:cNvCxnSpPr>
            <a:cxnSpLocks/>
            <a:stCxn id="156" idx="3"/>
            <a:endCxn id="158" idx="1"/>
          </p:cNvCxnSpPr>
          <p:nvPr/>
        </p:nvCxnSpPr>
        <p:spPr>
          <a:xfrm flipV="1">
            <a:off x="1624262" y="3448509"/>
            <a:ext cx="602651" cy="615706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30D5197-B43A-4518-BBCB-89C4FFFD56C8}"/>
              </a:ext>
            </a:extLst>
          </p:cNvPr>
          <p:cNvCxnSpPr>
            <a:cxnSpLocks/>
            <a:stCxn id="156" idx="3"/>
            <a:endCxn id="159" idx="1"/>
          </p:cNvCxnSpPr>
          <p:nvPr/>
        </p:nvCxnSpPr>
        <p:spPr>
          <a:xfrm>
            <a:off x="1624263" y="4064215"/>
            <a:ext cx="602650" cy="281467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85840296-279C-4B63-AF8F-3A8D788C943E}"/>
              </a:ext>
            </a:extLst>
          </p:cNvPr>
          <p:cNvCxnSpPr>
            <a:cxnSpLocks/>
            <a:stCxn id="156" idx="3"/>
            <a:endCxn id="160" idx="1"/>
          </p:cNvCxnSpPr>
          <p:nvPr/>
        </p:nvCxnSpPr>
        <p:spPr>
          <a:xfrm>
            <a:off x="1624263" y="4064215"/>
            <a:ext cx="602650" cy="98681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F595488-549F-449E-BBF3-43E9E1F13ED2}"/>
              </a:ext>
            </a:extLst>
          </p:cNvPr>
          <p:cNvCxnSpPr>
            <a:cxnSpLocks/>
            <a:stCxn id="156" idx="3"/>
            <a:endCxn id="161" idx="1"/>
          </p:cNvCxnSpPr>
          <p:nvPr/>
        </p:nvCxnSpPr>
        <p:spPr>
          <a:xfrm>
            <a:off x="1624263" y="4064215"/>
            <a:ext cx="602651" cy="1653434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3E2DA930-3D3D-4E95-AF1D-0FA8DB125406}"/>
              </a:ext>
            </a:extLst>
          </p:cNvPr>
          <p:cNvSpPr txBox="1"/>
          <p:nvPr/>
        </p:nvSpPr>
        <p:spPr>
          <a:xfrm>
            <a:off x="4511223" y="5905955"/>
            <a:ext cx="551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……  </a:t>
            </a:r>
            <a:endParaRPr lang="zh-CN" altLang="en-US" b="1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6C43846C-D317-48D7-97D0-D0A71926B06D}"/>
              </a:ext>
            </a:extLst>
          </p:cNvPr>
          <p:cNvSpPr/>
          <p:nvPr/>
        </p:nvSpPr>
        <p:spPr>
          <a:xfrm>
            <a:off x="6052166" y="2446778"/>
            <a:ext cx="1479186" cy="28328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kumimoji="1" lang="en-US" altLang="zh-CN" sz="1200" b="1" dirty="0"/>
              <a:t>Initial Placement</a:t>
            </a:r>
            <a:endParaRPr kumimoji="1" lang="zh-CN" altLang="en-US" sz="1200" b="1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043C94FF-F10B-4183-8347-2222A92994F2}"/>
              </a:ext>
            </a:extLst>
          </p:cNvPr>
          <p:cNvSpPr/>
          <p:nvPr/>
        </p:nvSpPr>
        <p:spPr>
          <a:xfrm>
            <a:off x="6052166" y="2892685"/>
            <a:ext cx="1479186" cy="28328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kumimoji="1" lang="en-US" altLang="zh-CN" sz="1200" b="1" dirty="0"/>
              <a:t>Global Placement</a:t>
            </a:r>
            <a:endParaRPr kumimoji="1" lang="zh-CN" altLang="en-US" sz="1200" b="1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896DAA23-0652-417C-A712-88C7505B5905}"/>
              </a:ext>
            </a:extLst>
          </p:cNvPr>
          <p:cNvSpPr/>
          <p:nvPr/>
        </p:nvSpPr>
        <p:spPr>
          <a:xfrm>
            <a:off x="6052166" y="3338592"/>
            <a:ext cx="1479186" cy="28328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kumimoji="1" lang="en-US" altLang="zh-CN" sz="1200" b="1" dirty="0"/>
              <a:t>Post Global Placement</a:t>
            </a:r>
            <a:endParaRPr kumimoji="1" lang="zh-CN" altLang="en-US" sz="1200" b="1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966A6A0-0BCF-4203-8486-50E3F6787EBD}"/>
              </a:ext>
            </a:extLst>
          </p:cNvPr>
          <p:cNvSpPr/>
          <p:nvPr/>
        </p:nvSpPr>
        <p:spPr>
          <a:xfrm>
            <a:off x="6052166" y="3784499"/>
            <a:ext cx="1479186" cy="28328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kumimoji="1" lang="en-US" altLang="zh-CN" sz="1200" b="1" dirty="0"/>
              <a:t>Legalization</a:t>
            </a:r>
            <a:endParaRPr kumimoji="1" lang="zh-CN" altLang="en-US" sz="1200" b="1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AB47262-45D7-44F9-9BDD-0C6542FA53E5}"/>
              </a:ext>
            </a:extLst>
          </p:cNvPr>
          <p:cNvSpPr/>
          <p:nvPr/>
        </p:nvSpPr>
        <p:spPr>
          <a:xfrm>
            <a:off x="6057295" y="4230404"/>
            <a:ext cx="1479186" cy="28328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kumimoji="1" lang="en-US" altLang="zh-CN" sz="1200" b="1" dirty="0"/>
              <a:t>Detail Placement</a:t>
            </a:r>
            <a:endParaRPr kumimoji="1" lang="zh-CN" altLang="en-US" sz="1200" b="1" dirty="0"/>
          </a:p>
        </p:txBody>
      </p: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B6F112A3-517F-483D-9588-21D02CFF5A77}"/>
              </a:ext>
            </a:extLst>
          </p:cNvPr>
          <p:cNvCxnSpPr>
            <a:cxnSpLocks/>
            <a:stCxn id="178" idx="3"/>
            <a:endCxn id="91" idx="1"/>
          </p:cNvCxnSpPr>
          <p:nvPr/>
        </p:nvCxnSpPr>
        <p:spPr>
          <a:xfrm flipV="1">
            <a:off x="5462816" y="2588421"/>
            <a:ext cx="589350" cy="73892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F3264E5-A827-4D06-AC79-7335CD2FB716}"/>
              </a:ext>
            </a:extLst>
          </p:cNvPr>
          <p:cNvCxnSpPr>
            <a:cxnSpLocks/>
            <a:stCxn id="178" idx="3"/>
            <a:endCxn id="92" idx="1"/>
          </p:cNvCxnSpPr>
          <p:nvPr/>
        </p:nvCxnSpPr>
        <p:spPr>
          <a:xfrm flipV="1">
            <a:off x="5462815" y="3034329"/>
            <a:ext cx="589351" cy="293012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0845F135-AB35-4FF7-9300-82BFA7B0ABBC}"/>
              </a:ext>
            </a:extLst>
          </p:cNvPr>
          <p:cNvCxnSpPr>
            <a:cxnSpLocks/>
            <a:stCxn id="178" idx="3"/>
            <a:endCxn id="93" idx="1"/>
          </p:cNvCxnSpPr>
          <p:nvPr/>
        </p:nvCxnSpPr>
        <p:spPr>
          <a:xfrm>
            <a:off x="5462815" y="3327341"/>
            <a:ext cx="589351" cy="152895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7F69330C-517A-4B23-A49A-B371A485ED97}"/>
              </a:ext>
            </a:extLst>
          </p:cNvPr>
          <p:cNvCxnSpPr>
            <a:cxnSpLocks/>
            <a:stCxn id="178" idx="3"/>
            <a:endCxn id="94" idx="1"/>
          </p:cNvCxnSpPr>
          <p:nvPr/>
        </p:nvCxnSpPr>
        <p:spPr>
          <a:xfrm>
            <a:off x="5462815" y="3327341"/>
            <a:ext cx="589351" cy="598802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8F5EB598-CB5F-46ED-AD93-3827F9AC05CF}"/>
              </a:ext>
            </a:extLst>
          </p:cNvPr>
          <p:cNvCxnSpPr>
            <a:cxnSpLocks/>
            <a:stCxn id="178" idx="3"/>
            <a:endCxn id="96" idx="1"/>
          </p:cNvCxnSpPr>
          <p:nvPr/>
        </p:nvCxnSpPr>
        <p:spPr>
          <a:xfrm>
            <a:off x="5462815" y="3327341"/>
            <a:ext cx="594480" cy="1044707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976CAA31-E389-4B14-9C83-2440427E3E77}"/>
              </a:ext>
            </a:extLst>
          </p:cNvPr>
          <p:cNvSpPr/>
          <p:nvPr/>
        </p:nvSpPr>
        <p:spPr>
          <a:xfrm>
            <a:off x="8132031" y="2678774"/>
            <a:ext cx="1650911" cy="28328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kumimoji="1" lang="en-US" altLang="zh-CN" sz="1200" b="1" dirty="0"/>
              <a:t>Assign Cell to Right Region</a:t>
            </a:r>
            <a:endParaRPr kumimoji="1" lang="zh-CN" altLang="en-US" sz="1200" b="1" dirty="0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ADD13CBB-7355-4A67-8DBB-E368F1E90AC0}"/>
              </a:ext>
            </a:extLst>
          </p:cNvPr>
          <p:cNvSpPr/>
          <p:nvPr/>
        </p:nvSpPr>
        <p:spPr>
          <a:xfrm>
            <a:off x="8132031" y="3070206"/>
            <a:ext cx="1650911" cy="28328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kumimoji="1" lang="en-US" altLang="zh-CN" sz="1200" b="1" dirty="0"/>
              <a:t>Cell Respread</a:t>
            </a:r>
            <a:endParaRPr kumimoji="1" lang="zh-CN" altLang="en-US" sz="1200" b="1" dirty="0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9D4399FB-06A2-4C87-BA6F-FB6611E91F92}"/>
              </a:ext>
            </a:extLst>
          </p:cNvPr>
          <p:cNvSpPr/>
          <p:nvPr/>
        </p:nvSpPr>
        <p:spPr>
          <a:xfrm>
            <a:off x="8132031" y="3461638"/>
            <a:ext cx="1650911" cy="28328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kumimoji="1" lang="en-US" altLang="zh-CN" sz="1200" b="1" dirty="0"/>
              <a:t>Align Cell to Row</a:t>
            </a:r>
            <a:endParaRPr kumimoji="1" lang="zh-CN" altLang="en-US" sz="1200" b="1" dirty="0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7646D25B-9495-4B2A-A3B6-D463EA7F5D05}"/>
              </a:ext>
            </a:extLst>
          </p:cNvPr>
          <p:cNvSpPr/>
          <p:nvPr/>
        </p:nvSpPr>
        <p:spPr>
          <a:xfrm>
            <a:off x="8132031" y="3853070"/>
            <a:ext cx="1650911" cy="28328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kumimoji="1" lang="en-US" altLang="zh-CN" sz="1200" b="1" dirty="0"/>
              <a:t>Reorder Cell in a Row</a:t>
            </a:r>
            <a:endParaRPr kumimoji="1" lang="zh-CN" altLang="en-US" sz="1200" b="1" dirty="0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049BB732-A353-4FB6-9608-0481E4CB7CE6}"/>
              </a:ext>
            </a:extLst>
          </p:cNvPr>
          <p:cNvSpPr/>
          <p:nvPr/>
        </p:nvSpPr>
        <p:spPr>
          <a:xfrm>
            <a:off x="8132031" y="4244502"/>
            <a:ext cx="1650911" cy="28328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kumimoji="1" lang="en-US" altLang="zh-CN" sz="1200" b="1" dirty="0"/>
              <a:t>Spread Cell in a Row</a:t>
            </a:r>
            <a:endParaRPr kumimoji="1" lang="zh-CN" altLang="en-US" sz="1200" b="1" dirty="0"/>
          </a:p>
        </p:txBody>
      </p: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4F443062-7F28-4B35-81A2-B3F51563B5D0}"/>
              </a:ext>
            </a:extLst>
          </p:cNvPr>
          <p:cNvCxnSpPr>
            <a:cxnSpLocks/>
            <a:stCxn id="94" idx="3"/>
            <a:endCxn id="118" idx="1"/>
          </p:cNvCxnSpPr>
          <p:nvPr/>
        </p:nvCxnSpPr>
        <p:spPr>
          <a:xfrm flipV="1">
            <a:off x="7531352" y="2820418"/>
            <a:ext cx="600679" cy="1105725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29D46F00-70B9-480E-93D8-79E9ED1542F6}"/>
              </a:ext>
            </a:extLst>
          </p:cNvPr>
          <p:cNvCxnSpPr>
            <a:cxnSpLocks/>
            <a:stCxn id="94" idx="3"/>
            <a:endCxn id="119" idx="1"/>
          </p:cNvCxnSpPr>
          <p:nvPr/>
        </p:nvCxnSpPr>
        <p:spPr>
          <a:xfrm flipV="1">
            <a:off x="7531352" y="3211850"/>
            <a:ext cx="600679" cy="714293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EC98A7AF-C6F5-4F81-B87C-82CE55407AD1}"/>
              </a:ext>
            </a:extLst>
          </p:cNvPr>
          <p:cNvCxnSpPr>
            <a:cxnSpLocks/>
            <a:stCxn id="94" idx="3"/>
            <a:endCxn id="120" idx="1"/>
          </p:cNvCxnSpPr>
          <p:nvPr/>
        </p:nvCxnSpPr>
        <p:spPr>
          <a:xfrm flipV="1">
            <a:off x="7531352" y="3603282"/>
            <a:ext cx="600679" cy="322861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CFA5C746-2841-4D4E-A120-F4336BB00401}"/>
              </a:ext>
            </a:extLst>
          </p:cNvPr>
          <p:cNvCxnSpPr>
            <a:cxnSpLocks/>
            <a:stCxn id="94" idx="3"/>
            <a:endCxn id="121" idx="1"/>
          </p:cNvCxnSpPr>
          <p:nvPr/>
        </p:nvCxnSpPr>
        <p:spPr>
          <a:xfrm>
            <a:off x="7531352" y="3926143"/>
            <a:ext cx="600679" cy="68571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F24F2865-C0FD-4F47-AAF5-6A18F029FB7C}"/>
              </a:ext>
            </a:extLst>
          </p:cNvPr>
          <p:cNvCxnSpPr>
            <a:cxnSpLocks/>
            <a:stCxn id="94" idx="3"/>
            <a:endCxn id="122" idx="1"/>
          </p:cNvCxnSpPr>
          <p:nvPr/>
        </p:nvCxnSpPr>
        <p:spPr>
          <a:xfrm>
            <a:off x="7531352" y="3926143"/>
            <a:ext cx="600679" cy="460003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矩形 165">
            <a:extLst>
              <a:ext uri="{FF2B5EF4-FFF2-40B4-BE49-F238E27FC236}">
                <a16:creationId xmlns:a16="http://schemas.microsoft.com/office/drawing/2014/main" id="{A0FAAD95-1EFB-4EDE-90C6-E6CD7C928F17}"/>
              </a:ext>
            </a:extLst>
          </p:cNvPr>
          <p:cNvSpPr/>
          <p:nvPr/>
        </p:nvSpPr>
        <p:spPr>
          <a:xfrm>
            <a:off x="10349341" y="2953774"/>
            <a:ext cx="1479186" cy="28898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kumimoji="1" lang="en-US" altLang="zh-CN" sz="1200" b="1" dirty="0"/>
              <a:t>Greedy</a:t>
            </a:r>
            <a:endParaRPr kumimoji="1" lang="zh-CN" altLang="en-US" sz="1200" b="1" dirty="0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AF647353-0DE7-484F-8C89-B27952520E23}"/>
              </a:ext>
            </a:extLst>
          </p:cNvPr>
          <p:cNvSpPr/>
          <p:nvPr/>
        </p:nvSpPr>
        <p:spPr>
          <a:xfrm>
            <a:off x="8132031" y="4635934"/>
            <a:ext cx="1650911" cy="28328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kumimoji="1" lang="en-US" altLang="zh-CN" sz="1200" b="1" dirty="0"/>
              <a:t>Refinement </a:t>
            </a:r>
            <a:endParaRPr kumimoji="1" lang="zh-CN" altLang="en-US" sz="1200" b="1" dirty="0"/>
          </a:p>
        </p:txBody>
      </p:sp>
      <p:cxnSp>
        <p:nvCxnSpPr>
          <p:cNvPr id="171" name="直接连接符 170">
            <a:extLst>
              <a:ext uri="{FF2B5EF4-FFF2-40B4-BE49-F238E27FC236}">
                <a16:creationId xmlns:a16="http://schemas.microsoft.com/office/drawing/2014/main" id="{3BFAC407-7DE5-4B80-891E-3B4E94DDDBD9}"/>
              </a:ext>
            </a:extLst>
          </p:cNvPr>
          <p:cNvCxnSpPr>
            <a:cxnSpLocks/>
            <a:stCxn id="94" idx="3"/>
            <a:endCxn id="167" idx="1"/>
          </p:cNvCxnSpPr>
          <p:nvPr/>
        </p:nvCxnSpPr>
        <p:spPr>
          <a:xfrm>
            <a:off x="7531352" y="3926143"/>
            <a:ext cx="600679" cy="851435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矩形 182">
            <a:extLst>
              <a:ext uri="{FF2B5EF4-FFF2-40B4-BE49-F238E27FC236}">
                <a16:creationId xmlns:a16="http://schemas.microsoft.com/office/drawing/2014/main" id="{042CB6DF-7B4C-4921-A8A3-CE09EC719EBA}"/>
              </a:ext>
            </a:extLst>
          </p:cNvPr>
          <p:cNvSpPr/>
          <p:nvPr/>
        </p:nvSpPr>
        <p:spPr>
          <a:xfrm>
            <a:off x="8132031" y="5027367"/>
            <a:ext cx="1650911" cy="28328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kumimoji="1" lang="en-US" altLang="zh-CN" sz="1200" b="1" dirty="0"/>
              <a:t>Check Legality</a:t>
            </a:r>
            <a:endParaRPr kumimoji="1" lang="zh-CN" altLang="en-US" sz="1200" b="1" dirty="0"/>
          </a:p>
        </p:txBody>
      </p: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EEE69035-A467-4DD7-9319-80F89C46953D}"/>
              </a:ext>
            </a:extLst>
          </p:cNvPr>
          <p:cNvCxnSpPr>
            <a:cxnSpLocks/>
            <a:stCxn id="94" idx="3"/>
            <a:endCxn id="183" idx="1"/>
          </p:cNvCxnSpPr>
          <p:nvPr/>
        </p:nvCxnSpPr>
        <p:spPr>
          <a:xfrm>
            <a:off x="7531352" y="3926143"/>
            <a:ext cx="600679" cy="1242868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文本框 189">
            <a:extLst>
              <a:ext uri="{FF2B5EF4-FFF2-40B4-BE49-F238E27FC236}">
                <a16:creationId xmlns:a16="http://schemas.microsoft.com/office/drawing/2014/main" id="{A531F306-3E7A-47CE-81BB-1C6FD15A9DB9}"/>
              </a:ext>
            </a:extLst>
          </p:cNvPr>
          <p:cNvSpPr txBox="1"/>
          <p:nvPr/>
        </p:nvSpPr>
        <p:spPr>
          <a:xfrm>
            <a:off x="6521310" y="2129123"/>
            <a:ext cx="551155" cy="26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b="1" dirty="0"/>
              <a:t>……  </a:t>
            </a:r>
            <a:endParaRPr lang="zh-CN" altLang="en-US" b="1" dirty="0"/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45AEB5EF-CC80-403A-9DE1-A5F0BBD5DC8E}"/>
              </a:ext>
            </a:extLst>
          </p:cNvPr>
          <p:cNvSpPr txBox="1"/>
          <p:nvPr/>
        </p:nvSpPr>
        <p:spPr>
          <a:xfrm>
            <a:off x="6505097" y="4559858"/>
            <a:ext cx="551155" cy="26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b="1" dirty="0"/>
              <a:t>……  </a:t>
            </a:r>
            <a:endParaRPr lang="zh-CN" altLang="en-US" b="1" dirty="0"/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4B4286F8-8D3E-448F-904D-6A9F81FE0A98}"/>
              </a:ext>
            </a:extLst>
          </p:cNvPr>
          <p:cNvSpPr txBox="1"/>
          <p:nvPr/>
        </p:nvSpPr>
        <p:spPr>
          <a:xfrm>
            <a:off x="8674471" y="2276109"/>
            <a:ext cx="551155" cy="26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b="1" dirty="0"/>
              <a:t>……  </a:t>
            </a:r>
            <a:endParaRPr lang="zh-CN" altLang="en-US" b="1" dirty="0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BA267D00-F928-45A5-A210-3925534940FE}"/>
              </a:ext>
            </a:extLst>
          </p:cNvPr>
          <p:cNvSpPr txBox="1"/>
          <p:nvPr/>
        </p:nvSpPr>
        <p:spPr>
          <a:xfrm>
            <a:off x="8681907" y="5341639"/>
            <a:ext cx="551155" cy="26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b="1" dirty="0"/>
              <a:t>……  </a:t>
            </a:r>
            <a:endParaRPr lang="zh-CN" altLang="en-US" b="1" dirty="0"/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83E7FEC3-CBD0-43CB-ABA3-EAA49F7C5013}"/>
              </a:ext>
            </a:extLst>
          </p:cNvPr>
          <p:cNvSpPr txBox="1"/>
          <p:nvPr/>
        </p:nvSpPr>
        <p:spPr>
          <a:xfrm>
            <a:off x="10813354" y="2653059"/>
            <a:ext cx="551155" cy="26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b="1" dirty="0"/>
              <a:t>……  </a:t>
            </a:r>
            <a:endParaRPr lang="zh-CN" altLang="en-US" b="1" dirty="0"/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E7EA5411-5BB4-40C7-8349-C6867B166A5A}"/>
              </a:ext>
            </a:extLst>
          </p:cNvPr>
          <p:cNvSpPr txBox="1"/>
          <p:nvPr/>
        </p:nvSpPr>
        <p:spPr>
          <a:xfrm>
            <a:off x="10874076" y="5342851"/>
            <a:ext cx="55115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b="1" dirty="0"/>
              <a:t>……  </a:t>
            </a:r>
            <a:endParaRPr lang="zh-CN" altLang="en-US" b="1" dirty="0"/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B126AD2D-B810-4814-B62E-61F435A7A35B}"/>
              </a:ext>
            </a:extLst>
          </p:cNvPr>
          <p:cNvSpPr txBox="1"/>
          <p:nvPr/>
        </p:nvSpPr>
        <p:spPr>
          <a:xfrm>
            <a:off x="2564055" y="5837138"/>
            <a:ext cx="551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……  </a:t>
            </a:r>
            <a:endParaRPr lang="zh-CN" altLang="en-US" b="1" dirty="0"/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77DEF8BF-8487-4713-9160-856A9668CBE9}"/>
              </a:ext>
            </a:extLst>
          </p:cNvPr>
          <p:cNvSpPr txBox="1"/>
          <p:nvPr/>
        </p:nvSpPr>
        <p:spPr>
          <a:xfrm>
            <a:off x="2588525" y="2092336"/>
            <a:ext cx="55115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b="1" dirty="0"/>
              <a:t>……  </a:t>
            </a:r>
            <a:endParaRPr lang="zh-CN" altLang="en-US" b="1" dirty="0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4C9F58C6-7D5B-43C7-B4F6-22E2FD05ECCB}"/>
              </a:ext>
            </a:extLst>
          </p:cNvPr>
          <p:cNvSpPr/>
          <p:nvPr/>
        </p:nvSpPr>
        <p:spPr>
          <a:xfrm>
            <a:off x="10349339" y="3349812"/>
            <a:ext cx="1479186" cy="28898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kumimoji="1" lang="en-US" altLang="zh-CN" sz="1200" b="1" dirty="0"/>
              <a:t>Tetris</a:t>
            </a:r>
            <a:endParaRPr kumimoji="1" lang="zh-CN" altLang="en-US" sz="1200" b="1" dirty="0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69849D77-1313-4E7C-BE23-9B67207E2B5C}"/>
              </a:ext>
            </a:extLst>
          </p:cNvPr>
          <p:cNvSpPr/>
          <p:nvPr/>
        </p:nvSpPr>
        <p:spPr>
          <a:xfrm>
            <a:off x="10349341" y="3745850"/>
            <a:ext cx="1479186" cy="35767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kumimoji="1" lang="en-US" altLang="zh-CN" sz="1200" b="1" dirty="0"/>
              <a:t>Dynamic Programming</a:t>
            </a:r>
            <a:endParaRPr kumimoji="1" lang="zh-CN" altLang="en-US" sz="1200" b="1" dirty="0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3152A0D7-5FE5-4FC4-B29C-A9DD51A83653}"/>
              </a:ext>
            </a:extLst>
          </p:cNvPr>
          <p:cNvSpPr/>
          <p:nvPr/>
        </p:nvSpPr>
        <p:spPr>
          <a:xfrm>
            <a:off x="10349339" y="4210582"/>
            <a:ext cx="1479186" cy="35767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kumimoji="1" lang="en-US" altLang="zh-CN" sz="1200" b="1" dirty="0"/>
              <a:t>Quadrable Programming</a:t>
            </a:r>
            <a:endParaRPr kumimoji="1" lang="zh-CN" altLang="en-US" sz="1200" b="1" dirty="0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EFE75407-7B83-4024-A037-DE44271B794D}"/>
              </a:ext>
            </a:extLst>
          </p:cNvPr>
          <p:cNvSpPr/>
          <p:nvPr/>
        </p:nvSpPr>
        <p:spPr>
          <a:xfrm>
            <a:off x="10349339" y="4675314"/>
            <a:ext cx="1479186" cy="28898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kumimoji="1" lang="en-US" altLang="zh-CN" sz="1200" b="1" dirty="0"/>
              <a:t>Linear Programming</a:t>
            </a:r>
            <a:endParaRPr kumimoji="1" lang="zh-CN" altLang="en-US" sz="1200" b="1" dirty="0"/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E56A6E22-237E-4EF5-BD30-CF8EB42ECCC0}"/>
              </a:ext>
            </a:extLst>
          </p:cNvPr>
          <p:cNvSpPr/>
          <p:nvPr/>
        </p:nvSpPr>
        <p:spPr>
          <a:xfrm>
            <a:off x="10349339" y="5071351"/>
            <a:ext cx="1479186" cy="28898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kumimoji="1" lang="en-US" altLang="zh-CN" sz="1200" b="1" dirty="0"/>
              <a:t>Local Search Method</a:t>
            </a:r>
            <a:endParaRPr kumimoji="1" lang="zh-CN" altLang="en-US" sz="1200" b="1" dirty="0"/>
          </a:p>
        </p:txBody>
      </p: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5F31FBF6-99A9-4DEA-88D3-0CA76AE00923}"/>
              </a:ext>
            </a:extLst>
          </p:cNvPr>
          <p:cNvCxnSpPr>
            <a:cxnSpLocks/>
            <a:stCxn id="122" idx="3"/>
            <a:endCxn id="166" idx="1"/>
          </p:cNvCxnSpPr>
          <p:nvPr/>
        </p:nvCxnSpPr>
        <p:spPr>
          <a:xfrm flipV="1">
            <a:off x="9782942" y="3098265"/>
            <a:ext cx="566399" cy="1287881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>
            <a:extLst>
              <a:ext uri="{FF2B5EF4-FFF2-40B4-BE49-F238E27FC236}">
                <a16:creationId xmlns:a16="http://schemas.microsoft.com/office/drawing/2014/main" id="{04E80D7D-5DF7-4001-9D7E-4E0D44A54B50}"/>
              </a:ext>
            </a:extLst>
          </p:cNvPr>
          <p:cNvCxnSpPr>
            <a:cxnSpLocks/>
            <a:stCxn id="122" idx="3"/>
            <a:endCxn id="213" idx="1"/>
          </p:cNvCxnSpPr>
          <p:nvPr/>
        </p:nvCxnSpPr>
        <p:spPr>
          <a:xfrm flipV="1">
            <a:off x="9782942" y="3494303"/>
            <a:ext cx="566397" cy="891843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F1A5BAF3-FFFF-4602-9817-716264A1A4D6}"/>
              </a:ext>
            </a:extLst>
          </p:cNvPr>
          <p:cNvCxnSpPr>
            <a:cxnSpLocks/>
            <a:stCxn id="122" idx="3"/>
            <a:endCxn id="214" idx="1"/>
          </p:cNvCxnSpPr>
          <p:nvPr/>
        </p:nvCxnSpPr>
        <p:spPr>
          <a:xfrm flipV="1">
            <a:off x="9782942" y="3924688"/>
            <a:ext cx="566399" cy="461458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4F51B730-161A-4E88-BC4F-49F4A6BD7D62}"/>
              </a:ext>
            </a:extLst>
          </p:cNvPr>
          <p:cNvCxnSpPr>
            <a:cxnSpLocks/>
            <a:stCxn id="122" idx="3"/>
            <a:endCxn id="215" idx="1"/>
          </p:cNvCxnSpPr>
          <p:nvPr/>
        </p:nvCxnSpPr>
        <p:spPr>
          <a:xfrm>
            <a:off x="9782942" y="4386146"/>
            <a:ext cx="566397" cy="3274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连接符 223">
            <a:extLst>
              <a:ext uri="{FF2B5EF4-FFF2-40B4-BE49-F238E27FC236}">
                <a16:creationId xmlns:a16="http://schemas.microsoft.com/office/drawing/2014/main" id="{F2E0259D-9FF8-4129-9239-8F4DA0F24DC8}"/>
              </a:ext>
            </a:extLst>
          </p:cNvPr>
          <p:cNvCxnSpPr>
            <a:cxnSpLocks/>
            <a:stCxn id="122" idx="3"/>
            <a:endCxn id="216" idx="1"/>
          </p:cNvCxnSpPr>
          <p:nvPr/>
        </p:nvCxnSpPr>
        <p:spPr>
          <a:xfrm>
            <a:off x="9782942" y="4386146"/>
            <a:ext cx="566397" cy="433659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接连接符 224">
            <a:extLst>
              <a:ext uri="{FF2B5EF4-FFF2-40B4-BE49-F238E27FC236}">
                <a16:creationId xmlns:a16="http://schemas.microsoft.com/office/drawing/2014/main" id="{BC8DB6E3-4022-4B8B-B09E-F706E117C4D2}"/>
              </a:ext>
            </a:extLst>
          </p:cNvPr>
          <p:cNvCxnSpPr>
            <a:cxnSpLocks/>
            <a:stCxn id="122" idx="3"/>
            <a:endCxn id="217" idx="1"/>
          </p:cNvCxnSpPr>
          <p:nvPr/>
        </p:nvCxnSpPr>
        <p:spPr>
          <a:xfrm>
            <a:off x="9782942" y="4386146"/>
            <a:ext cx="566397" cy="829696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内容占位符 2">
            <a:extLst>
              <a:ext uri="{FF2B5EF4-FFF2-40B4-BE49-F238E27FC236}">
                <a16:creationId xmlns:a16="http://schemas.microsoft.com/office/drawing/2014/main" id="{1CA5642B-9D72-4053-A758-907F8C3A76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5835" y="1022124"/>
            <a:ext cx="11260727" cy="728857"/>
          </a:xfrm>
        </p:spPr>
        <p:txBody>
          <a:bodyPr/>
          <a:lstStyle/>
          <a:p>
            <a:r>
              <a:rPr lang="zh-CN" altLang="en-US" sz="20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  <a:r>
              <a:rPr lang="en-US" altLang="zh-CN" sz="20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  <a:r>
              <a:rPr lang="zh-CN" altLang="en-US" sz="20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平台拆解分为六级进行：</a:t>
            </a:r>
            <a:r>
              <a:rPr lang="en-US" altLang="zh-CN" sz="2000" b="1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  <a:r>
              <a:rPr lang="zh-CN" altLang="en-US" sz="2000" b="1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zh-CN" altLang="en-US" sz="20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2000" b="1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  <a:r>
              <a:rPr lang="zh-CN" altLang="en-US" sz="2000" b="1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zh-CN" altLang="en-US" sz="20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2000" b="1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  <a:r>
              <a:rPr lang="zh-CN" altLang="en-US" sz="20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zh-CN" altLang="en-US" sz="2000" b="1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  <a:r>
              <a:rPr lang="zh-CN" altLang="en-US" sz="20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子工具</a:t>
            </a:r>
            <a:r>
              <a:rPr lang="zh-CN" altLang="en-US" sz="2000" b="1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，工具内</a:t>
            </a:r>
            <a:r>
              <a:rPr lang="zh-CN" altLang="en-US" sz="20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zh-CN" altLang="en-US" sz="2000" b="1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，独立</a:t>
            </a:r>
            <a:r>
              <a:rPr lang="zh-CN" altLang="en-US" sz="20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问题和算子</a:t>
            </a:r>
            <a:r>
              <a:rPr lang="zh-CN" altLang="en-US" sz="2000" b="1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（白皮书）</a:t>
            </a:r>
            <a:endParaRPr lang="en-US" altLang="zh-CN" sz="2000" b="1" spc="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0E04CF1-9F4D-4EFB-BD8A-3B5D0129FA91}"/>
              </a:ext>
            </a:extLst>
          </p:cNvPr>
          <p:cNvGrpSpPr/>
          <p:nvPr/>
        </p:nvGrpSpPr>
        <p:grpSpPr>
          <a:xfrm>
            <a:off x="275835" y="5644177"/>
            <a:ext cx="11601311" cy="1020213"/>
            <a:chOff x="271331" y="5684713"/>
            <a:chExt cx="11601311" cy="1020213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E3CC96B6-71BB-45B5-954C-B96CF38CAFF2}"/>
                </a:ext>
              </a:extLst>
            </p:cNvPr>
            <p:cNvSpPr/>
            <p:nvPr/>
          </p:nvSpPr>
          <p:spPr bwMode="auto">
            <a:xfrm>
              <a:off x="271331" y="5684713"/>
              <a:ext cx="1472526" cy="30484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9050" cap="flat" cmpd="sng" algn="ctr">
              <a:solidFill>
                <a:schemeClr val="tx1"/>
              </a:solidFill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lnSpc>
                  <a:spcPts val="1500"/>
                </a:lnSpc>
              </a:pPr>
              <a:r>
                <a:rPr kumimoji="0" lang="en-US" altLang="zh-CN" sz="1400" b="1" dirty="0">
                  <a:solidFill>
                    <a:srgbClr val="C00000"/>
                  </a:solidFill>
                  <a:latin typeface="+mn-ea"/>
                  <a:ea typeface="+mn-ea"/>
                </a:rPr>
                <a:t>1</a:t>
              </a:r>
              <a:r>
                <a:rPr kumimoji="0" lang="zh-CN" altLang="en-US" sz="1400" b="1" dirty="0">
                  <a:solidFill>
                    <a:schemeClr val="tx2"/>
                  </a:solidFill>
                  <a:latin typeface="+mn-ea"/>
                  <a:ea typeface="+mn-ea"/>
                </a:rPr>
                <a:t>个</a:t>
              </a:r>
              <a:r>
                <a:rPr kumimoji="0" lang="en-US" altLang="zh-CN" sz="1400" b="1" dirty="0">
                  <a:solidFill>
                    <a:schemeClr val="tx2"/>
                  </a:solidFill>
                  <a:latin typeface="+mn-ea"/>
                  <a:ea typeface="+mn-ea"/>
                </a:rPr>
                <a:t>EDA</a:t>
              </a:r>
              <a:r>
                <a:rPr kumimoji="0" lang="zh-CN" altLang="en-US" sz="1400" b="1" dirty="0">
                  <a:solidFill>
                    <a:schemeClr val="tx2"/>
                  </a:solidFill>
                  <a:latin typeface="+mn-ea"/>
                  <a:ea typeface="+mn-ea"/>
                </a:rPr>
                <a:t>平台</a:t>
              </a: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8EDAD4B0-2F09-4A76-AB9D-3BEE32BCEB45}"/>
                </a:ext>
              </a:extLst>
            </p:cNvPr>
            <p:cNvSpPr/>
            <p:nvPr/>
          </p:nvSpPr>
          <p:spPr bwMode="auto">
            <a:xfrm>
              <a:off x="283168" y="6400077"/>
              <a:ext cx="1443584" cy="30484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9050" cap="flat" cmpd="sng" algn="ctr">
              <a:solidFill>
                <a:schemeClr val="tx1"/>
              </a:solidFill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rgbClr val="C00000"/>
                  </a:solidFill>
                  <a:latin typeface="+mn-ea"/>
                </a:rPr>
                <a:t>7</a:t>
              </a:r>
              <a:r>
                <a:rPr kumimoji="0" lang="zh-CN" altLang="en-US" sz="1400" b="1" dirty="0">
                  <a:solidFill>
                    <a:schemeClr val="tx2"/>
                  </a:solidFill>
                  <a:latin typeface="+mn-ea"/>
                  <a:ea typeface="+mn-ea"/>
                </a:rPr>
                <a:t>个主要方向</a:t>
              </a: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5DA11541-8373-4258-9359-D57F3E151DC9}"/>
                </a:ext>
              </a:extLst>
            </p:cNvPr>
            <p:cNvSpPr/>
            <p:nvPr/>
          </p:nvSpPr>
          <p:spPr bwMode="auto">
            <a:xfrm>
              <a:off x="2160956" y="6400077"/>
              <a:ext cx="1443584" cy="30484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9050" cap="flat" cmpd="sng" algn="ctr">
              <a:solidFill>
                <a:schemeClr val="tx1"/>
              </a:solidFill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rgbClr val="C00000"/>
                  </a:solidFill>
                  <a:latin typeface="+mn-ea"/>
                </a:rPr>
                <a:t>9</a:t>
              </a:r>
              <a:r>
                <a:rPr kumimoji="0" lang="zh-CN" altLang="en-US" sz="1400" b="1" dirty="0">
                  <a:solidFill>
                    <a:schemeClr val="tx2"/>
                  </a:solidFill>
                  <a:latin typeface="+mn-ea"/>
                  <a:ea typeface="+mn-ea"/>
                </a:rPr>
                <a:t>大功能模块</a:t>
              </a: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A3A749EE-4629-4452-BBBB-1F429A72C448}"/>
                </a:ext>
              </a:extLst>
            </p:cNvPr>
            <p:cNvSpPr/>
            <p:nvPr/>
          </p:nvSpPr>
          <p:spPr bwMode="auto">
            <a:xfrm>
              <a:off x="4046848" y="6400077"/>
              <a:ext cx="1443584" cy="30484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9050" cap="flat" cmpd="sng" algn="ctr">
              <a:solidFill>
                <a:schemeClr val="tx1"/>
              </a:solidFill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rgbClr val="C00000"/>
                  </a:solidFill>
                  <a:latin typeface="+mn-ea"/>
                </a:rPr>
                <a:t>45</a:t>
              </a:r>
              <a:r>
                <a:rPr kumimoji="0" lang="zh-CN" altLang="en-US" sz="1400" b="1" dirty="0">
                  <a:solidFill>
                    <a:schemeClr val="tx2"/>
                  </a:solidFill>
                  <a:latin typeface="+mn-ea"/>
                  <a:ea typeface="+mn-ea"/>
                </a:rPr>
                <a:t>个工具</a:t>
              </a: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7506330D-2C40-4589-8A08-34CD37E9AF3F}"/>
                </a:ext>
              </a:extLst>
            </p:cNvPr>
            <p:cNvSpPr/>
            <p:nvPr/>
          </p:nvSpPr>
          <p:spPr bwMode="auto">
            <a:xfrm>
              <a:off x="6094380" y="6400077"/>
              <a:ext cx="1443584" cy="30484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9050" cap="flat" cmpd="sng" algn="ctr">
              <a:solidFill>
                <a:schemeClr val="tx1"/>
              </a:solidFill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rgbClr val="C00000"/>
                  </a:solidFill>
                  <a:latin typeface="+mn-ea"/>
                </a:rPr>
                <a:t>101</a:t>
              </a:r>
              <a:r>
                <a:rPr kumimoji="0" lang="zh-CN" altLang="en-US" sz="1400" b="1" dirty="0">
                  <a:solidFill>
                    <a:schemeClr val="tx2"/>
                  </a:solidFill>
                  <a:latin typeface="+mn-ea"/>
                  <a:ea typeface="+mn-ea"/>
                </a:rPr>
                <a:t>个</a:t>
              </a:r>
              <a:r>
                <a:rPr lang="zh-CN" altLang="en-US" sz="1400" b="1" dirty="0">
                  <a:solidFill>
                    <a:schemeClr val="tx2"/>
                  </a:solidFill>
                  <a:latin typeface="+mn-ea"/>
                </a:rPr>
                <a:t>子</a:t>
              </a:r>
              <a:r>
                <a:rPr kumimoji="0" lang="zh-CN" altLang="en-US" sz="1400" b="1" dirty="0">
                  <a:solidFill>
                    <a:schemeClr val="tx2"/>
                  </a:solidFill>
                  <a:latin typeface="+mn-ea"/>
                  <a:ea typeface="+mn-ea"/>
                </a:rPr>
                <a:t>工具</a:t>
              </a: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0E438631-DF92-46F4-8905-7BBF8269D1F1}"/>
                </a:ext>
              </a:extLst>
            </p:cNvPr>
            <p:cNvSpPr/>
            <p:nvPr/>
          </p:nvSpPr>
          <p:spPr bwMode="auto">
            <a:xfrm>
              <a:off x="8248472" y="6400077"/>
              <a:ext cx="1443584" cy="30484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9050" cap="flat" cmpd="sng" algn="ctr">
              <a:solidFill>
                <a:schemeClr val="tx1"/>
              </a:solidFill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rgbClr val="C00000"/>
                  </a:solidFill>
                  <a:latin typeface="+mn-ea"/>
                </a:rPr>
                <a:t>&gt;600</a:t>
              </a:r>
              <a:r>
                <a:rPr kumimoji="0" lang="zh-CN" altLang="en-US" sz="1400" b="1" dirty="0">
                  <a:solidFill>
                    <a:schemeClr val="tx2"/>
                  </a:solidFill>
                  <a:latin typeface="+mn-ea"/>
                  <a:ea typeface="+mn-ea"/>
                </a:rPr>
                <a:t>个步骤</a:t>
              </a: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0E153A04-4345-4E35-84A1-2279F937A9A5}"/>
                </a:ext>
              </a:extLst>
            </p:cNvPr>
            <p:cNvSpPr/>
            <p:nvPr/>
          </p:nvSpPr>
          <p:spPr bwMode="auto">
            <a:xfrm>
              <a:off x="10384941" y="6400077"/>
              <a:ext cx="1443584" cy="30484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9050" cap="flat" cmpd="sng" algn="ctr">
              <a:solidFill>
                <a:schemeClr val="tx1"/>
              </a:solidFill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rgbClr val="C00000"/>
                  </a:solidFill>
                  <a:latin typeface="+mn-ea"/>
                </a:rPr>
                <a:t>&gt;2000</a:t>
              </a:r>
              <a:r>
                <a:rPr kumimoji="0" lang="zh-CN" altLang="en-US" sz="1400" b="1" dirty="0">
                  <a:solidFill>
                    <a:schemeClr val="tx2"/>
                  </a:solidFill>
                  <a:latin typeface="+mn-ea"/>
                  <a:ea typeface="+mn-ea"/>
                </a:rPr>
                <a:t>个</a:t>
              </a:r>
              <a:r>
                <a:rPr lang="zh-CN" altLang="en-US" sz="1400" b="1" dirty="0">
                  <a:solidFill>
                    <a:schemeClr val="tx2"/>
                  </a:solidFill>
                  <a:latin typeface="+mn-ea"/>
                </a:rPr>
                <a:t>问题</a:t>
              </a:r>
              <a:endParaRPr kumimoji="0" lang="zh-CN" altLang="en-US" sz="1400" b="1" dirty="0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011308D9-DCE5-465C-A53A-A581617F6DFA}"/>
                </a:ext>
              </a:extLst>
            </p:cNvPr>
            <p:cNvSpPr/>
            <p:nvPr/>
          </p:nvSpPr>
          <p:spPr bwMode="auto">
            <a:xfrm>
              <a:off x="10341252" y="5769420"/>
              <a:ext cx="1531390" cy="30484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9050" cap="flat" cmpd="sng" algn="ctr">
              <a:solidFill>
                <a:schemeClr val="tx1"/>
              </a:solidFill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lnSpc>
                  <a:spcPts val="1500"/>
                </a:lnSpc>
              </a:pPr>
              <a:r>
                <a:rPr lang="en-US" altLang="zh-CN" sz="1400" b="1" dirty="0">
                  <a:solidFill>
                    <a:srgbClr val="C00000"/>
                  </a:solidFill>
                  <a:latin typeface="+mn-ea"/>
                </a:rPr>
                <a:t>&gt;1</a:t>
              </a:r>
              <a:r>
                <a:rPr lang="zh-CN" altLang="en-US" sz="1400" b="1" dirty="0">
                  <a:solidFill>
                    <a:srgbClr val="C00000"/>
                  </a:solidFill>
                  <a:latin typeface="+mn-ea"/>
                </a:rPr>
                <a:t>万</a:t>
              </a:r>
              <a:r>
                <a:rPr lang="zh-CN" altLang="en-US" sz="1400" b="1" dirty="0">
                  <a:solidFill>
                    <a:schemeClr val="tx2"/>
                  </a:solidFill>
                  <a:latin typeface="+mn-ea"/>
                </a:rPr>
                <a:t>个解决方案</a:t>
              </a:r>
              <a:endParaRPr kumimoji="0" lang="zh-CN" altLang="en-US" sz="1400" b="1" dirty="0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5A8B29C5-5380-4C0F-8110-ED8955A66D46}"/>
                </a:ext>
              </a:extLst>
            </p:cNvPr>
            <p:cNvCxnSpPr>
              <a:cxnSpLocks/>
              <a:stCxn id="109" idx="2"/>
              <a:endCxn id="110" idx="0"/>
            </p:cNvCxnSpPr>
            <p:nvPr/>
          </p:nvCxnSpPr>
          <p:spPr>
            <a:xfrm flipH="1">
              <a:off x="1004960" y="5989562"/>
              <a:ext cx="2634" cy="4105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箭头连接符 131">
              <a:extLst>
                <a:ext uri="{FF2B5EF4-FFF2-40B4-BE49-F238E27FC236}">
                  <a16:creationId xmlns:a16="http://schemas.microsoft.com/office/drawing/2014/main" id="{5D3EFE01-7674-42F6-9128-799CD63E7939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>
            <a:xfrm>
              <a:off x="1726752" y="6552502"/>
              <a:ext cx="43420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1CD0FC64-DD24-48CE-AC0E-A688893F47A7}"/>
                </a:ext>
              </a:extLst>
            </p:cNvPr>
            <p:cNvCxnSpPr>
              <a:cxnSpLocks/>
              <a:stCxn id="111" idx="3"/>
              <a:endCxn id="116" idx="1"/>
            </p:cNvCxnSpPr>
            <p:nvPr/>
          </p:nvCxnSpPr>
          <p:spPr>
            <a:xfrm>
              <a:off x="3604540" y="6552502"/>
              <a:ext cx="4423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F0AC2A47-633A-4C3D-A6E6-24E53F6D6104}"/>
                </a:ext>
              </a:extLst>
            </p:cNvPr>
            <p:cNvCxnSpPr>
              <a:cxnSpLocks/>
              <a:stCxn id="116" idx="3"/>
              <a:endCxn id="117" idx="1"/>
            </p:cNvCxnSpPr>
            <p:nvPr/>
          </p:nvCxnSpPr>
          <p:spPr>
            <a:xfrm>
              <a:off x="5490432" y="6552502"/>
              <a:ext cx="60394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>
              <a:extLst>
                <a:ext uri="{FF2B5EF4-FFF2-40B4-BE49-F238E27FC236}">
                  <a16:creationId xmlns:a16="http://schemas.microsoft.com/office/drawing/2014/main" id="{233A65F1-CCA4-4AB5-BE3B-4F9AA53597D9}"/>
                </a:ext>
              </a:extLst>
            </p:cNvPr>
            <p:cNvCxnSpPr>
              <a:cxnSpLocks/>
              <a:stCxn id="117" idx="3"/>
              <a:endCxn id="128" idx="1"/>
            </p:cNvCxnSpPr>
            <p:nvPr/>
          </p:nvCxnSpPr>
          <p:spPr>
            <a:xfrm>
              <a:off x="7537964" y="6552502"/>
              <a:ext cx="7105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EC6A771F-8877-454A-A632-5881D8238082}"/>
                </a:ext>
              </a:extLst>
            </p:cNvPr>
            <p:cNvCxnSpPr>
              <a:cxnSpLocks/>
              <a:stCxn id="128" idx="3"/>
              <a:endCxn id="129" idx="1"/>
            </p:cNvCxnSpPr>
            <p:nvPr/>
          </p:nvCxnSpPr>
          <p:spPr>
            <a:xfrm>
              <a:off x="9692056" y="6552502"/>
              <a:ext cx="69288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FF77A7B1-015E-4AD6-9893-12262EC9D6DC}"/>
                </a:ext>
              </a:extLst>
            </p:cNvPr>
            <p:cNvCxnSpPr>
              <a:cxnSpLocks/>
              <a:stCxn id="129" idx="0"/>
              <a:endCxn id="130" idx="2"/>
            </p:cNvCxnSpPr>
            <p:nvPr/>
          </p:nvCxnSpPr>
          <p:spPr>
            <a:xfrm flipV="1">
              <a:off x="11106733" y="6074269"/>
              <a:ext cx="214" cy="3258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24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65903-314D-4993-93E1-80D87D7E5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Modules</a:t>
            </a:r>
            <a:r>
              <a:rPr lang="en-US" altLang="zh-CN" dirty="0"/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and</a:t>
            </a:r>
            <a:r>
              <a:rPr lang="en-US" altLang="zh-CN" dirty="0"/>
              <a:t> </a:t>
            </a:r>
            <a:r>
              <a:rPr lang="en-US" altLang="zh-CN" dirty="0">
                <a:latin typeface="微软雅黑" panose="020B0503020204020204" pitchFamily="34" charset="-122"/>
              </a:rPr>
              <a:t>Tools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93EFB82-BA2E-42E3-997B-B22D0F85EAD1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372422" y="1052151"/>
          <a:ext cx="11447156" cy="5609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5308">
                  <a:extLst>
                    <a:ext uri="{9D8B030D-6E8A-4147-A177-3AD203B41FA5}">
                      <a16:colId xmlns:a16="http://schemas.microsoft.com/office/drawing/2014/main" val="2193249515"/>
                    </a:ext>
                  </a:extLst>
                </a:gridCol>
                <a:gridCol w="1635308">
                  <a:extLst>
                    <a:ext uri="{9D8B030D-6E8A-4147-A177-3AD203B41FA5}">
                      <a16:colId xmlns:a16="http://schemas.microsoft.com/office/drawing/2014/main" val="589416219"/>
                    </a:ext>
                  </a:extLst>
                </a:gridCol>
                <a:gridCol w="1635308">
                  <a:extLst>
                    <a:ext uri="{9D8B030D-6E8A-4147-A177-3AD203B41FA5}">
                      <a16:colId xmlns:a16="http://schemas.microsoft.com/office/drawing/2014/main" val="3036991855"/>
                    </a:ext>
                  </a:extLst>
                </a:gridCol>
                <a:gridCol w="1635308">
                  <a:extLst>
                    <a:ext uri="{9D8B030D-6E8A-4147-A177-3AD203B41FA5}">
                      <a16:colId xmlns:a16="http://schemas.microsoft.com/office/drawing/2014/main" val="1614228869"/>
                    </a:ext>
                  </a:extLst>
                </a:gridCol>
                <a:gridCol w="1635308">
                  <a:extLst>
                    <a:ext uri="{9D8B030D-6E8A-4147-A177-3AD203B41FA5}">
                      <a16:colId xmlns:a16="http://schemas.microsoft.com/office/drawing/2014/main" val="2533091480"/>
                    </a:ext>
                  </a:extLst>
                </a:gridCol>
                <a:gridCol w="1635308">
                  <a:extLst>
                    <a:ext uri="{9D8B030D-6E8A-4147-A177-3AD203B41FA5}">
                      <a16:colId xmlns:a16="http://schemas.microsoft.com/office/drawing/2014/main" val="3020108704"/>
                    </a:ext>
                  </a:extLst>
                </a:gridCol>
                <a:gridCol w="1635308">
                  <a:extLst>
                    <a:ext uri="{9D8B030D-6E8A-4147-A177-3AD203B41FA5}">
                      <a16:colId xmlns:a16="http://schemas.microsoft.com/office/drawing/2014/main" val="2138361105"/>
                    </a:ext>
                  </a:extLst>
                </a:gridCol>
              </a:tblGrid>
              <a:tr h="4225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Modules</a:t>
                      </a:r>
                      <a:endParaRPr lang="zh-CN" altLang="en-US" sz="18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Tools/</a:t>
                      </a:r>
                      <a:endParaRPr lang="zh-CN" altLang="en-US" sz="18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0097896"/>
                  </a:ext>
                </a:extLst>
              </a:tr>
              <a:tr h="518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chemeClr val="bg1"/>
                          </a:solidFill>
                        </a:rPr>
                        <a:t>Simulation</a:t>
                      </a:r>
                      <a:endParaRPr lang="zh-CN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/>
                        <a:t>Circuit Simulation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/>
                        <a:t>RTL Simulation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/>
                        <a:t>FPGA</a:t>
                      </a:r>
                    </a:p>
                    <a:p>
                      <a:pPr algn="ctr"/>
                      <a:r>
                        <a:rPr lang="en-US" altLang="zh-CN" sz="1400" b="1"/>
                        <a:t>Simulation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System</a:t>
                      </a:r>
                    </a:p>
                    <a:p>
                      <a:pPr algn="ctr"/>
                      <a:r>
                        <a:rPr lang="en-US" altLang="zh-CN" sz="1400" b="1" dirty="0"/>
                        <a:t>Emulation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Device</a:t>
                      </a:r>
                    </a:p>
                    <a:p>
                      <a:pPr algn="ctr"/>
                      <a:r>
                        <a:rPr lang="en-US" altLang="zh-CN" sz="1400" b="1" dirty="0"/>
                        <a:t>TCAD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Debug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0277"/>
                  </a:ext>
                </a:extLst>
              </a:tr>
              <a:tr h="518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chemeClr val="bg1"/>
                          </a:solidFill>
                        </a:rPr>
                        <a:t>Logic Synthesis</a:t>
                      </a:r>
                      <a:endParaRPr lang="zh-CN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Logic Compilation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Logic Represent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Logic</a:t>
                      </a:r>
                      <a:r>
                        <a:rPr lang="en-US" altLang="zh-CN" sz="1400" b="1" dirty="0"/>
                        <a:t> </a:t>
                      </a: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Optimization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Tech</a:t>
                      </a:r>
                      <a:r>
                        <a:rPr lang="en-US" altLang="zh-CN" sz="1400" b="1" dirty="0"/>
                        <a:t> </a:t>
                      </a: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/>
                        <a:t>Test Insertion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/>
                        <a:t>Equivalence Verification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793776"/>
                  </a:ext>
                </a:extLst>
              </a:tr>
              <a:tr h="518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chemeClr val="bg1"/>
                          </a:solidFill>
                        </a:rPr>
                        <a:t>Physical Design</a:t>
                      </a:r>
                      <a:endParaRPr lang="zh-CN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Floorplan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Placement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CTS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Timing Optimization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Routing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ECO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259950"/>
                  </a:ext>
                </a:extLst>
              </a:tr>
              <a:tr h="4146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chemeClr val="bg1"/>
                          </a:solidFill>
                        </a:rPr>
                        <a:t>Verification</a:t>
                      </a:r>
                      <a:endParaRPr lang="zh-CN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DRC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ERC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/>
                        <a:t>ESD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Antenna</a:t>
                      </a:r>
                      <a:r>
                        <a:rPr lang="en-US" altLang="zh-CN" sz="1400" b="1" dirty="0"/>
                        <a:t> </a:t>
                      </a: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Effect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/>
                        <a:t>Current Density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/>
                        <a:t>LVS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810626"/>
                  </a:ext>
                </a:extLst>
              </a:tr>
              <a:tr h="41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</a:rPr>
                        <a:t>Sign Off</a:t>
                      </a:r>
                      <a:endParaRPr lang="zh-CN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RC</a:t>
                      </a:r>
                      <a:r>
                        <a:rPr lang="en-US" altLang="zh-CN" sz="1400" b="1" dirty="0"/>
                        <a:t> </a:t>
                      </a: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Extraction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STA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Power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IR Drop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Noise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 Electro Migration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444974"/>
                  </a:ext>
                </a:extLst>
              </a:tr>
              <a:tr h="4146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chemeClr val="bg1"/>
                          </a:solidFill>
                        </a:rPr>
                        <a:t>Layout Process</a:t>
                      </a:r>
                      <a:endParaRPr lang="zh-CN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DFM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Via/Metal Reliable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Test Pattern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Hotspot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RET/OPC/ILT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Mask Generation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054597"/>
                  </a:ext>
                </a:extLst>
              </a:tr>
              <a:tr h="4146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chemeClr val="bg1"/>
                          </a:solidFill>
                        </a:rPr>
                        <a:t>Package &amp; Test</a:t>
                      </a:r>
                      <a:endParaRPr lang="zh-CN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Wafer Test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Die Test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Beyond Die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2.5D/3D Package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Package Test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System Test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028225"/>
                  </a:ext>
                </a:extLst>
              </a:tr>
              <a:tr h="41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</a:rPr>
                        <a:t>Database</a:t>
                      </a:r>
                      <a:endParaRPr lang="zh-CN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Files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Parsers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r>
                        <a:rPr lang="en-US" altLang="zh-CN" sz="1400" b="1" dirty="0"/>
                        <a:t> </a:t>
                      </a: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Structure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Manager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214585"/>
                  </a:ext>
                </a:extLst>
              </a:tr>
              <a:tr h="518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chemeClr val="bg1"/>
                          </a:solidFill>
                        </a:rPr>
                        <a:t>Flow</a:t>
                      </a:r>
                      <a:endParaRPr lang="zh-CN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Interface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GUI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Script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Flow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Architect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Intelligent Platform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948298"/>
                  </a:ext>
                </a:extLst>
              </a:tr>
              <a:tr h="518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chemeClr val="bg1"/>
                          </a:solidFill>
                        </a:rPr>
                        <a:t>Benchmark</a:t>
                      </a:r>
                      <a:endParaRPr lang="zh-CN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Library</a:t>
                      </a:r>
                    </a:p>
                    <a:p>
                      <a:pPr algn="ctr"/>
                      <a:r>
                        <a:rPr lang="en-US" altLang="zh-CN" sz="1400" b="1" dirty="0"/>
                        <a:t>(PDK/SCL)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RTL</a:t>
                      </a:r>
                      <a:r>
                        <a:rPr lang="en-US" altLang="zh-CN" sz="1400" b="1" dirty="0"/>
                        <a:t> </a:t>
                      </a: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Designs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Modules Benchmark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Tools Benchmark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Steps Benchmark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Problems Benchmark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238982"/>
                  </a:ext>
                </a:extLst>
              </a:tr>
              <a:tr h="518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</a:rPr>
                        <a:t>Operator</a:t>
                      </a:r>
                      <a:endParaRPr lang="zh-CN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Numerical Calculation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PDE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Optimization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Combinatorial</a:t>
                      </a:r>
                      <a:r>
                        <a:rPr lang="en-US" altLang="zh-CN" sz="1400" b="1" dirty="0"/>
                        <a:t> </a:t>
                      </a: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Optimization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Algebra</a:t>
                      </a:r>
                    </a:p>
                    <a:p>
                      <a:pPr algn="ctr"/>
                      <a:r>
                        <a:rPr lang="en-US" altLang="zh-CN" sz="1400" b="1" dirty="0"/>
                        <a:t>Combination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NP-Hard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83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721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F04E6-76DC-7E46-88C1-27F8D089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EDA</a:t>
            </a:r>
            <a:r>
              <a:rPr lang="zh-CN" altLang="en-US" dirty="0">
                <a:latin typeface="微软雅黑" panose="020B0503020204020204" pitchFamily="34" charset="-122"/>
              </a:rPr>
              <a:t>工具：</a:t>
            </a:r>
            <a:r>
              <a:rPr lang="zh-CN" altLang="en-US" dirty="0">
                <a:latin typeface="+mn-ea"/>
                <a:ea typeface="+mn-ea"/>
              </a:rPr>
              <a:t>关键技术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106" name="内容占位符 2">
            <a:extLst>
              <a:ext uri="{FF2B5EF4-FFF2-40B4-BE49-F238E27FC236}">
                <a16:creationId xmlns:a16="http://schemas.microsoft.com/office/drawing/2014/main" id="{1CA5642B-9D72-4053-A758-907F8C3A76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5835" y="1022124"/>
            <a:ext cx="11260727" cy="2014446"/>
          </a:xfrm>
        </p:spPr>
        <p:txBody>
          <a:bodyPr/>
          <a:lstStyle/>
          <a:p>
            <a:r>
              <a:rPr lang="zh-CN" altLang="en-US" sz="20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六步骤</a:t>
            </a:r>
            <a:r>
              <a:rPr lang="zh-CN" altLang="en-US" sz="2000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拆解</a:t>
            </a:r>
            <a:r>
              <a:rPr lang="en-US" altLang="zh-CN" sz="2000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  <a:r>
              <a:rPr lang="zh-CN" altLang="en-US" sz="2000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工具，抽象为</a:t>
            </a:r>
            <a:r>
              <a:rPr lang="zh-CN" altLang="en-US" sz="20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</a:t>
            </a:r>
            <a:r>
              <a:rPr lang="en-US" altLang="zh-CN" sz="20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  <a:r>
              <a:rPr lang="zh-CN" altLang="en-US" sz="2000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属性的</a:t>
            </a:r>
            <a:r>
              <a:rPr lang="zh-CN" altLang="en-US" sz="20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小颗粒</a:t>
            </a:r>
            <a:r>
              <a:rPr lang="zh-CN" altLang="en-US" sz="2000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数学，算法，软件和性能</a:t>
            </a:r>
            <a:r>
              <a:rPr lang="zh-CN" altLang="en-US" sz="2000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问题。形成关键</a:t>
            </a:r>
            <a:r>
              <a:rPr lang="zh-CN" altLang="en-US" sz="20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技术问题</a:t>
            </a:r>
            <a:r>
              <a:rPr lang="zh-CN" altLang="en-US" sz="2000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，并描述成</a:t>
            </a:r>
            <a:r>
              <a:rPr lang="zh-CN" altLang="en-US" sz="2000" b="1" spc="7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白皮书</a:t>
            </a:r>
            <a:r>
              <a:rPr lang="zh-CN" altLang="en-US" sz="2000" spc="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spc="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100" b="1" dirty="0"/>
          </a:p>
        </p:txBody>
      </p: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EBA99486-56BA-49F8-82C3-AF862EDFC76F}"/>
              </a:ext>
            </a:extLst>
          </p:cNvPr>
          <p:cNvGrpSpPr/>
          <p:nvPr/>
        </p:nvGrpSpPr>
        <p:grpSpPr>
          <a:xfrm>
            <a:off x="116154" y="1771061"/>
            <a:ext cx="4164562" cy="4984160"/>
            <a:chOff x="74266" y="1676950"/>
            <a:chExt cx="4164562" cy="498416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E1E9660-0B10-4F28-86A2-F4D5B508F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66" y="1676950"/>
              <a:ext cx="2160000" cy="25583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E0980E0-579C-43E5-850B-B06A9BCD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360" y="2002170"/>
              <a:ext cx="2160000" cy="27953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EC08001-D811-4147-9531-FD9C43308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454" y="2357127"/>
              <a:ext cx="2160000" cy="28136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8718E04-E886-4DF8-83B2-6B9753407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6548" y="2690414"/>
              <a:ext cx="2160000" cy="27366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F37DCD0-5D83-48DB-9CD4-327A98F12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10642" y="2981766"/>
              <a:ext cx="2160000" cy="26761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7B3DF8C-83E4-4566-8A28-9CB7C1637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44736" y="3333972"/>
              <a:ext cx="2160000" cy="29475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69E080B-1E8A-4E67-8E07-187063598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78828" y="3680378"/>
              <a:ext cx="2160000" cy="29807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F6DDB849-8036-47A1-AF68-351EBF61154F}"/>
              </a:ext>
            </a:extLst>
          </p:cNvPr>
          <p:cNvGrpSpPr/>
          <p:nvPr/>
        </p:nvGrpSpPr>
        <p:grpSpPr>
          <a:xfrm>
            <a:off x="8373233" y="1717619"/>
            <a:ext cx="3769219" cy="5102277"/>
            <a:chOff x="8443686" y="1717619"/>
            <a:chExt cx="3769219" cy="5102277"/>
          </a:xfrm>
        </p:grpSpPr>
        <p:pic>
          <p:nvPicPr>
            <p:cNvPr id="230" name="图片 229">
              <a:extLst>
                <a:ext uri="{FF2B5EF4-FFF2-40B4-BE49-F238E27FC236}">
                  <a16:creationId xmlns:a16="http://schemas.microsoft.com/office/drawing/2014/main" id="{24A81D22-24FF-4EA7-A196-E4DC62513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43686" y="1717619"/>
              <a:ext cx="2160000" cy="33456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2" name="图片 231">
              <a:extLst>
                <a:ext uri="{FF2B5EF4-FFF2-40B4-BE49-F238E27FC236}">
                  <a16:creationId xmlns:a16="http://schemas.microsoft.com/office/drawing/2014/main" id="{44CB6586-ABD9-45A3-AF91-C7A8210AC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54099" y="2059060"/>
              <a:ext cx="2160000" cy="3032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4" name="图片 233">
              <a:extLst>
                <a:ext uri="{FF2B5EF4-FFF2-40B4-BE49-F238E27FC236}">
                  <a16:creationId xmlns:a16="http://schemas.microsoft.com/office/drawing/2014/main" id="{6522FA0A-72CF-4B32-B6AD-94BD96701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78801" y="2441563"/>
              <a:ext cx="2160000" cy="32343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6" name="图片 235">
              <a:extLst>
                <a:ext uri="{FF2B5EF4-FFF2-40B4-BE49-F238E27FC236}">
                  <a16:creationId xmlns:a16="http://schemas.microsoft.com/office/drawing/2014/main" id="{9EA4F6EB-3EEA-4577-B8B7-F16012E7C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403503" y="2790658"/>
              <a:ext cx="2160000" cy="33307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8" name="图片 237">
              <a:extLst>
                <a:ext uri="{FF2B5EF4-FFF2-40B4-BE49-F238E27FC236}">
                  <a16:creationId xmlns:a16="http://schemas.microsoft.com/office/drawing/2014/main" id="{F1CD50C2-CC4F-4DC6-88DC-671148A8E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28205" y="3127833"/>
              <a:ext cx="2160000" cy="29420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0" name="图片 239">
              <a:extLst>
                <a:ext uri="{FF2B5EF4-FFF2-40B4-BE49-F238E27FC236}">
                  <a16:creationId xmlns:a16="http://schemas.microsoft.com/office/drawing/2014/main" id="{941292E9-E7DB-4938-B6CE-197DA441E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052905" y="3444896"/>
              <a:ext cx="2160000" cy="3375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AE58284C-1D5A-4774-BD9B-4C887A5099D1}"/>
              </a:ext>
            </a:extLst>
          </p:cNvPr>
          <p:cNvGrpSpPr/>
          <p:nvPr/>
        </p:nvGrpSpPr>
        <p:grpSpPr>
          <a:xfrm>
            <a:off x="4432038" y="1771061"/>
            <a:ext cx="3789873" cy="4557729"/>
            <a:chOff x="4430854" y="1717619"/>
            <a:chExt cx="3789873" cy="455772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20FA5A14-C832-4DC4-AB7E-7D26AD65E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30854" y="1717619"/>
              <a:ext cx="2160000" cy="29796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002D8785-3CFC-4610-92B5-8E40D5BDD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756829" y="1964646"/>
              <a:ext cx="2160000" cy="29210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310CBC26-C233-45F2-8368-901EDFEF1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082804" y="2241415"/>
              <a:ext cx="2160000" cy="33110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6" name="图片 225">
              <a:extLst>
                <a:ext uri="{FF2B5EF4-FFF2-40B4-BE49-F238E27FC236}">
                  <a16:creationId xmlns:a16="http://schemas.microsoft.com/office/drawing/2014/main" id="{5C3C8404-14A2-466A-B999-B2F0A3418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408779" y="2559422"/>
              <a:ext cx="2160000" cy="32162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8" name="图片 227">
              <a:extLst>
                <a:ext uri="{FF2B5EF4-FFF2-40B4-BE49-F238E27FC236}">
                  <a16:creationId xmlns:a16="http://schemas.microsoft.com/office/drawing/2014/main" id="{FDB1D7B2-139F-4F36-803D-F497152D3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734754" y="2883969"/>
              <a:ext cx="2160000" cy="31154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DBFE50D7-A725-4C8B-9D7E-DEF1AC0CD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060727" y="3253953"/>
              <a:ext cx="2160000" cy="30213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1975415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>
            <a:extLst>
              <a:ext uri="{FF2B5EF4-FFF2-40B4-BE49-F238E27FC236}">
                <a16:creationId xmlns:a16="http://schemas.microsoft.com/office/drawing/2014/main" id="{C38D6622-1983-404C-9A80-4B8BF2F68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77" y="434550"/>
            <a:ext cx="9662702" cy="496311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EDA</a:t>
            </a:r>
            <a:r>
              <a:rPr lang="zh-CN" altLang="en-US" dirty="0">
                <a:latin typeface="微软雅黑" panose="020B0503020204020204" pitchFamily="34" charset="-122"/>
              </a:rPr>
              <a:t>工具：</a:t>
            </a:r>
            <a:r>
              <a:rPr lang="zh-CN" altLang="en-US" dirty="0">
                <a:latin typeface="+mn-ea"/>
                <a:ea typeface="+mn-ea"/>
              </a:rPr>
              <a:t>框架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1D3BA31-707B-4ABC-8B1C-A9F6CAB7D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8" y="1030466"/>
            <a:ext cx="5196346" cy="274113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37910F0-64E1-4246-BC67-45BDFAF7C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313" y="1001636"/>
            <a:ext cx="5706428" cy="274113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4D2E740-479E-4F9B-A0B1-41E7E21DA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809" y="3981848"/>
            <a:ext cx="5606694" cy="274113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C6F7795-2700-41B1-B245-10BBD1E5C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497" y="3972322"/>
            <a:ext cx="5500106" cy="2741130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9D93C7E-79E5-488E-87F7-10EAD436A636}"/>
              </a:ext>
            </a:extLst>
          </p:cNvPr>
          <p:cNvCxnSpPr>
            <a:cxnSpLocks/>
          </p:cNvCxnSpPr>
          <p:nvPr/>
        </p:nvCxnSpPr>
        <p:spPr>
          <a:xfrm flipV="1">
            <a:off x="4499355" y="1196929"/>
            <a:ext cx="1972883" cy="1093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140E7F27-316A-4D90-B1DB-BFD8B165609B}"/>
              </a:ext>
            </a:extLst>
          </p:cNvPr>
          <p:cNvCxnSpPr>
            <a:cxnSpLocks/>
          </p:cNvCxnSpPr>
          <p:nvPr/>
        </p:nvCxnSpPr>
        <p:spPr>
          <a:xfrm>
            <a:off x="4499355" y="2551897"/>
            <a:ext cx="1972883" cy="5701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77A5E21-7580-461A-B8A7-2934D3CED02C}"/>
              </a:ext>
            </a:extLst>
          </p:cNvPr>
          <p:cNvCxnSpPr>
            <a:cxnSpLocks/>
          </p:cNvCxnSpPr>
          <p:nvPr/>
        </p:nvCxnSpPr>
        <p:spPr>
          <a:xfrm flipV="1">
            <a:off x="7567903" y="1916372"/>
            <a:ext cx="1111855" cy="213635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8AEEFB9-3CF6-4D86-89EF-3C6CC7572094}"/>
              </a:ext>
            </a:extLst>
          </p:cNvPr>
          <p:cNvCxnSpPr>
            <a:cxnSpLocks/>
          </p:cNvCxnSpPr>
          <p:nvPr/>
        </p:nvCxnSpPr>
        <p:spPr>
          <a:xfrm>
            <a:off x="9674583" y="1916372"/>
            <a:ext cx="2207855" cy="213635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6EBADA2A-2B8F-44E2-973E-F984F3B16316}"/>
              </a:ext>
            </a:extLst>
          </p:cNvPr>
          <p:cNvCxnSpPr>
            <a:cxnSpLocks/>
          </p:cNvCxnSpPr>
          <p:nvPr/>
        </p:nvCxnSpPr>
        <p:spPr>
          <a:xfrm>
            <a:off x="5584352" y="4031708"/>
            <a:ext cx="1983551" cy="15983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4DB9F6A-6DC9-47FD-8E38-3F0511CC31A2}"/>
              </a:ext>
            </a:extLst>
          </p:cNvPr>
          <p:cNvCxnSpPr>
            <a:cxnSpLocks/>
          </p:cNvCxnSpPr>
          <p:nvPr/>
        </p:nvCxnSpPr>
        <p:spPr>
          <a:xfrm flipV="1">
            <a:off x="5585791" y="6029325"/>
            <a:ext cx="1982112" cy="47307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AF66E86A-4F6F-4CE1-9F12-934A67ADF985}"/>
              </a:ext>
            </a:extLst>
          </p:cNvPr>
          <p:cNvSpPr txBox="1"/>
          <p:nvPr/>
        </p:nvSpPr>
        <p:spPr>
          <a:xfrm>
            <a:off x="5494180" y="21608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物理设计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C49F6A3-A131-487F-B9DF-67DB4DF587DD}"/>
              </a:ext>
            </a:extLst>
          </p:cNvPr>
          <p:cNvSpPr txBox="1"/>
          <p:nvPr/>
        </p:nvSpPr>
        <p:spPr>
          <a:xfrm>
            <a:off x="5584352" y="5090072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全局布局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38F4211-4F95-49E7-BD72-03145939D269}"/>
              </a:ext>
            </a:extLst>
          </p:cNvPr>
          <p:cNvSpPr txBox="1"/>
          <p:nvPr/>
        </p:nvSpPr>
        <p:spPr>
          <a:xfrm>
            <a:off x="9302084" y="36833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布局</a:t>
            </a:r>
          </a:p>
        </p:txBody>
      </p:sp>
    </p:spTree>
    <p:extLst>
      <p:ext uri="{BB962C8B-B14F-4D97-AF65-F5344CB8AC3E}">
        <p14:creationId xmlns:p14="http://schemas.microsoft.com/office/powerpoint/2010/main" val="23616414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F73A2E-3F88-48AE-AE09-12EA494C9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ea"/>
                <a:ea typeface="+mn-ea"/>
              </a:rPr>
              <a:t>iPD</a:t>
            </a:r>
            <a:r>
              <a:rPr lang="en-US" altLang="zh-CN">
                <a:latin typeface="+mn-ea"/>
                <a:ea typeface="+mn-ea"/>
              </a:rPr>
              <a:t>-EDA</a:t>
            </a:r>
            <a:r>
              <a:rPr lang="zh-CN" altLang="en-US" dirty="0">
                <a:latin typeface="+mn-ea"/>
                <a:ea typeface="+mn-ea"/>
              </a:rPr>
              <a:t>软件架构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B4E57BB-4E0F-450A-801E-65181C996A38}"/>
              </a:ext>
            </a:extLst>
          </p:cNvPr>
          <p:cNvGrpSpPr/>
          <p:nvPr/>
        </p:nvGrpSpPr>
        <p:grpSpPr>
          <a:xfrm>
            <a:off x="385434" y="1013095"/>
            <a:ext cx="11408432" cy="5780613"/>
            <a:chOff x="385434" y="1013095"/>
            <a:chExt cx="11408432" cy="5780613"/>
          </a:xfrm>
        </p:grpSpPr>
        <p:sp>
          <p:nvSpPr>
            <p:cNvPr id="100" name="圆角矩形 79">
              <a:extLst>
                <a:ext uri="{FF2B5EF4-FFF2-40B4-BE49-F238E27FC236}">
                  <a16:creationId xmlns:a16="http://schemas.microsoft.com/office/drawing/2014/main" id="{B5E5B75E-CB44-4737-91AC-D82C9CBA220C}"/>
                </a:ext>
              </a:extLst>
            </p:cNvPr>
            <p:cNvSpPr/>
            <p:nvPr/>
          </p:nvSpPr>
          <p:spPr>
            <a:xfrm>
              <a:off x="9965737" y="4315197"/>
              <a:ext cx="1179563" cy="1123091"/>
            </a:xfrm>
            <a:prstGeom prst="roundRect">
              <a:avLst/>
            </a:prstGeom>
            <a:solidFill>
              <a:srgbClr val="843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200" b="1" dirty="0"/>
                <a:t>数据配置层</a:t>
              </a:r>
            </a:p>
          </p:txBody>
        </p:sp>
        <p:sp>
          <p:nvSpPr>
            <p:cNvPr id="119" name="圆角矩形 81">
              <a:extLst>
                <a:ext uri="{FF2B5EF4-FFF2-40B4-BE49-F238E27FC236}">
                  <a16:creationId xmlns:a16="http://schemas.microsoft.com/office/drawing/2014/main" id="{7E529A09-A035-4582-9ACB-8C59ADB29FA2}"/>
                </a:ext>
              </a:extLst>
            </p:cNvPr>
            <p:cNvSpPr/>
            <p:nvPr/>
          </p:nvSpPr>
          <p:spPr>
            <a:xfrm>
              <a:off x="2136311" y="5516643"/>
              <a:ext cx="6099244" cy="63329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200" b="1" dirty="0"/>
                <a:t>数据构建层</a:t>
              </a:r>
            </a:p>
          </p:txBody>
        </p:sp>
        <p:sp>
          <p:nvSpPr>
            <p:cNvPr id="57" name="流程图: 离页连接符 56">
              <a:extLst>
                <a:ext uri="{FF2B5EF4-FFF2-40B4-BE49-F238E27FC236}">
                  <a16:creationId xmlns:a16="http://schemas.microsoft.com/office/drawing/2014/main" id="{2CCB08DE-F506-4046-994C-616C46EAA7C7}"/>
                </a:ext>
              </a:extLst>
            </p:cNvPr>
            <p:cNvSpPr/>
            <p:nvPr/>
          </p:nvSpPr>
          <p:spPr>
            <a:xfrm rot="5400000">
              <a:off x="974325" y="4374030"/>
              <a:ext cx="1057075" cy="973603"/>
            </a:xfrm>
            <a:prstGeom prst="flowChartOffpageConnector">
              <a:avLst/>
            </a:prstGeom>
            <a:solidFill>
              <a:srgbClr val="843C0C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748D9D06-CDEB-4173-B4C3-826BF221CBE6}"/>
                </a:ext>
              </a:extLst>
            </p:cNvPr>
            <p:cNvSpPr txBox="1"/>
            <p:nvPr/>
          </p:nvSpPr>
          <p:spPr>
            <a:xfrm>
              <a:off x="1049249" y="4684974"/>
              <a:ext cx="1004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</a:t>
              </a:r>
            </a:p>
          </p:txBody>
        </p:sp>
        <p:sp>
          <p:nvSpPr>
            <p:cNvPr id="59" name="流程图: 离页连接符 58">
              <a:extLst>
                <a:ext uri="{FF2B5EF4-FFF2-40B4-BE49-F238E27FC236}">
                  <a16:creationId xmlns:a16="http://schemas.microsoft.com/office/drawing/2014/main" id="{814F6C66-FD96-4E6F-84E0-EF5C244F059B}"/>
                </a:ext>
              </a:extLst>
            </p:cNvPr>
            <p:cNvSpPr/>
            <p:nvPr/>
          </p:nvSpPr>
          <p:spPr>
            <a:xfrm rot="5400000">
              <a:off x="1085751" y="948559"/>
              <a:ext cx="834226" cy="973603"/>
            </a:xfrm>
            <a:prstGeom prst="flowChartOffpageConnector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4EFCD78-E3D3-4D77-ABAB-535DB6CD7C34}"/>
                </a:ext>
              </a:extLst>
            </p:cNvPr>
            <p:cNvSpPr txBox="1"/>
            <p:nvPr/>
          </p:nvSpPr>
          <p:spPr>
            <a:xfrm>
              <a:off x="1049249" y="1267053"/>
              <a:ext cx="1004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用户交互</a:t>
              </a:r>
            </a:p>
          </p:txBody>
        </p:sp>
        <p:sp>
          <p:nvSpPr>
            <p:cNvPr id="61" name="流程图: 离页连接符 60">
              <a:extLst>
                <a:ext uri="{FF2B5EF4-FFF2-40B4-BE49-F238E27FC236}">
                  <a16:creationId xmlns:a16="http://schemas.microsoft.com/office/drawing/2014/main" id="{220BD58A-9A1A-4C0C-B15B-30B45119BA13}"/>
                </a:ext>
              </a:extLst>
            </p:cNvPr>
            <p:cNvSpPr/>
            <p:nvPr/>
          </p:nvSpPr>
          <p:spPr>
            <a:xfrm rot="5400000">
              <a:off x="415741" y="2603137"/>
              <a:ext cx="2174247" cy="973603"/>
            </a:xfrm>
            <a:prstGeom prst="flowChartOffpage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5B483302-F8B3-4CAF-8B65-AD70ABBCEDFF}"/>
                </a:ext>
              </a:extLst>
            </p:cNvPr>
            <p:cNvSpPr txBox="1"/>
            <p:nvPr/>
          </p:nvSpPr>
          <p:spPr>
            <a:xfrm>
              <a:off x="1005678" y="2905272"/>
              <a:ext cx="1004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业务功能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C830FC6D-36B1-4BD2-9B60-D565F7D6C07D}"/>
                </a:ext>
              </a:extLst>
            </p:cNvPr>
            <p:cNvSpPr/>
            <p:nvPr/>
          </p:nvSpPr>
          <p:spPr>
            <a:xfrm>
              <a:off x="2136311" y="1321226"/>
              <a:ext cx="4737803" cy="23460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GUI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流程图: 磁盘 83">
              <a:extLst>
                <a:ext uri="{FF2B5EF4-FFF2-40B4-BE49-F238E27FC236}">
                  <a16:creationId xmlns:a16="http://schemas.microsoft.com/office/drawing/2014/main" id="{D78F4F28-45A5-4B61-8D5B-9A3CED9FAF83}"/>
                </a:ext>
              </a:extLst>
            </p:cNvPr>
            <p:cNvSpPr/>
            <p:nvPr/>
          </p:nvSpPr>
          <p:spPr>
            <a:xfrm>
              <a:off x="3166501" y="5035035"/>
              <a:ext cx="864000" cy="360000"/>
            </a:xfrm>
            <a:prstGeom prst="flowChartMagneticDisk">
              <a:avLst/>
            </a:prstGeom>
            <a:noFill/>
            <a:ln w="9525" cap="flat" cmpd="sng" algn="ctr">
              <a:solidFill>
                <a:srgbClr val="843C0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rgbClr val="050507"/>
                  </a:solidFill>
                </a:rPr>
                <a:t>Network</a:t>
              </a:r>
              <a:endParaRPr lang="zh-CN" altLang="en-US" sz="1400" b="1" dirty="0">
                <a:solidFill>
                  <a:srgbClr val="050507"/>
                </a:solidFill>
              </a:endParaRPr>
            </a:p>
          </p:txBody>
        </p:sp>
        <p:sp>
          <p:nvSpPr>
            <p:cNvPr id="85" name="流程图: 磁盘 84">
              <a:extLst>
                <a:ext uri="{FF2B5EF4-FFF2-40B4-BE49-F238E27FC236}">
                  <a16:creationId xmlns:a16="http://schemas.microsoft.com/office/drawing/2014/main" id="{99111E53-4EA0-4B70-87EB-CBE8FA2C95C1}"/>
                </a:ext>
              </a:extLst>
            </p:cNvPr>
            <p:cNvSpPr/>
            <p:nvPr/>
          </p:nvSpPr>
          <p:spPr>
            <a:xfrm>
              <a:off x="4215561" y="5035035"/>
              <a:ext cx="864000" cy="360000"/>
            </a:xfrm>
            <a:prstGeom prst="flowChartMagneticDisk">
              <a:avLst/>
            </a:prstGeom>
            <a:noFill/>
            <a:ln w="9525" cap="flat" cmpd="sng" algn="ctr">
              <a:solidFill>
                <a:srgbClr val="843C0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rgbClr val="050507"/>
                  </a:solidFill>
                </a:rPr>
                <a:t>Library</a:t>
              </a:r>
              <a:endParaRPr lang="zh-CN" altLang="en-US" sz="1400" b="1" dirty="0">
                <a:solidFill>
                  <a:srgbClr val="050507"/>
                </a:solidFill>
              </a:endParaRPr>
            </a:p>
          </p:txBody>
        </p:sp>
        <p:sp>
          <p:nvSpPr>
            <p:cNvPr id="86" name="流程图: 磁盘 85">
              <a:extLst>
                <a:ext uri="{FF2B5EF4-FFF2-40B4-BE49-F238E27FC236}">
                  <a16:creationId xmlns:a16="http://schemas.microsoft.com/office/drawing/2014/main" id="{3FC1CCC8-FF5D-4DF0-A6F0-910450C2A8AC}"/>
                </a:ext>
              </a:extLst>
            </p:cNvPr>
            <p:cNvSpPr/>
            <p:nvPr/>
          </p:nvSpPr>
          <p:spPr>
            <a:xfrm>
              <a:off x="5264621" y="5035035"/>
              <a:ext cx="864000" cy="360000"/>
            </a:xfrm>
            <a:prstGeom prst="flowChartMagneticDisk">
              <a:avLst/>
            </a:prstGeom>
            <a:noFill/>
            <a:ln w="9525" cap="flat" cmpd="sng" algn="ctr">
              <a:solidFill>
                <a:srgbClr val="843C0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rgbClr val="050507"/>
                  </a:solidFill>
                </a:rPr>
                <a:t>Timing</a:t>
              </a:r>
              <a:endParaRPr lang="zh-CN" altLang="en-US" sz="1400" b="1" dirty="0">
                <a:solidFill>
                  <a:srgbClr val="050507"/>
                </a:solidFill>
              </a:endParaRPr>
            </a:p>
          </p:txBody>
        </p:sp>
        <p:sp>
          <p:nvSpPr>
            <p:cNvPr id="87" name="流程图: 磁盘 86">
              <a:extLst>
                <a:ext uri="{FF2B5EF4-FFF2-40B4-BE49-F238E27FC236}">
                  <a16:creationId xmlns:a16="http://schemas.microsoft.com/office/drawing/2014/main" id="{E524E46C-F707-4BC3-89A0-CE1AAE4C214B}"/>
                </a:ext>
              </a:extLst>
            </p:cNvPr>
            <p:cNvSpPr/>
            <p:nvPr/>
          </p:nvSpPr>
          <p:spPr>
            <a:xfrm>
              <a:off x="6313681" y="5035035"/>
              <a:ext cx="864000" cy="360000"/>
            </a:xfrm>
            <a:prstGeom prst="flowChartMagneticDisk">
              <a:avLst/>
            </a:prstGeom>
            <a:noFill/>
            <a:ln w="9525" cap="flat" cmpd="sng" algn="ctr">
              <a:solidFill>
                <a:srgbClr val="843C0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rgbClr val="050507"/>
                  </a:solidFill>
                </a:rPr>
                <a:t>Tech</a:t>
              </a:r>
              <a:endParaRPr lang="zh-CN" altLang="en-US" sz="1400" b="1" dirty="0">
                <a:solidFill>
                  <a:srgbClr val="050507"/>
                </a:solidFill>
              </a:endParaRPr>
            </a:p>
          </p:txBody>
        </p:sp>
        <p:sp>
          <p:nvSpPr>
            <p:cNvPr id="88" name="流程图: 磁盘 87">
              <a:extLst>
                <a:ext uri="{FF2B5EF4-FFF2-40B4-BE49-F238E27FC236}">
                  <a16:creationId xmlns:a16="http://schemas.microsoft.com/office/drawing/2014/main" id="{16B7302A-0580-4211-9996-059BFB2258C7}"/>
                </a:ext>
              </a:extLst>
            </p:cNvPr>
            <p:cNvSpPr/>
            <p:nvPr/>
          </p:nvSpPr>
          <p:spPr>
            <a:xfrm>
              <a:off x="2117441" y="5035035"/>
              <a:ext cx="864000" cy="360000"/>
            </a:xfrm>
            <a:prstGeom prst="flowChartMagneticDisk">
              <a:avLst/>
            </a:prstGeom>
            <a:noFill/>
            <a:ln w="9525" cap="flat" cmpd="sng" algn="ctr">
              <a:solidFill>
                <a:srgbClr val="843C0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rgbClr val="050507"/>
                  </a:solidFill>
                </a:rPr>
                <a:t>Design</a:t>
              </a:r>
              <a:endParaRPr lang="zh-CN" altLang="en-US" sz="1400" b="1" dirty="0">
                <a:solidFill>
                  <a:srgbClr val="050507"/>
                </a:solidFill>
              </a:endParaRPr>
            </a:p>
          </p:txBody>
        </p:sp>
        <p:sp>
          <p:nvSpPr>
            <p:cNvPr id="89" name="流程图: 磁盘 88">
              <a:extLst>
                <a:ext uri="{FF2B5EF4-FFF2-40B4-BE49-F238E27FC236}">
                  <a16:creationId xmlns:a16="http://schemas.microsoft.com/office/drawing/2014/main" id="{85D0638D-A6C6-469E-A7C2-E8241A2125C7}"/>
                </a:ext>
              </a:extLst>
            </p:cNvPr>
            <p:cNvSpPr/>
            <p:nvPr/>
          </p:nvSpPr>
          <p:spPr>
            <a:xfrm>
              <a:off x="7362742" y="5035035"/>
              <a:ext cx="864000" cy="360000"/>
            </a:xfrm>
            <a:prstGeom prst="flowChartMagneticDisk">
              <a:avLst/>
            </a:prstGeom>
            <a:noFill/>
            <a:ln w="9525" cap="flat" cmpd="sng" algn="ctr">
              <a:solidFill>
                <a:srgbClr val="843C0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rgbClr val="050507"/>
                  </a:solidFill>
                </a:rPr>
                <a:t>Layout</a:t>
              </a:r>
            </a:p>
          </p:txBody>
        </p:sp>
        <p:sp>
          <p:nvSpPr>
            <p:cNvPr id="93" name="流程图: 文档 92">
              <a:extLst>
                <a:ext uri="{FF2B5EF4-FFF2-40B4-BE49-F238E27FC236}">
                  <a16:creationId xmlns:a16="http://schemas.microsoft.com/office/drawing/2014/main" id="{2D14CD0C-DE2D-415E-B8BC-B0B662A6A539}"/>
                </a:ext>
              </a:extLst>
            </p:cNvPr>
            <p:cNvSpPr/>
            <p:nvPr/>
          </p:nvSpPr>
          <p:spPr>
            <a:xfrm>
              <a:off x="2136311" y="6520469"/>
              <a:ext cx="9652969" cy="273239"/>
            </a:xfrm>
            <a:prstGeom prst="flowChartDocument">
              <a:avLst/>
            </a:prstGeom>
            <a:noFill/>
            <a:ln w="1905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b="1" dirty="0">
                  <a:solidFill>
                    <a:srgbClr val="050507"/>
                  </a:solidFill>
                </a:rPr>
                <a:t>.v(RTL) / .v(netlist)</a:t>
              </a:r>
              <a:r>
                <a:rPr lang="zh-CN" altLang="en-US" sz="1400" b="1" dirty="0">
                  <a:solidFill>
                    <a:srgbClr val="050507"/>
                  </a:solidFill>
                </a:rPr>
                <a:t> </a:t>
              </a:r>
              <a:r>
                <a:rPr lang="en-US" altLang="zh-CN" sz="1400" b="1" dirty="0">
                  <a:solidFill>
                    <a:srgbClr val="050507"/>
                  </a:solidFill>
                </a:rPr>
                <a:t>/ .def / .</a:t>
              </a:r>
              <a:r>
                <a:rPr lang="en-US" altLang="zh-CN" sz="1400" b="1" dirty="0" err="1">
                  <a:solidFill>
                    <a:srgbClr val="050507"/>
                  </a:solidFill>
                </a:rPr>
                <a:t>lef</a:t>
              </a:r>
              <a:r>
                <a:rPr lang="zh-CN" altLang="en-US" sz="1400" b="1" dirty="0">
                  <a:solidFill>
                    <a:srgbClr val="050507"/>
                  </a:solidFill>
                </a:rPr>
                <a:t> </a:t>
              </a:r>
              <a:r>
                <a:rPr lang="en-US" altLang="zh-CN" sz="1400" b="1" dirty="0">
                  <a:solidFill>
                    <a:srgbClr val="050507"/>
                  </a:solidFill>
                </a:rPr>
                <a:t>/ .lib / .</a:t>
              </a:r>
              <a:r>
                <a:rPr lang="en-US" altLang="zh-CN" sz="1400" b="1" dirty="0" err="1">
                  <a:solidFill>
                    <a:srgbClr val="050507"/>
                  </a:solidFill>
                </a:rPr>
                <a:t>sdc</a:t>
              </a:r>
              <a:r>
                <a:rPr lang="zh-CN" altLang="en-US" sz="1400" b="1" dirty="0">
                  <a:solidFill>
                    <a:srgbClr val="050507"/>
                  </a:solidFill>
                </a:rPr>
                <a:t> </a:t>
              </a:r>
              <a:r>
                <a:rPr lang="en-US" altLang="zh-CN" sz="1400" b="1" dirty="0">
                  <a:solidFill>
                    <a:srgbClr val="050507"/>
                  </a:solidFill>
                </a:rPr>
                <a:t>/ .</a:t>
              </a:r>
              <a:r>
                <a:rPr lang="en-US" altLang="zh-CN" sz="1400" b="1" dirty="0" err="1">
                  <a:solidFill>
                    <a:srgbClr val="050507"/>
                  </a:solidFill>
                </a:rPr>
                <a:t>spef</a:t>
              </a:r>
              <a:r>
                <a:rPr lang="zh-CN" altLang="en-US" sz="1400" b="1" dirty="0">
                  <a:solidFill>
                    <a:srgbClr val="050507"/>
                  </a:solidFill>
                </a:rPr>
                <a:t> </a:t>
              </a:r>
              <a:r>
                <a:rPr lang="en-US" altLang="zh-CN" sz="1400" b="1" dirty="0">
                  <a:solidFill>
                    <a:srgbClr val="050507"/>
                  </a:solidFill>
                </a:rPr>
                <a:t>/ .</a:t>
              </a:r>
              <a:r>
                <a:rPr lang="en-US" altLang="zh-CN" sz="1400" b="1" dirty="0" err="1">
                  <a:solidFill>
                    <a:srgbClr val="050507"/>
                  </a:solidFill>
                </a:rPr>
                <a:t>sdf</a:t>
              </a:r>
              <a:r>
                <a:rPr lang="zh-CN" altLang="en-US" sz="1400" b="1" dirty="0">
                  <a:solidFill>
                    <a:srgbClr val="050507"/>
                  </a:solidFill>
                </a:rPr>
                <a:t> </a:t>
              </a:r>
              <a:r>
                <a:rPr lang="en-US" altLang="zh-CN" sz="1400" b="1" dirty="0">
                  <a:solidFill>
                    <a:srgbClr val="050507"/>
                  </a:solidFill>
                </a:rPr>
                <a:t>/ .</a:t>
              </a:r>
              <a:r>
                <a:rPr lang="en-US" altLang="zh-CN" sz="1400" b="1" dirty="0" err="1">
                  <a:solidFill>
                    <a:srgbClr val="050507"/>
                  </a:solidFill>
                </a:rPr>
                <a:t>gds</a:t>
              </a:r>
              <a:r>
                <a:rPr lang="en-US" altLang="zh-CN" sz="1400" b="1" dirty="0">
                  <a:solidFill>
                    <a:srgbClr val="050507"/>
                  </a:solidFill>
                </a:rPr>
                <a:t> / .</a:t>
              </a:r>
              <a:r>
                <a:rPr lang="en-US" altLang="zh-CN" sz="1400" b="1" dirty="0" err="1">
                  <a:solidFill>
                    <a:srgbClr val="050507"/>
                  </a:solidFill>
                </a:rPr>
                <a:t>sp</a:t>
              </a:r>
              <a:r>
                <a:rPr lang="en-US" altLang="zh-CN" sz="1400" b="1" dirty="0">
                  <a:solidFill>
                    <a:srgbClr val="050507"/>
                  </a:solidFill>
                </a:rPr>
                <a:t> / .model …</a:t>
              </a:r>
            </a:p>
          </p:txBody>
        </p:sp>
        <p:sp>
          <p:nvSpPr>
            <p:cNvPr id="94" name="圆角矩形 69">
              <a:extLst>
                <a:ext uri="{FF2B5EF4-FFF2-40B4-BE49-F238E27FC236}">
                  <a16:creationId xmlns:a16="http://schemas.microsoft.com/office/drawing/2014/main" id="{284E481F-51A7-414D-A2C2-C941484E5262}"/>
                </a:ext>
              </a:extLst>
            </p:cNvPr>
            <p:cNvSpPr/>
            <p:nvPr/>
          </p:nvSpPr>
          <p:spPr>
            <a:xfrm>
              <a:off x="2125474" y="6211735"/>
              <a:ext cx="9663805" cy="20201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/>
                <a:t>文件解析器</a:t>
              </a:r>
            </a:p>
          </p:txBody>
        </p:sp>
        <p:sp>
          <p:nvSpPr>
            <p:cNvPr id="95" name="圆角矩形 71">
              <a:extLst>
                <a:ext uri="{FF2B5EF4-FFF2-40B4-BE49-F238E27FC236}">
                  <a16:creationId xmlns:a16="http://schemas.microsoft.com/office/drawing/2014/main" id="{C6FB9342-24AE-46EE-BFB3-C4DCCB4AAD9F}"/>
                </a:ext>
              </a:extLst>
            </p:cNvPr>
            <p:cNvSpPr/>
            <p:nvPr/>
          </p:nvSpPr>
          <p:spPr>
            <a:xfrm>
              <a:off x="2125475" y="4320264"/>
              <a:ext cx="2486946" cy="603120"/>
            </a:xfrm>
            <a:prstGeom prst="roundRect">
              <a:avLst/>
            </a:prstGeom>
            <a:solidFill>
              <a:srgbClr val="843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/>
                <a:t>共有数据访问接口层</a:t>
              </a:r>
              <a:endParaRPr lang="en-US" altLang="zh-CN" sz="1200" b="1" dirty="0"/>
            </a:p>
            <a:p>
              <a:pPr algn="ctr"/>
              <a:r>
                <a:rPr lang="zh-CN" altLang="en-US" sz="1200" b="1" dirty="0"/>
                <a:t>（支持所有业务数据）</a:t>
              </a:r>
            </a:p>
          </p:txBody>
        </p:sp>
        <p:sp>
          <p:nvSpPr>
            <p:cNvPr id="96" name="流程图: 离页连接符 95">
              <a:extLst>
                <a:ext uri="{FF2B5EF4-FFF2-40B4-BE49-F238E27FC236}">
                  <a16:creationId xmlns:a16="http://schemas.microsoft.com/office/drawing/2014/main" id="{D822AF7C-04F6-4EF3-BFBE-29B855A1CB25}"/>
                </a:ext>
              </a:extLst>
            </p:cNvPr>
            <p:cNvSpPr/>
            <p:nvPr/>
          </p:nvSpPr>
          <p:spPr>
            <a:xfrm rot="5400000">
              <a:off x="905551" y="5682722"/>
              <a:ext cx="1221598" cy="973603"/>
            </a:xfrm>
            <a:prstGeom prst="flowChartOffpageConnector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81FCC225-7386-42DD-B10B-377D22DC5CE1}"/>
                </a:ext>
              </a:extLst>
            </p:cNvPr>
            <p:cNvSpPr txBox="1"/>
            <p:nvPr/>
          </p:nvSpPr>
          <p:spPr>
            <a:xfrm>
              <a:off x="1068475" y="5997081"/>
              <a:ext cx="1004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数据源</a:t>
              </a:r>
            </a:p>
          </p:txBody>
        </p:sp>
        <p:sp>
          <p:nvSpPr>
            <p:cNvPr id="98" name="流程图: 磁盘 97">
              <a:extLst>
                <a:ext uri="{FF2B5EF4-FFF2-40B4-BE49-F238E27FC236}">
                  <a16:creationId xmlns:a16="http://schemas.microsoft.com/office/drawing/2014/main" id="{3F53908F-A87A-4443-A91B-3FA46323627F}"/>
                </a:ext>
              </a:extLst>
            </p:cNvPr>
            <p:cNvSpPr/>
            <p:nvPr/>
          </p:nvSpPr>
          <p:spPr>
            <a:xfrm>
              <a:off x="10115166" y="4807508"/>
              <a:ext cx="970825" cy="465427"/>
            </a:xfrm>
            <a:prstGeom prst="flowChartMagneticDisk">
              <a:avLst/>
            </a:prstGeom>
            <a:solidFill>
              <a:schemeClr val="bg1"/>
            </a:solidFill>
            <a:ln w="9525" cap="flat" cmpd="sng" algn="ctr">
              <a:solidFill>
                <a:srgbClr val="843C0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050507"/>
                  </a:solidFill>
                </a:rPr>
                <a:t>配置参数</a:t>
              </a:r>
            </a:p>
          </p:txBody>
        </p:sp>
        <p:sp>
          <p:nvSpPr>
            <p:cNvPr id="99" name="圆角矩形 10">
              <a:extLst>
                <a:ext uri="{FF2B5EF4-FFF2-40B4-BE49-F238E27FC236}">
                  <a16:creationId xmlns:a16="http://schemas.microsoft.com/office/drawing/2014/main" id="{9EDA6B1B-8D0D-42E1-BAA1-D6067A8BD922}"/>
                </a:ext>
              </a:extLst>
            </p:cNvPr>
            <p:cNvSpPr/>
            <p:nvPr/>
          </p:nvSpPr>
          <p:spPr>
            <a:xfrm>
              <a:off x="4792118" y="4320263"/>
              <a:ext cx="5065419" cy="603121"/>
            </a:xfrm>
            <a:prstGeom prst="roundRect">
              <a:avLst/>
            </a:prstGeom>
            <a:solidFill>
              <a:srgbClr val="843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/>
                <a:t>工具模块数据访问层</a:t>
              </a:r>
              <a:endParaRPr lang="en-US" altLang="zh-CN" sz="1200" b="1" dirty="0"/>
            </a:p>
            <a:p>
              <a:pPr algn="ctr"/>
              <a:r>
                <a:rPr lang="en-US" altLang="zh-CN" sz="1300" b="1" dirty="0"/>
                <a:t>LS, MAP, FP, GP, DP, TO, CTS, GR, DR, DRC, ERC, LVS, RCX, STA, NA, PA</a:t>
              </a:r>
              <a:endParaRPr lang="zh-CN" altLang="en-US" sz="1300" b="1" dirty="0"/>
            </a:p>
          </p:txBody>
        </p:sp>
        <p:sp>
          <p:nvSpPr>
            <p:cNvPr id="102" name="圆角矩形 82">
              <a:extLst>
                <a:ext uri="{FF2B5EF4-FFF2-40B4-BE49-F238E27FC236}">
                  <a16:creationId xmlns:a16="http://schemas.microsoft.com/office/drawing/2014/main" id="{B2D61FFB-0849-4925-A447-1F7EC6518F7B}"/>
                </a:ext>
              </a:extLst>
            </p:cNvPr>
            <p:cNvSpPr/>
            <p:nvPr/>
          </p:nvSpPr>
          <p:spPr>
            <a:xfrm>
              <a:off x="8362968" y="5077574"/>
              <a:ext cx="727864" cy="1057077"/>
            </a:xfrm>
            <a:prstGeom prst="roundRect">
              <a:avLst/>
            </a:prstGeom>
            <a:solidFill>
              <a:srgbClr val="843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/>
                <a:t>数据库</a:t>
              </a:r>
              <a:endParaRPr lang="en-US" altLang="zh-CN" sz="1200" b="1" dirty="0"/>
            </a:p>
            <a:p>
              <a:pPr algn="ctr"/>
              <a:r>
                <a:rPr lang="zh-CN" altLang="en-US" sz="1200" b="1" dirty="0"/>
                <a:t>管理</a:t>
              </a:r>
            </a:p>
          </p:txBody>
        </p:sp>
        <p:sp>
          <p:nvSpPr>
            <p:cNvPr id="103" name="圆角矩形 83">
              <a:extLst>
                <a:ext uri="{FF2B5EF4-FFF2-40B4-BE49-F238E27FC236}">
                  <a16:creationId xmlns:a16="http://schemas.microsoft.com/office/drawing/2014/main" id="{534738A4-0A63-4886-8F59-BA940C7C03FD}"/>
                </a:ext>
              </a:extLst>
            </p:cNvPr>
            <p:cNvSpPr/>
            <p:nvPr/>
          </p:nvSpPr>
          <p:spPr>
            <a:xfrm>
              <a:off x="9202113" y="5064636"/>
              <a:ext cx="655425" cy="1048566"/>
            </a:xfrm>
            <a:prstGeom prst="roundRect">
              <a:avLst/>
            </a:prstGeom>
            <a:solidFill>
              <a:srgbClr val="843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/>
                <a:t>兼容</a:t>
              </a:r>
              <a:endParaRPr lang="en-US" altLang="zh-CN" sz="1200" b="1" dirty="0"/>
            </a:p>
            <a:p>
              <a:pPr algn="ctr"/>
              <a:r>
                <a:rPr lang="zh-CN" altLang="en-US" sz="1200" b="1" dirty="0"/>
                <a:t>模块</a:t>
              </a:r>
              <a:endParaRPr lang="en-US" altLang="zh-CN" sz="1200" b="1" dirty="0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5767DFE9-A273-41BD-82EF-78D4EF882469}"/>
                </a:ext>
              </a:extLst>
            </p:cNvPr>
            <p:cNvSpPr/>
            <p:nvPr/>
          </p:nvSpPr>
          <p:spPr>
            <a:xfrm>
              <a:off x="7004893" y="1316661"/>
              <a:ext cx="4788000" cy="234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Shell/TCL/Python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D338D9B0-D7BF-4384-9366-33F96E6E5B44}"/>
                </a:ext>
              </a:extLst>
            </p:cNvPr>
            <p:cNvSpPr/>
            <p:nvPr/>
          </p:nvSpPr>
          <p:spPr>
            <a:xfrm>
              <a:off x="2136312" y="1013095"/>
              <a:ext cx="9657554" cy="23915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Flow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圆角矩形 81">
              <a:extLst>
                <a:ext uri="{FF2B5EF4-FFF2-40B4-BE49-F238E27FC236}">
                  <a16:creationId xmlns:a16="http://schemas.microsoft.com/office/drawing/2014/main" id="{F3AD2250-E19B-4F81-AB7B-277561829C70}"/>
                </a:ext>
              </a:extLst>
            </p:cNvPr>
            <p:cNvSpPr/>
            <p:nvPr/>
          </p:nvSpPr>
          <p:spPr>
            <a:xfrm>
              <a:off x="2258601" y="5836515"/>
              <a:ext cx="3011720" cy="23559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</a:rPr>
                <a:t>公共数据</a:t>
              </a:r>
            </a:p>
          </p:txBody>
        </p:sp>
        <p:sp>
          <p:nvSpPr>
            <p:cNvPr id="114" name="圆角矩形 90">
              <a:extLst>
                <a:ext uri="{FF2B5EF4-FFF2-40B4-BE49-F238E27FC236}">
                  <a16:creationId xmlns:a16="http://schemas.microsoft.com/office/drawing/2014/main" id="{F327DF25-D9AC-4E7B-A4E6-EA38ADCD5ADA}"/>
                </a:ext>
              </a:extLst>
            </p:cNvPr>
            <p:cNvSpPr/>
            <p:nvPr/>
          </p:nvSpPr>
          <p:spPr>
            <a:xfrm>
              <a:off x="5424803" y="5836515"/>
              <a:ext cx="2643889" cy="23559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</a:rPr>
                <a:t>私有数据</a:t>
              </a:r>
            </a:p>
          </p:txBody>
        </p:sp>
        <p:sp>
          <p:nvSpPr>
            <p:cNvPr id="116" name="圆角矩形 93">
              <a:extLst>
                <a:ext uri="{FF2B5EF4-FFF2-40B4-BE49-F238E27FC236}">
                  <a16:creationId xmlns:a16="http://schemas.microsoft.com/office/drawing/2014/main" id="{67F52ED1-B5C7-4082-9654-D83A7FA1194B}"/>
                </a:ext>
              </a:extLst>
            </p:cNvPr>
            <p:cNvSpPr/>
            <p:nvPr/>
          </p:nvSpPr>
          <p:spPr>
            <a:xfrm>
              <a:off x="2125475" y="1619642"/>
              <a:ext cx="9668391" cy="206704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业务交互层</a:t>
              </a:r>
            </a:p>
          </p:txBody>
        </p:sp>
        <p:sp>
          <p:nvSpPr>
            <p:cNvPr id="122" name="圆角矩形 93">
              <a:extLst>
                <a:ext uri="{FF2B5EF4-FFF2-40B4-BE49-F238E27FC236}">
                  <a16:creationId xmlns:a16="http://schemas.microsoft.com/office/drawing/2014/main" id="{81243DFA-408A-4C57-8C90-D37D1017A486}"/>
                </a:ext>
              </a:extLst>
            </p:cNvPr>
            <p:cNvSpPr/>
            <p:nvPr/>
          </p:nvSpPr>
          <p:spPr>
            <a:xfrm>
              <a:off x="11294730" y="1960405"/>
              <a:ext cx="494550" cy="4189527"/>
            </a:xfrm>
            <a:prstGeom prst="roundRect">
              <a:avLst/>
            </a:prstGeom>
            <a:solidFill>
              <a:srgbClr val="843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/>
                <a:t>数据结构</a:t>
              </a: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64F03F4-BEB9-4A5C-9C9A-F5C43891B254}"/>
                </a:ext>
              </a:extLst>
            </p:cNvPr>
            <p:cNvGrpSpPr/>
            <p:nvPr/>
          </p:nvGrpSpPr>
          <p:grpSpPr>
            <a:xfrm>
              <a:off x="6483055" y="1932350"/>
              <a:ext cx="3232158" cy="2263886"/>
              <a:chOff x="6355932" y="1776928"/>
              <a:chExt cx="3232158" cy="2263886"/>
            </a:xfrm>
          </p:grpSpPr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F9FFE7B1-CF91-46FE-99B3-52F776C3316A}"/>
                  </a:ext>
                </a:extLst>
              </p:cNvPr>
              <p:cNvSpPr/>
              <p:nvPr/>
            </p:nvSpPr>
            <p:spPr>
              <a:xfrm>
                <a:off x="6355932" y="1796384"/>
                <a:ext cx="3232158" cy="224443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86F9BFD8-FF5D-4CF9-BDA5-7BC94A8206C6}"/>
                  </a:ext>
                </a:extLst>
              </p:cNvPr>
              <p:cNvSpPr/>
              <p:nvPr/>
            </p:nvSpPr>
            <p:spPr>
              <a:xfrm>
                <a:off x="6844658" y="2154316"/>
                <a:ext cx="836578" cy="2600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数值优化</a:t>
                </a:r>
              </a:p>
            </p:txBody>
          </p:sp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498DF644-B478-4961-91FB-A5C48DDD25A2}"/>
                  </a:ext>
                </a:extLst>
              </p:cNvPr>
              <p:cNvSpPr/>
              <p:nvPr/>
            </p:nvSpPr>
            <p:spPr>
              <a:xfrm>
                <a:off x="6438618" y="2085410"/>
                <a:ext cx="3069076" cy="100682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87A04A59-BD60-44E7-A1B8-EF6F9B28D883}"/>
                  </a:ext>
                </a:extLst>
              </p:cNvPr>
              <p:cNvSpPr txBox="1"/>
              <p:nvPr/>
            </p:nvSpPr>
            <p:spPr>
              <a:xfrm>
                <a:off x="6438618" y="2209676"/>
                <a:ext cx="4307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</a:rPr>
                  <a:t>算法库</a:t>
                </a:r>
              </a:p>
            </p:txBody>
          </p:sp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B9FA0350-A5E5-4B1D-BA4F-F55C10096BE4}"/>
                  </a:ext>
                </a:extLst>
              </p:cNvPr>
              <p:cNvGrpSpPr/>
              <p:nvPr/>
            </p:nvGrpSpPr>
            <p:grpSpPr>
              <a:xfrm>
                <a:off x="6438618" y="3194585"/>
                <a:ext cx="3069076" cy="747696"/>
                <a:chOff x="6362112" y="2369241"/>
                <a:chExt cx="2600902" cy="747696"/>
              </a:xfrm>
            </p:grpSpPr>
            <p:sp>
              <p:nvSpPr>
                <p:cNvPr id="162" name="矩形 161">
                  <a:extLst>
                    <a:ext uri="{FF2B5EF4-FFF2-40B4-BE49-F238E27FC236}">
                      <a16:creationId xmlns:a16="http://schemas.microsoft.com/office/drawing/2014/main" id="{C20A77F5-BC14-4665-8508-6667695A4FA0}"/>
                    </a:ext>
                  </a:extLst>
                </p:cNvPr>
                <p:cNvSpPr/>
                <p:nvPr/>
              </p:nvSpPr>
              <p:spPr>
                <a:xfrm>
                  <a:off x="6701901" y="2471665"/>
                  <a:ext cx="579777" cy="260061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加速器</a:t>
                  </a:r>
                </a:p>
              </p:txBody>
            </p:sp>
            <p:sp>
              <p:nvSpPr>
                <p:cNvPr id="163" name="矩形 162">
                  <a:extLst>
                    <a:ext uri="{FF2B5EF4-FFF2-40B4-BE49-F238E27FC236}">
                      <a16:creationId xmlns:a16="http://schemas.microsoft.com/office/drawing/2014/main" id="{82D50293-10EF-40E6-9022-0B0CBB75BE85}"/>
                    </a:ext>
                  </a:extLst>
                </p:cNvPr>
                <p:cNvSpPr/>
                <p:nvPr/>
              </p:nvSpPr>
              <p:spPr>
                <a:xfrm>
                  <a:off x="6362112" y="2369241"/>
                  <a:ext cx="2600902" cy="74769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BEF90475-EDFD-43C5-B052-3621D5E32CC1}"/>
                    </a:ext>
                  </a:extLst>
                </p:cNvPr>
                <p:cNvSpPr txBox="1"/>
                <p:nvPr/>
              </p:nvSpPr>
              <p:spPr>
                <a:xfrm>
                  <a:off x="6460035" y="2483225"/>
                  <a:ext cx="15986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性能</a:t>
                  </a:r>
                </a:p>
              </p:txBody>
            </p:sp>
            <p:sp>
              <p:nvSpPr>
                <p:cNvPr id="165" name="矩形 164">
                  <a:extLst>
                    <a:ext uri="{FF2B5EF4-FFF2-40B4-BE49-F238E27FC236}">
                      <a16:creationId xmlns:a16="http://schemas.microsoft.com/office/drawing/2014/main" id="{9957CE07-242E-4F5C-8AC9-E95A557E629C}"/>
                    </a:ext>
                  </a:extLst>
                </p:cNvPr>
                <p:cNvSpPr/>
                <p:nvPr/>
              </p:nvSpPr>
              <p:spPr>
                <a:xfrm>
                  <a:off x="7315281" y="2471665"/>
                  <a:ext cx="579777" cy="260061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线程池</a:t>
                  </a:r>
                </a:p>
              </p:txBody>
            </p:sp>
            <p:sp>
              <p:nvSpPr>
                <p:cNvPr id="166" name="矩形 165">
                  <a:extLst>
                    <a:ext uri="{FF2B5EF4-FFF2-40B4-BE49-F238E27FC236}">
                      <a16:creationId xmlns:a16="http://schemas.microsoft.com/office/drawing/2014/main" id="{3ABBE709-B58F-41A0-8DE9-8877166DA313}"/>
                    </a:ext>
                  </a:extLst>
                </p:cNvPr>
                <p:cNvSpPr/>
                <p:nvPr/>
              </p:nvSpPr>
              <p:spPr>
                <a:xfrm>
                  <a:off x="7965130" y="2471665"/>
                  <a:ext cx="944349" cy="260061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高性能计算库</a:t>
                  </a:r>
                </a:p>
              </p:txBody>
            </p:sp>
            <p:sp>
              <p:nvSpPr>
                <p:cNvPr id="169" name="矩形 168">
                  <a:extLst>
                    <a:ext uri="{FF2B5EF4-FFF2-40B4-BE49-F238E27FC236}">
                      <a16:creationId xmlns:a16="http://schemas.microsoft.com/office/drawing/2014/main" id="{E7B7B7E4-9D5E-4C88-BF73-43F645E14CDD}"/>
                    </a:ext>
                  </a:extLst>
                </p:cNvPr>
                <p:cNvSpPr/>
                <p:nvPr/>
              </p:nvSpPr>
              <p:spPr>
                <a:xfrm>
                  <a:off x="6709847" y="2785726"/>
                  <a:ext cx="701692" cy="260061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并行计算</a:t>
                  </a:r>
                </a:p>
              </p:txBody>
            </p:sp>
            <p:sp>
              <p:nvSpPr>
                <p:cNvPr id="170" name="矩形 169">
                  <a:extLst>
                    <a:ext uri="{FF2B5EF4-FFF2-40B4-BE49-F238E27FC236}">
                      <a16:creationId xmlns:a16="http://schemas.microsoft.com/office/drawing/2014/main" id="{741C0293-E024-433E-B5AA-47A6A0E12C9F}"/>
                    </a:ext>
                  </a:extLst>
                </p:cNvPr>
                <p:cNvSpPr/>
                <p:nvPr/>
              </p:nvSpPr>
              <p:spPr>
                <a:xfrm>
                  <a:off x="7452405" y="2785726"/>
                  <a:ext cx="701692" cy="260061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异构计算</a:t>
                  </a:r>
                </a:p>
              </p:txBody>
            </p:sp>
            <p:sp>
              <p:nvSpPr>
                <p:cNvPr id="171" name="矩形 170">
                  <a:extLst>
                    <a:ext uri="{FF2B5EF4-FFF2-40B4-BE49-F238E27FC236}">
                      <a16:creationId xmlns:a16="http://schemas.microsoft.com/office/drawing/2014/main" id="{132D23DD-E24F-4CE7-880D-F5C7498A9265}"/>
                    </a:ext>
                  </a:extLst>
                </p:cNvPr>
                <p:cNvSpPr/>
                <p:nvPr/>
              </p:nvSpPr>
              <p:spPr>
                <a:xfrm>
                  <a:off x="8207787" y="2785726"/>
                  <a:ext cx="701692" cy="260061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</a:t>
                  </a:r>
                  <a:endPara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6188FDA7-876A-4401-82CA-760C2CE0418B}"/>
                  </a:ext>
                </a:extLst>
              </p:cNvPr>
              <p:cNvSpPr txBox="1"/>
              <p:nvPr/>
            </p:nvSpPr>
            <p:spPr>
              <a:xfrm>
                <a:off x="7369256" y="1776928"/>
                <a:ext cx="124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</a:rPr>
                  <a:t>功能模块</a:t>
                </a:r>
              </a:p>
            </p:txBody>
          </p: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77B871EF-113E-4A0F-82C7-DA245E416A3A}"/>
                  </a:ext>
                </a:extLst>
              </p:cNvPr>
              <p:cNvSpPr/>
              <p:nvPr/>
            </p:nvSpPr>
            <p:spPr>
              <a:xfrm>
                <a:off x="7725169" y="2154316"/>
                <a:ext cx="836578" cy="2600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数值计算</a:t>
                </a:r>
              </a:p>
            </p:txBody>
          </p:sp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3002C22F-7EFC-4B97-92CC-CC30F629393E}"/>
                  </a:ext>
                </a:extLst>
              </p:cNvPr>
              <p:cNvSpPr/>
              <p:nvPr/>
            </p:nvSpPr>
            <p:spPr>
              <a:xfrm>
                <a:off x="8605680" y="2154316"/>
                <a:ext cx="836578" cy="2600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图计算</a:t>
                </a:r>
              </a:p>
            </p:txBody>
          </p:sp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72772D64-64DF-420A-A93B-CF8FF02A3A80}"/>
                  </a:ext>
                </a:extLst>
              </p:cNvPr>
              <p:cNvSpPr/>
              <p:nvPr/>
            </p:nvSpPr>
            <p:spPr>
              <a:xfrm>
                <a:off x="6844658" y="2454783"/>
                <a:ext cx="836578" cy="2600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组合优化</a:t>
                </a:r>
              </a:p>
            </p:txBody>
          </p:sp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80388AAE-56B6-492D-ADFD-2F2A683FE871}"/>
                  </a:ext>
                </a:extLst>
              </p:cNvPr>
              <p:cNvSpPr/>
              <p:nvPr/>
            </p:nvSpPr>
            <p:spPr>
              <a:xfrm>
                <a:off x="7725169" y="2454783"/>
                <a:ext cx="836578" cy="2600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逻辑运算</a:t>
                </a:r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78A572B0-BB73-4B7D-8355-24A64D4288C0}"/>
                  </a:ext>
                </a:extLst>
              </p:cNvPr>
              <p:cNvSpPr/>
              <p:nvPr/>
            </p:nvSpPr>
            <p:spPr>
              <a:xfrm>
                <a:off x="8605680" y="2454783"/>
                <a:ext cx="836578" cy="2600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运筹规划</a:t>
                </a:r>
              </a:p>
            </p:txBody>
          </p:sp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D93E49A1-568E-4392-87AF-C6EAE715ADD7}"/>
                  </a:ext>
                </a:extLst>
              </p:cNvPr>
              <p:cNvSpPr/>
              <p:nvPr/>
            </p:nvSpPr>
            <p:spPr>
              <a:xfrm>
                <a:off x="6849522" y="2760114"/>
                <a:ext cx="836578" cy="2600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微分方程</a:t>
                </a:r>
              </a:p>
            </p:txBody>
          </p:sp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BFD176D6-0173-4509-BAAA-E43D5EE1E81D}"/>
                  </a:ext>
                </a:extLst>
              </p:cNvPr>
              <p:cNvSpPr/>
              <p:nvPr/>
            </p:nvSpPr>
            <p:spPr>
              <a:xfrm>
                <a:off x="7730033" y="2760114"/>
                <a:ext cx="836578" cy="2600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智能学习</a:t>
                </a:r>
              </a:p>
            </p:txBody>
          </p:sp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1378E3C8-CB87-47CD-A5B0-9BAFE3BA0B6A}"/>
                  </a:ext>
                </a:extLst>
              </p:cNvPr>
              <p:cNvSpPr/>
              <p:nvPr/>
            </p:nvSpPr>
            <p:spPr>
              <a:xfrm>
                <a:off x="8610544" y="2760114"/>
                <a:ext cx="836578" cy="2600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启发式</a:t>
                </a: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173C8E0-2932-45F9-9A5F-9C483524FC7F}"/>
                </a:ext>
              </a:extLst>
            </p:cNvPr>
            <p:cNvGrpSpPr/>
            <p:nvPr/>
          </p:nvGrpSpPr>
          <p:grpSpPr>
            <a:xfrm>
              <a:off x="9915351" y="1950373"/>
              <a:ext cx="1247267" cy="2244430"/>
              <a:chOff x="9694224" y="1794951"/>
              <a:chExt cx="1247267" cy="2244430"/>
            </a:xfrm>
          </p:grpSpPr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9E719172-67ED-423F-807E-1EB5EBF74A02}"/>
                  </a:ext>
                </a:extLst>
              </p:cNvPr>
              <p:cNvSpPr/>
              <p:nvPr/>
            </p:nvSpPr>
            <p:spPr>
              <a:xfrm rot="5400000">
                <a:off x="10180358" y="1788943"/>
                <a:ext cx="266602" cy="10417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异常处理</a:t>
                </a: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6A048F8D-8645-4633-8947-35B01F7CDB3E}"/>
                  </a:ext>
                </a:extLst>
              </p:cNvPr>
              <p:cNvSpPr/>
              <p:nvPr/>
            </p:nvSpPr>
            <p:spPr>
              <a:xfrm rot="5400000">
                <a:off x="10180358" y="2166465"/>
                <a:ext cx="266602" cy="10417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Log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ECD57F6D-05E9-450F-9E88-B575AC17F4C5}"/>
                  </a:ext>
                </a:extLst>
              </p:cNvPr>
              <p:cNvSpPr/>
              <p:nvPr/>
            </p:nvSpPr>
            <p:spPr>
              <a:xfrm rot="5400000">
                <a:off x="10180358" y="2543987"/>
                <a:ext cx="266602" cy="10417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Report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70A633B0-63DD-4241-9E08-7EEB293F4E4B}"/>
                  </a:ext>
                </a:extLst>
              </p:cNvPr>
              <p:cNvSpPr txBox="1"/>
              <p:nvPr/>
            </p:nvSpPr>
            <p:spPr>
              <a:xfrm>
                <a:off x="9694224" y="1801407"/>
                <a:ext cx="124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辅助模块</a:t>
                </a: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971478EA-8520-4C1F-9379-29C6C804F093}"/>
                  </a:ext>
                </a:extLst>
              </p:cNvPr>
              <p:cNvSpPr/>
              <p:nvPr/>
            </p:nvSpPr>
            <p:spPr>
              <a:xfrm rot="5400000">
                <a:off x="10180359" y="2921509"/>
                <a:ext cx="266601" cy="10417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Test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矩形 166">
                <a:extLst>
                  <a:ext uri="{FF2B5EF4-FFF2-40B4-BE49-F238E27FC236}">
                    <a16:creationId xmlns:a16="http://schemas.microsoft.com/office/drawing/2014/main" id="{E6EAEB16-5947-4F8A-9283-8AC7AF28551E}"/>
                  </a:ext>
                </a:extLst>
              </p:cNvPr>
              <p:cNvSpPr/>
              <p:nvPr/>
            </p:nvSpPr>
            <p:spPr>
              <a:xfrm>
                <a:off x="9706706" y="1794951"/>
                <a:ext cx="1217467" cy="2244430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ED59D98C-1D83-42AD-A31E-56E6FF1C7820}"/>
                  </a:ext>
                </a:extLst>
              </p:cNvPr>
              <p:cNvSpPr/>
              <p:nvPr/>
            </p:nvSpPr>
            <p:spPr>
              <a:xfrm rot="5400000">
                <a:off x="10184742" y="3299031"/>
                <a:ext cx="266601" cy="10417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Utility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14818EB-24B9-4FDC-95F9-A0991BF4E59C}"/>
                </a:ext>
              </a:extLst>
            </p:cNvPr>
            <p:cNvGrpSpPr/>
            <p:nvPr/>
          </p:nvGrpSpPr>
          <p:grpSpPr>
            <a:xfrm>
              <a:off x="2136312" y="1960106"/>
              <a:ext cx="4127654" cy="2244430"/>
              <a:chOff x="1992756" y="1897097"/>
              <a:chExt cx="4127654" cy="2244430"/>
            </a:xfrm>
          </p:grpSpPr>
          <p:sp>
            <p:nvSpPr>
              <p:cNvPr id="195" name="矩形 194">
                <a:extLst>
                  <a:ext uri="{FF2B5EF4-FFF2-40B4-BE49-F238E27FC236}">
                    <a16:creationId xmlns:a16="http://schemas.microsoft.com/office/drawing/2014/main" id="{FF7CCF9B-38DB-4584-B673-3747537D2315}"/>
                  </a:ext>
                </a:extLst>
              </p:cNvPr>
              <p:cNvSpPr/>
              <p:nvPr/>
            </p:nvSpPr>
            <p:spPr>
              <a:xfrm>
                <a:off x="1992756" y="1897097"/>
                <a:ext cx="4127654" cy="224443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D38086B4-D278-4D09-9BB7-411C41680756}"/>
                  </a:ext>
                </a:extLst>
              </p:cNvPr>
              <p:cNvSpPr/>
              <p:nvPr/>
            </p:nvSpPr>
            <p:spPr>
              <a:xfrm>
                <a:off x="2063012" y="2224951"/>
                <a:ext cx="720000" cy="28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LS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BC5EA62C-920E-486D-8CFD-4E2A36DBAC98}"/>
                  </a:ext>
                </a:extLst>
              </p:cNvPr>
              <p:cNvSpPr/>
              <p:nvPr/>
            </p:nvSpPr>
            <p:spPr>
              <a:xfrm>
                <a:off x="2879551" y="2224951"/>
                <a:ext cx="720000" cy="28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MAP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8890DCDD-26D8-44BA-B43E-F3666F4D0FDD}"/>
                  </a:ext>
                </a:extLst>
              </p:cNvPr>
              <p:cNvSpPr/>
              <p:nvPr/>
            </p:nvSpPr>
            <p:spPr>
              <a:xfrm>
                <a:off x="3696090" y="2224951"/>
                <a:ext cx="720000" cy="28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PS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1BB23796-E993-4C34-804F-983E577E9DDA}"/>
                  </a:ext>
                </a:extLst>
              </p:cNvPr>
              <p:cNvSpPr/>
              <p:nvPr/>
            </p:nvSpPr>
            <p:spPr>
              <a:xfrm>
                <a:off x="2058189" y="2605009"/>
                <a:ext cx="720000" cy="28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DP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60CEAB16-A424-424A-B490-E4B740CEC1BE}"/>
                  </a:ext>
                </a:extLst>
              </p:cNvPr>
              <p:cNvSpPr/>
              <p:nvPr/>
            </p:nvSpPr>
            <p:spPr>
              <a:xfrm>
                <a:off x="4512629" y="2224951"/>
                <a:ext cx="720000" cy="28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FP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FCE3A9A5-BE27-4C04-B110-892C39D15630}"/>
                  </a:ext>
                </a:extLst>
              </p:cNvPr>
              <p:cNvSpPr/>
              <p:nvPr/>
            </p:nvSpPr>
            <p:spPr>
              <a:xfrm>
                <a:off x="3692149" y="2605009"/>
                <a:ext cx="720000" cy="28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CTS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EC753C6-D4AB-41B0-9C06-FCD3E21F791C}"/>
                  </a:ext>
                </a:extLst>
              </p:cNvPr>
              <p:cNvSpPr/>
              <p:nvPr/>
            </p:nvSpPr>
            <p:spPr>
              <a:xfrm>
                <a:off x="2875169" y="2605009"/>
                <a:ext cx="720000" cy="28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C292B03C-7967-4650-9EE0-37DA2E6DD04A}"/>
                  </a:ext>
                </a:extLst>
              </p:cNvPr>
              <p:cNvSpPr/>
              <p:nvPr/>
            </p:nvSpPr>
            <p:spPr>
              <a:xfrm>
                <a:off x="4509129" y="2605009"/>
                <a:ext cx="720000" cy="28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GR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79E6AD44-CB8E-47C6-B4B5-1BFD59E80016}"/>
                  </a:ext>
                </a:extLst>
              </p:cNvPr>
              <p:cNvSpPr txBox="1"/>
              <p:nvPr/>
            </p:nvSpPr>
            <p:spPr>
              <a:xfrm>
                <a:off x="3129052" y="1911052"/>
                <a:ext cx="17617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</a:rPr>
                  <a:t>核心工具模块</a:t>
                </a: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50AC5682-3895-4744-AFF6-A6B7F4543DDC}"/>
                  </a:ext>
                </a:extLst>
              </p:cNvPr>
              <p:cNvSpPr/>
              <p:nvPr/>
            </p:nvSpPr>
            <p:spPr>
              <a:xfrm>
                <a:off x="2058193" y="3370278"/>
                <a:ext cx="3990277" cy="310808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模块交互业务管理</a:t>
                </a:r>
              </a:p>
            </p:txBody>
          </p:sp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18279636-1B47-42AF-9FD2-DBB4CBA685C1}"/>
                  </a:ext>
                </a:extLst>
              </p:cNvPr>
              <p:cNvSpPr/>
              <p:nvPr/>
            </p:nvSpPr>
            <p:spPr>
              <a:xfrm>
                <a:off x="2058192" y="3771609"/>
                <a:ext cx="3990277" cy="260061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策略管理</a:t>
                </a:r>
              </a:p>
            </p:txBody>
          </p:sp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E382DA04-F011-4601-A5A0-4B07E1ED2104}"/>
                  </a:ext>
                </a:extLst>
              </p:cNvPr>
              <p:cNvSpPr/>
              <p:nvPr/>
            </p:nvSpPr>
            <p:spPr>
              <a:xfrm>
                <a:off x="5329167" y="2224951"/>
                <a:ext cx="720000" cy="28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GP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D5CC5C2C-377B-4F97-9091-E8FC9AA8883E}"/>
                  </a:ext>
                </a:extLst>
              </p:cNvPr>
              <p:cNvSpPr/>
              <p:nvPr/>
            </p:nvSpPr>
            <p:spPr>
              <a:xfrm>
                <a:off x="5326108" y="2605009"/>
                <a:ext cx="720000" cy="28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0DB59C97-284A-4069-B303-DDDEEE6CA6BC}"/>
                  </a:ext>
                </a:extLst>
              </p:cNvPr>
              <p:cNvSpPr/>
              <p:nvPr/>
            </p:nvSpPr>
            <p:spPr>
              <a:xfrm>
                <a:off x="2058189" y="2984657"/>
                <a:ext cx="720000" cy="28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DRC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id="{3DC9A871-A7AE-4846-9896-45A2AD4E9C65}"/>
                  </a:ext>
                </a:extLst>
              </p:cNvPr>
              <p:cNvSpPr/>
              <p:nvPr/>
            </p:nvSpPr>
            <p:spPr>
              <a:xfrm>
                <a:off x="3692149" y="2984657"/>
                <a:ext cx="720000" cy="28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RCX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0" name="矩形 199">
                <a:extLst>
                  <a:ext uri="{FF2B5EF4-FFF2-40B4-BE49-F238E27FC236}">
                    <a16:creationId xmlns:a16="http://schemas.microsoft.com/office/drawing/2014/main" id="{FD102E21-D099-42F8-8854-A6B5B22AB2CD}"/>
                  </a:ext>
                </a:extLst>
              </p:cNvPr>
              <p:cNvSpPr/>
              <p:nvPr/>
            </p:nvSpPr>
            <p:spPr>
              <a:xfrm>
                <a:off x="2875169" y="2984657"/>
                <a:ext cx="720000" cy="28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LVS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2D9D617A-BAD9-41ED-8822-B103CE47ADCC}"/>
                  </a:ext>
                </a:extLst>
              </p:cNvPr>
              <p:cNvSpPr/>
              <p:nvPr/>
            </p:nvSpPr>
            <p:spPr>
              <a:xfrm>
                <a:off x="4509129" y="2984657"/>
                <a:ext cx="720000" cy="28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STA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36930F9D-F763-4069-9DDB-28109F5B3045}"/>
                  </a:ext>
                </a:extLst>
              </p:cNvPr>
              <p:cNvSpPr/>
              <p:nvPr/>
            </p:nvSpPr>
            <p:spPr>
              <a:xfrm>
                <a:off x="5326108" y="2984657"/>
                <a:ext cx="720000" cy="28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</a:t>
                </a:r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0" name="圆角矩形 93">
              <a:extLst>
                <a:ext uri="{FF2B5EF4-FFF2-40B4-BE49-F238E27FC236}">
                  <a16:creationId xmlns:a16="http://schemas.microsoft.com/office/drawing/2014/main" id="{805E5FBA-56A6-4B0C-A183-59538B17BE69}"/>
                </a:ext>
              </a:extLst>
            </p:cNvPr>
            <p:cNvSpPr/>
            <p:nvPr/>
          </p:nvSpPr>
          <p:spPr>
            <a:xfrm>
              <a:off x="385434" y="1018245"/>
              <a:ext cx="552262" cy="576207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4125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C2BA2-BA85-634D-A78B-37D091E0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处理器芯片设计：从指令集到芯片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FEF3B8-1DA8-3340-91AA-DF0E5C1EFAB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3694" y="1171985"/>
            <a:ext cx="11027157" cy="1915771"/>
          </a:xfrm>
        </p:spPr>
        <p:txBody>
          <a:bodyPr/>
          <a:lstStyle/>
          <a:p>
            <a:pPr defTabSz="642915">
              <a:lnSpc>
                <a:spcPct val="100000"/>
              </a:lnSpc>
              <a:spcBef>
                <a:spcPts val="1266"/>
              </a:spcBef>
            </a:pPr>
            <a:r>
              <a:rPr lang="zh-CN" altLang="en-US" dirty="0"/>
              <a:t>处理器架构设计：将指令集手册定义到功能实例化，形成设计文档；</a:t>
            </a:r>
            <a:endParaRPr lang="en-US" altLang="zh-CN" dirty="0"/>
          </a:p>
          <a:p>
            <a:pPr defTabSz="642915">
              <a:lnSpc>
                <a:spcPct val="100000"/>
              </a:lnSpc>
              <a:spcBef>
                <a:spcPts val="1266"/>
              </a:spcBef>
            </a:pPr>
            <a:r>
              <a:rPr lang="zh-CN" altLang="en-US" dirty="0"/>
              <a:t>功能开发：将设计文档开发成</a:t>
            </a:r>
            <a:r>
              <a:rPr lang="en-US" altLang="zh-CN" dirty="0"/>
              <a:t>RTL</a:t>
            </a:r>
            <a:r>
              <a:rPr lang="zh-CN" altLang="en-US" dirty="0"/>
              <a:t>级逻辑运算代码；</a:t>
            </a:r>
            <a:endParaRPr lang="en-US" altLang="zh-CN" dirty="0"/>
          </a:p>
          <a:p>
            <a:pPr defTabSz="642915">
              <a:lnSpc>
                <a:spcPct val="100000"/>
              </a:lnSpc>
              <a:spcBef>
                <a:spcPts val="1266"/>
              </a:spcBef>
            </a:pPr>
            <a:r>
              <a:rPr lang="zh-CN" altLang="en-US" dirty="0"/>
              <a:t>版图设计：用</a:t>
            </a:r>
            <a:r>
              <a:rPr lang="en-US" altLang="zh-CN" dirty="0"/>
              <a:t>EDA</a:t>
            </a:r>
            <a:r>
              <a:rPr lang="zh-CN" altLang="en-US" dirty="0"/>
              <a:t>工具将设计好功能等</a:t>
            </a:r>
            <a:r>
              <a:rPr lang="en-US" altLang="zh-CN" dirty="0"/>
              <a:t>RTL</a:t>
            </a:r>
            <a:r>
              <a:rPr lang="zh-CN" altLang="en-US" dirty="0"/>
              <a:t>代码物理化成</a:t>
            </a:r>
            <a:r>
              <a:rPr lang="en-US" altLang="zh-CN" dirty="0"/>
              <a:t>GDS</a:t>
            </a:r>
            <a:r>
              <a:rPr lang="zh-CN" altLang="en-US" dirty="0"/>
              <a:t>版图；</a:t>
            </a:r>
            <a:endParaRPr lang="en-US" altLang="zh-CN" dirty="0"/>
          </a:p>
          <a:p>
            <a:pPr defTabSz="642915">
              <a:lnSpc>
                <a:spcPct val="100000"/>
              </a:lnSpc>
              <a:spcBef>
                <a:spcPts val="1266"/>
              </a:spcBef>
            </a:pPr>
            <a:r>
              <a:rPr lang="zh-CN" altLang="en-US" dirty="0"/>
              <a:t>芯片制造：将设计好的版图通过光刻制造封装形成芯片；</a:t>
            </a:r>
            <a:endParaRPr lang="en-US" altLang="zh-CN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37F5857-434F-4B05-94C4-997C0E57CF5F}"/>
              </a:ext>
            </a:extLst>
          </p:cNvPr>
          <p:cNvGrpSpPr/>
          <p:nvPr/>
        </p:nvGrpSpPr>
        <p:grpSpPr>
          <a:xfrm>
            <a:off x="182040" y="3729054"/>
            <a:ext cx="11918114" cy="2938662"/>
            <a:chOff x="182040" y="3729054"/>
            <a:chExt cx="11918114" cy="2938662"/>
          </a:xfrm>
        </p:grpSpPr>
        <p:pic>
          <p:nvPicPr>
            <p:cNvPr id="10" name="Picture 2" descr="Image result for rtl source code">
              <a:extLst>
                <a:ext uri="{FF2B5EF4-FFF2-40B4-BE49-F238E27FC236}">
                  <a16:creationId xmlns:a16="http://schemas.microsoft.com/office/drawing/2014/main" id="{344062A1-A81E-4041-92A5-2A7C65A005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0357" y="4749360"/>
              <a:ext cx="2944973" cy="18465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箭头: 上弧形 3">
              <a:extLst>
                <a:ext uri="{FF2B5EF4-FFF2-40B4-BE49-F238E27FC236}">
                  <a16:creationId xmlns:a16="http://schemas.microsoft.com/office/drawing/2014/main" id="{195AEBEB-2425-4B60-B2F1-98A54F91C886}"/>
                </a:ext>
              </a:extLst>
            </p:cNvPr>
            <p:cNvSpPr/>
            <p:nvPr/>
          </p:nvSpPr>
          <p:spPr bwMode="auto">
            <a:xfrm>
              <a:off x="3450383" y="3733006"/>
              <a:ext cx="2419947" cy="562755"/>
            </a:xfrm>
            <a:prstGeom prst="curvedDownArrow">
              <a:avLst>
                <a:gd name="adj1" fmla="val 52385"/>
                <a:gd name="adj2" fmla="val 109910"/>
                <a:gd name="adj3" fmla="val 38666"/>
              </a:avLst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8" tIns="45719" rIns="91438" bIns="45719" numCol="1" rtlCol="0" anchor="t" anchorCtr="0" compatLnSpc="1"/>
            <a:lstStyle/>
            <a:p>
              <a:pPr algn="l" defTabSz="914354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400" b="1" kern="120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endParaRPr>
            </a:p>
          </p:txBody>
        </p:sp>
        <p:sp>
          <p:nvSpPr>
            <p:cNvPr id="12" name="矩形 10">
              <a:extLst>
                <a:ext uri="{FF2B5EF4-FFF2-40B4-BE49-F238E27FC236}">
                  <a16:creationId xmlns:a16="http://schemas.microsoft.com/office/drawing/2014/main" id="{5F4794C2-31E1-4828-BE97-52112DA72A37}"/>
                </a:ext>
              </a:extLst>
            </p:cNvPr>
            <p:cNvSpPr/>
            <p:nvPr/>
          </p:nvSpPr>
          <p:spPr>
            <a:xfrm>
              <a:off x="3886916" y="3923829"/>
              <a:ext cx="128832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00460" rtl="0"/>
              <a:r>
                <a:rPr lang="zh-CN" altLang="en-US" sz="2000" b="1" kern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工程开发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B57DAC2-5CC6-42D4-80D3-4D4A3C6D61C5}"/>
                </a:ext>
              </a:extLst>
            </p:cNvPr>
            <p:cNvSpPr/>
            <p:nvPr/>
          </p:nvSpPr>
          <p:spPr>
            <a:xfrm>
              <a:off x="5488681" y="4335956"/>
              <a:ext cx="128832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1300460" rtl="0"/>
              <a:r>
                <a:rPr lang="en-US" altLang="zh-CN" sz="2000" b="1" kern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RTL</a:t>
              </a:r>
              <a:r>
                <a:rPr lang="zh-CN" altLang="en-US" sz="2000" b="1" kern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pic>
          <p:nvPicPr>
            <p:cNvPr id="15" name="图片 4">
              <a:extLst>
                <a:ext uri="{FF2B5EF4-FFF2-40B4-BE49-F238E27FC236}">
                  <a16:creationId xmlns:a16="http://schemas.microsoft.com/office/drawing/2014/main" id="{679F24A0-22A6-4533-BF33-F5DE55C50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52885" y="4752927"/>
              <a:ext cx="2079010" cy="18409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箭头: 上弧形 13">
              <a:extLst>
                <a:ext uri="{FF2B5EF4-FFF2-40B4-BE49-F238E27FC236}">
                  <a16:creationId xmlns:a16="http://schemas.microsoft.com/office/drawing/2014/main" id="{F851D8B2-CDE8-4F47-9C1E-7D7E1A9C78CB}"/>
                </a:ext>
              </a:extLst>
            </p:cNvPr>
            <p:cNvSpPr/>
            <p:nvPr/>
          </p:nvSpPr>
          <p:spPr bwMode="auto">
            <a:xfrm>
              <a:off x="6381649" y="3774852"/>
              <a:ext cx="2419948" cy="562755"/>
            </a:xfrm>
            <a:prstGeom prst="curvedDownArrow">
              <a:avLst>
                <a:gd name="adj1" fmla="val 52385"/>
                <a:gd name="adj2" fmla="val 109910"/>
                <a:gd name="adj3" fmla="val 38666"/>
              </a:avLst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8" tIns="45719" rIns="91438" bIns="45719" numCol="1" rtlCol="0" anchor="t" anchorCtr="0" compatLnSpc="1"/>
            <a:lstStyle/>
            <a:p>
              <a:pPr algn="l" defTabSz="914354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400" b="1" kern="120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endParaRPr>
            </a:p>
          </p:txBody>
        </p:sp>
        <p:sp>
          <p:nvSpPr>
            <p:cNvPr id="17" name="矩形 14">
              <a:extLst>
                <a:ext uri="{FF2B5EF4-FFF2-40B4-BE49-F238E27FC236}">
                  <a16:creationId xmlns:a16="http://schemas.microsoft.com/office/drawing/2014/main" id="{26A22798-7375-4BAB-B299-192F90CD45AF}"/>
                </a:ext>
              </a:extLst>
            </p:cNvPr>
            <p:cNvSpPr/>
            <p:nvPr/>
          </p:nvSpPr>
          <p:spPr>
            <a:xfrm>
              <a:off x="6854162" y="3996162"/>
              <a:ext cx="128832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00460" rtl="0"/>
              <a:r>
                <a:rPr lang="en-US" altLang="zh-CN" sz="2000" b="1" kern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EDA</a:t>
              </a:r>
              <a:r>
                <a:rPr lang="zh-CN" altLang="en-US" sz="2000" b="1" kern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工具</a:t>
              </a:r>
            </a:p>
          </p:txBody>
        </p:sp>
        <p:sp>
          <p:nvSpPr>
            <p:cNvPr id="18" name="矩形 15">
              <a:extLst>
                <a:ext uri="{FF2B5EF4-FFF2-40B4-BE49-F238E27FC236}">
                  <a16:creationId xmlns:a16="http://schemas.microsoft.com/office/drawing/2014/main" id="{930B30F2-B99C-42B0-A717-E30545FF8AF7}"/>
                </a:ext>
              </a:extLst>
            </p:cNvPr>
            <p:cNvSpPr/>
            <p:nvPr/>
          </p:nvSpPr>
          <p:spPr>
            <a:xfrm>
              <a:off x="8406240" y="4332435"/>
              <a:ext cx="128832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1300460" rtl="0"/>
              <a:r>
                <a:rPr lang="zh-CN" altLang="en-US" sz="2000" b="1" kern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芯片版图</a:t>
              </a:r>
            </a:p>
          </p:txBody>
        </p:sp>
        <p:pic>
          <p:nvPicPr>
            <p:cNvPr id="20" name="图片 6">
              <a:extLst>
                <a:ext uri="{FF2B5EF4-FFF2-40B4-BE49-F238E27FC236}">
                  <a16:creationId xmlns:a16="http://schemas.microsoft.com/office/drawing/2014/main" id="{A6923AC7-EF77-4D5A-BC31-893F38240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2040" y="4687926"/>
              <a:ext cx="1589734" cy="19797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1" name="矩形 11">
              <a:extLst>
                <a:ext uri="{FF2B5EF4-FFF2-40B4-BE49-F238E27FC236}">
                  <a16:creationId xmlns:a16="http://schemas.microsoft.com/office/drawing/2014/main" id="{61A18D49-2A8F-4DA1-9CC1-9C7D4C940F9B}"/>
                </a:ext>
              </a:extLst>
            </p:cNvPr>
            <p:cNvSpPr/>
            <p:nvPr/>
          </p:nvSpPr>
          <p:spPr>
            <a:xfrm>
              <a:off x="303872" y="4328041"/>
              <a:ext cx="149703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1300460" rtl="0"/>
              <a:r>
                <a:rPr lang="zh-CN" altLang="en-US" sz="2000" b="1" kern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指令集手册</a:t>
              </a:r>
            </a:p>
          </p:txBody>
        </p:sp>
        <p:pic>
          <p:nvPicPr>
            <p:cNvPr id="23" name="图片 6">
              <a:extLst>
                <a:ext uri="{FF2B5EF4-FFF2-40B4-BE49-F238E27FC236}">
                  <a16:creationId xmlns:a16="http://schemas.microsoft.com/office/drawing/2014/main" id="{147440FF-B532-4428-8F31-D730E7B79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65663" y="4754015"/>
              <a:ext cx="2262702" cy="18398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4" name="矩形 11">
              <a:extLst>
                <a:ext uri="{FF2B5EF4-FFF2-40B4-BE49-F238E27FC236}">
                  <a16:creationId xmlns:a16="http://schemas.microsoft.com/office/drawing/2014/main" id="{CBF62423-4534-4C7B-8009-90F11F3FB734}"/>
                </a:ext>
              </a:extLst>
            </p:cNvPr>
            <p:cNvSpPr/>
            <p:nvPr/>
          </p:nvSpPr>
          <p:spPr>
            <a:xfrm>
              <a:off x="2752822" y="4337607"/>
              <a:ext cx="149703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1300460" rtl="0"/>
              <a:r>
                <a:rPr lang="zh-CN" altLang="en-US" sz="2000" b="1" kern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设计文档</a:t>
              </a:r>
            </a:p>
          </p:txBody>
        </p:sp>
        <p:sp>
          <p:nvSpPr>
            <p:cNvPr id="25" name="箭头: 上弧形 3">
              <a:extLst>
                <a:ext uri="{FF2B5EF4-FFF2-40B4-BE49-F238E27FC236}">
                  <a16:creationId xmlns:a16="http://schemas.microsoft.com/office/drawing/2014/main" id="{6B3E9E69-1A79-4C76-9B2D-BE18379D06FA}"/>
                </a:ext>
              </a:extLst>
            </p:cNvPr>
            <p:cNvSpPr/>
            <p:nvPr/>
          </p:nvSpPr>
          <p:spPr bwMode="auto">
            <a:xfrm>
              <a:off x="801608" y="3729054"/>
              <a:ext cx="2419947" cy="562755"/>
            </a:xfrm>
            <a:prstGeom prst="curvedDownArrow">
              <a:avLst>
                <a:gd name="adj1" fmla="val 52385"/>
                <a:gd name="adj2" fmla="val 109910"/>
                <a:gd name="adj3" fmla="val 38666"/>
              </a:avLst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8" tIns="45719" rIns="91438" bIns="45719" numCol="1" rtlCol="0" anchor="t" anchorCtr="0" compatLnSpc="1"/>
            <a:lstStyle/>
            <a:p>
              <a:pPr algn="l" defTabSz="914354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400" b="1" kern="120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endParaRPr>
            </a:p>
          </p:txBody>
        </p:sp>
        <p:sp>
          <p:nvSpPr>
            <p:cNvPr id="26" name="矩形 10">
              <a:extLst>
                <a:ext uri="{FF2B5EF4-FFF2-40B4-BE49-F238E27FC236}">
                  <a16:creationId xmlns:a16="http://schemas.microsoft.com/office/drawing/2014/main" id="{84DBBD3B-0657-4751-BD73-8DF09E9B1F0B}"/>
                </a:ext>
              </a:extLst>
            </p:cNvPr>
            <p:cNvSpPr/>
            <p:nvPr/>
          </p:nvSpPr>
          <p:spPr>
            <a:xfrm>
              <a:off x="1190512" y="3919877"/>
              <a:ext cx="145573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00460" rtl="0"/>
              <a:r>
                <a:rPr lang="zh-CN" altLang="en-US" sz="2000" b="1" kern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微架构设计</a:t>
              </a:r>
            </a:p>
          </p:txBody>
        </p:sp>
        <p:sp>
          <p:nvSpPr>
            <p:cNvPr id="27" name="箭头: 上弧形 13">
              <a:extLst>
                <a:ext uri="{FF2B5EF4-FFF2-40B4-BE49-F238E27FC236}">
                  <a16:creationId xmlns:a16="http://schemas.microsoft.com/office/drawing/2014/main" id="{A48DB71B-D24B-4032-84F3-2C389F9D840A}"/>
                </a:ext>
              </a:extLst>
            </p:cNvPr>
            <p:cNvSpPr/>
            <p:nvPr/>
          </p:nvSpPr>
          <p:spPr bwMode="auto">
            <a:xfrm>
              <a:off x="8898919" y="3774851"/>
              <a:ext cx="2419948" cy="562755"/>
            </a:xfrm>
            <a:prstGeom prst="curvedDownArrow">
              <a:avLst>
                <a:gd name="adj1" fmla="val 52385"/>
                <a:gd name="adj2" fmla="val 109910"/>
                <a:gd name="adj3" fmla="val 38666"/>
              </a:avLst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8" tIns="45719" rIns="91438" bIns="45719" numCol="1" rtlCol="0" anchor="t" anchorCtr="0" compatLnSpc="1"/>
            <a:lstStyle/>
            <a:p>
              <a:pPr algn="l" defTabSz="914354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400" b="1" kern="120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endParaRPr>
            </a:p>
          </p:txBody>
        </p:sp>
        <p:sp>
          <p:nvSpPr>
            <p:cNvPr id="28" name="矩形 14">
              <a:extLst>
                <a:ext uri="{FF2B5EF4-FFF2-40B4-BE49-F238E27FC236}">
                  <a16:creationId xmlns:a16="http://schemas.microsoft.com/office/drawing/2014/main" id="{AB3686A6-F087-4FF5-819F-321B1E24B7D4}"/>
                </a:ext>
              </a:extLst>
            </p:cNvPr>
            <p:cNvSpPr/>
            <p:nvPr/>
          </p:nvSpPr>
          <p:spPr>
            <a:xfrm>
              <a:off x="9360696" y="3968330"/>
              <a:ext cx="128832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00460" rtl="0"/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制造封装</a:t>
              </a:r>
              <a:endParaRPr lang="zh-CN" altLang="en-US" sz="2000" b="1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EEF8D7BC-AFBE-4BB8-8420-F6862F630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94141" y="4728129"/>
              <a:ext cx="1806013" cy="1915771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C4C576D-73AE-4970-A6B6-14B0DB088AB8}"/>
                </a:ext>
              </a:extLst>
            </p:cNvPr>
            <p:cNvSpPr/>
            <p:nvPr/>
          </p:nvSpPr>
          <p:spPr>
            <a:xfrm>
              <a:off x="10523221" y="4361648"/>
              <a:ext cx="130795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芯片产品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154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527277-0802-4360-8FDF-48FCB5663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芯片设计层次</a:t>
            </a:r>
            <a:endParaRPr lang="zh-CN" altLang="en-US" u="sng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7F2183-5338-46C7-AFFD-0A2BEA31BF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513"/>
          <a:stretch/>
        </p:blipFill>
        <p:spPr>
          <a:xfrm>
            <a:off x="3260550" y="1141101"/>
            <a:ext cx="2967055" cy="22755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566182-891A-42E4-B2BC-05C00D968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931" y="1202961"/>
            <a:ext cx="2333642" cy="21764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4A8509-6293-49C7-A009-F7A378577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894" y="1615063"/>
            <a:ext cx="2732442" cy="14372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F9AF359-D0D7-408D-B659-08CA56E89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" t="6103" r="4833" b="5019"/>
          <a:stretch/>
        </p:blipFill>
        <p:spPr bwMode="auto">
          <a:xfrm>
            <a:off x="4229066" y="4179852"/>
            <a:ext cx="2279651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2BDC6CE-7BFD-4C8F-8A79-ABD380D83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475" y="3887524"/>
            <a:ext cx="2453067" cy="250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924D5618-A6F0-4A70-84F6-883DD28D027E}"/>
              </a:ext>
            </a:extLst>
          </p:cNvPr>
          <p:cNvGrpSpPr/>
          <p:nvPr/>
        </p:nvGrpSpPr>
        <p:grpSpPr>
          <a:xfrm>
            <a:off x="370585" y="1216915"/>
            <a:ext cx="2279651" cy="2731193"/>
            <a:chOff x="1320227" y="1485207"/>
            <a:chExt cx="2279651" cy="2731193"/>
          </a:xfrm>
        </p:grpSpPr>
        <p:sp>
          <p:nvSpPr>
            <p:cNvPr id="12" name="Rectangle 74">
              <a:extLst>
                <a:ext uri="{FF2B5EF4-FFF2-40B4-BE49-F238E27FC236}">
                  <a16:creationId xmlns:a16="http://schemas.microsoft.com/office/drawing/2014/main" id="{74B6B1CD-64A5-4765-BA66-C076094A375D}"/>
                </a:ext>
              </a:extLst>
            </p:cNvPr>
            <p:cNvSpPr/>
            <p:nvPr/>
          </p:nvSpPr>
          <p:spPr bwMode="auto">
            <a:xfrm>
              <a:off x="1320227" y="1485207"/>
              <a:ext cx="2279651" cy="273119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ap="flat" cmpd="sng" algn="ctr">
              <a:noFill/>
              <a:prstDash val="soli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t" anchorCtr="0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r>
                <a:rPr kumimoji="0" lang="en-US" altLang="zh-CN" sz="1400" b="1" dirty="0">
                  <a:latin typeface="Helvetica Neue" panose="02000503000000020004" pitchFamily="2" charset="0"/>
                </a:rPr>
                <a:t>Chip Design Level</a:t>
              </a:r>
            </a:p>
          </p:txBody>
        </p:sp>
        <p:sp>
          <p:nvSpPr>
            <p:cNvPr id="13" name="Rectangle 55">
              <a:extLst>
                <a:ext uri="{FF2B5EF4-FFF2-40B4-BE49-F238E27FC236}">
                  <a16:creationId xmlns:a16="http://schemas.microsoft.com/office/drawing/2014/main" id="{13B5E08D-01B5-4512-9348-2D8357F26002}"/>
                </a:ext>
              </a:extLst>
            </p:cNvPr>
            <p:cNvSpPr/>
            <p:nvPr/>
          </p:nvSpPr>
          <p:spPr bwMode="auto">
            <a:xfrm>
              <a:off x="1434922" y="2634730"/>
              <a:ext cx="2037693" cy="23953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Gate Level</a:t>
              </a:r>
            </a:p>
          </p:txBody>
        </p:sp>
        <p:sp>
          <p:nvSpPr>
            <p:cNvPr id="14" name="Rectangle 55">
              <a:extLst>
                <a:ext uri="{FF2B5EF4-FFF2-40B4-BE49-F238E27FC236}">
                  <a16:creationId xmlns:a16="http://schemas.microsoft.com/office/drawing/2014/main" id="{81F8BA1C-2BD5-4E89-B8B7-70875F5EAD74}"/>
                </a:ext>
              </a:extLst>
            </p:cNvPr>
            <p:cNvSpPr/>
            <p:nvPr/>
          </p:nvSpPr>
          <p:spPr bwMode="auto">
            <a:xfrm>
              <a:off x="1434922" y="3049383"/>
              <a:ext cx="2037693" cy="23953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Transistor Level</a:t>
              </a:r>
            </a:p>
          </p:txBody>
        </p:sp>
        <p:sp>
          <p:nvSpPr>
            <p:cNvPr id="15" name="Rectangle 76">
              <a:extLst>
                <a:ext uri="{FF2B5EF4-FFF2-40B4-BE49-F238E27FC236}">
                  <a16:creationId xmlns:a16="http://schemas.microsoft.com/office/drawing/2014/main" id="{24CC3D51-2B38-4E07-A384-36199EBFF64D}"/>
                </a:ext>
              </a:extLst>
            </p:cNvPr>
            <p:cNvSpPr/>
            <p:nvPr/>
          </p:nvSpPr>
          <p:spPr bwMode="auto">
            <a:xfrm>
              <a:off x="1434922" y="2221788"/>
              <a:ext cx="2037693" cy="23782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Register Transfer Level</a:t>
              </a:r>
            </a:p>
          </p:txBody>
        </p:sp>
        <p:cxnSp>
          <p:nvCxnSpPr>
            <p:cNvPr id="16" name="Straight Arrow Connector 59">
              <a:extLst>
                <a:ext uri="{FF2B5EF4-FFF2-40B4-BE49-F238E27FC236}">
                  <a16:creationId xmlns:a16="http://schemas.microsoft.com/office/drawing/2014/main" id="{ACC0E12F-ED79-4A5C-A22D-2FCA03AF87B9}"/>
                </a:ext>
              </a:extLst>
            </p:cNvPr>
            <p:cNvCxnSpPr>
              <a:cxnSpLocks/>
              <a:stCxn id="15" idx="2"/>
              <a:endCxn id="13" idx="0"/>
            </p:cNvCxnSpPr>
            <p:nvPr/>
          </p:nvCxnSpPr>
          <p:spPr bwMode="auto">
            <a:xfrm>
              <a:off x="2453769" y="2459611"/>
              <a:ext cx="0" cy="17511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Rectangle 76">
              <a:extLst>
                <a:ext uri="{FF2B5EF4-FFF2-40B4-BE49-F238E27FC236}">
                  <a16:creationId xmlns:a16="http://schemas.microsoft.com/office/drawing/2014/main" id="{EA892D01-5D9F-4DA6-A0B4-1100CD175704}"/>
                </a:ext>
              </a:extLst>
            </p:cNvPr>
            <p:cNvSpPr/>
            <p:nvPr/>
          </p:nvSpPr>
          <p:spPr bwMode="auto">
            <a:xfrm>
              <a:off x="1434922" y="1808846"/>
              <a:ext cx="2037693" cy="23782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kumimoji="0" lang="en-US" altLang="zh-CN" sz="1400" kern="0" dirty="0">
                  <a:latin typeface="Helvetica Neue" charset="0"/>
                  <a:ea typeface="Helvetica Neue" charset="0"/>
                  <a:cs typeface="Helvetica Neue" charset="0"/>
                </a:rPr>
                <a:t>System Level</a:t>
              </a:r>
            </a:p>
          </p:txBody>
        </p:sp>
        <p:cxnSp>
          <p:nvCxnSpPr>
            <p:cNvPr id="22" name="Straight Arrow Connector 59">
              <a:extLst>
                <a:ext uri="{FF2B5EF4-FFF2-40B4-BE49-F238E27FC236}">
                  <a16:creationId xmlns:a16="http://schemas.microsoft.com/office/drawing/2014/main" id="{C6D0EC33-4D6D-488A-95F4-46F0141F4203}"/>
                </a:ext>
              </a:extLst>
            </p:cNvPr>
            <p:cNvCxnSpPr>
              <a:cxnSpLocks/>
              <a:stCxn id="19" idx="2"/>
              <a:endCxn id="15" idx="0"/>
            </p:cNvCxnSpPr>
            <p:nvPr/>
          </p:nvCxnSpPr>
          <p:spPr bwMode="auto">
            <a:xfrm>
              <a:off x="2453769" y="2046669"/>
              <a:ext cx="0" cy="17511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Straight Arrow Connector 59">
              <a:extLst>
                <a:ext uri="{FF2B5EF4-FFF2-40B4-BE49-F238E27FC236}">
                  <a16:creationId xmlns:a16="http://schemas.microsoft.com/office/drawing/2014/main" id="{C2BCC4B3-293C-40BB-8935-4D59E2BAE097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 bwMode="auto">
            <a:xfrm>
              <a:off x="2453769" y="2874264"/>
              <a:ext cx="0" cy="17511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" name="Rectangle 55">
              <a:extLst>
                <a:ext uri="{FF2B5EF4-FFF2-40B4-BE49-F238E27FC236}">
                  <a16:creationId xmlns:a16="http://schemas.microsoft.com/office/drawing/2014/main" id="{BE7F962E-1D51-4399-882A-FBBF6B86C5CF}"/>
                </a:ext>
              </a:extLst>
            </p:cNvPr>
            <p:cNvSpPr/>
            <p:nvPr/>
          </p:nvSpPr>
          <p:spPr bwMode="auto">
            <a:xfrm>
              <a:off x="1434922" y="3464036"/>
              <a:ext cx="2037693" cy="23953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Layout Level</a:t>
              </a:r>
            </a:p>
          </p:txBody>
        </p:sp>
        <p:sp>
          <p:nvSpPr>
            <p:cNvPr id="30" name="Rectangle 55">
              <a:extLst>
                <a:ext uri="{FF2B5EF4-FFF2-40B4-BE49-F238E27FC236}">
                  <a16:creationId xmlns:a16="http://schemas.microsoft.com/office/drawing/2014/main" id="{3F22FBBD-FB1A-438B-BFCB-ADE7AB3FC4C3}"/>
                </a:ext>
              </a:extLst>
            </p:cNvPr>
            <p:cNvSpPr/>
            <p:nvPr/>
          </p:nvSpPr>
          <p:spPr bwMode="auto">
            <a:xfrm>
              <a:off x="1434922" y="3878691"/>
              <a:ext cx="2037693" cy="23953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>
                  <a:latin typeface="Helvetica Neue" charset="0"/>
                  <a:ea typeface="Helvetica Neue" charset="0"/>
                  <a:cs typeface="Helvetica Neue" charset="0"/>
                </a:rPr>
                <a:t>Mask Level</a:t>
              </a:r>
            </a:p>
          </p:txBody>
        </p:sp>
        <p:cxnSp>
          <p:nvCxnSpPr>
            <p:cNvPr id="31" name="Straight Arrow Connector 59">
              <a:extLst>
                <a:ext uri="{FF2B5EF4-FFF2-40B4-BE49-F238E27FC236}">
                  <a16:creationId xmlns:a16="http://schemas.microsoft.com/office/drawing/2014/main" id="{4D891F7A-45F0-4CD1-8E2F-D99DC4622404}"/>
                </a:ext>
              </a:extLst>
            </p:cNvPr>
            <p:cNvCxnSpPr>
              <a:cxnSpLocks/>
              <a:stCxn id="14" idx="2"/>
              <a:endCxn id="29" idx="0"/>
            </p:cNvCxnSpPr>
            <p:nvPr/>
          </p:nvCxnSpPr>
          <p:spPr bwMode="auto">
            <a:xfrm>
              <a:off x="2453769" y="3288917"/>
              <a:ext cx="0" cy="175119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Straight Arrow Connector 59">
              <a:extLst>
                <a:ext uri="{FF2B5EF4-FFF2-40B4-BE49-F238E27FC236}">
                  <a16:creationId xmlns:a16="http://schemas.microsoft.com/office/drawing/2014/main" id="{8B297710-1ECB-4067-A130-52A5C0A8BF7E}"/>
                </a:ext>
              </a:extLst>
            </p:cNvPr>
            <p:cNvCxnSpPr>
              <a:cxnSpLocks/>
              <a:stCxn id="29" idx="2"/>
              <a:endCxn id="30" idx="0"/>
            </p:cNvCxnSpPr>
            <p:nvPr/>
          </p:nvCxnSpPr>
          <p:spPr bwMode="auto">
            <a:xfrm>
              <a:off x="2453769" y="3703570"/>
              <a:ext cx="0" cy="17512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31FC985F-304F-46DC-B6F7-04377E7F3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4371" y="4678371"/>
            <a:ext cx="1092305" cy="1212760"/>
          </a:xfrm>
          <a:prstGeom prst="rect">
            <a:avLst/>
          </a:prstGeom>
        </p:spPr>
      </p:pic>
      <p:pic>
        <p:nvPicPr>
          <p:cNvPr id="39" name="图片 38" descr="图形用户界面&#10;&#10;描述已自动生成">
            <a:extLst>
              <a:ext uri="{FF2B5EF4-FFF2-40B4-BE49-F238E27FC236}">
                <a16:creationId xmlns:a16="http://schemas.microsoft.com/office/drawing/2014/main" id="{9E941874-2314-44AA-8F4C-C113617F10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72" y="4570468"/>
            <a:ext cx="1507445" cy="1428567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169BE62E-15A5-4D87-B673-CBD2CDC53CDF}"/>
              </a:ext>
            </a:extLst>
          </p:cNvPr>
          <p:cNvSpPr txBox="1"/>
          <p:nvPr/>
        </p:nvSpPr>
        <p:spPr>
          <a:xfrm>
            <a:off x="4070350" y="3439028"/>
            <a:ext cx="1410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System Level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819A9A9-CC6F-48F2-96C0-793E75CCB59B}"/>
              </a:ext>
            </a:extLst>
          </p:cNvPr>
          <p:cNvSpPr txBox="1"/>
          <p:nvPr/>
        </p:nvSpPr>
        <p:spPr>
          <a:xfrm>
            <a:off x="6658209" y="3448815"/>
            <a:ext cx="2323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Register Transfer Level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A10948D-4717-4653-A4F9-65706DFB16F8}"/>
              </a:ext>
            </a:extLst>
          </p:cNvPr>
          <p:cNvSpPr txBox="1"/>
          <p:nvPr/>
        </p:nvSpPr>
        <p:spPr>
          <a:xfrm>
            <a:off x="9963150" y="3194773"/>
            <a:ext cx="117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Gate Level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2049A2A-9EFC-462B-A2AD-74ACFA90811D}"/>
              </a:ext>
            </a:extLst>
          </p:cNvPr>
          <p:cNvSpPr txBox="1"/>
          <p:nvPr/>
        </p:nvSpPr>
        <p:spPr>
          <a:xfrm>
            <a:off x="9918700" y="6292871"/>
            <a:ext cx="1663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Transistor Level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5BD4458-A0B4-45C5-912E-09E139BD6E92}"/>
              </a:ext>
            </a:extLst>
          </p:cNvPr>
          <p:cNvSpPr txBox="1"/>
          <p:nvPr/>
        </p:nvSpPr>
        <p:spPr>
          <a:xfrm>
            <a:off x="7638037" y="6336101"/>
            <a:ext cx="136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Layout Level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58729E3-DBD5-4586-B9DF-9F6F4428B0D6}"/>
              </a:ext>
            </a:extLst>
          </p:cNvPr>
          <p:cNvSpPr txBox="1"/>
          <p:nvPr/>
        </p:nvSpPr>
        <p:spPr>
          <a:xfrm>
            <a:off x="4816987" y="6389652"/>
            <a:ext cx="124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Mask Level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F9F53B3-C079-4839-A54C-068379E12E00}"/>
              </a:ext>
            </a:extLst>
          </p:cNvPr>
          <p:cNvSpPr txBox="1"/>
          <p:nvPr/>
        </p:nvSpPr>
        <p:spPr>
          <a:xfrm>
            <a:off x="2516157" y="6204986"/>
            <a:ext cx="115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Chip Level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E254086-E195-42C5-A214-5323D3F6E8C6}"/>
              </a:ext>
            </a:extLst>
          </p:cNvPr>
          <p:cNvSpPr txBox="1"/>
          <p:nvPr/>
        </p:nvSpPr>
        <p:spPr>
          <a:xfrm>
            <a:off x="620037" y="6204986"/>
            <a:ext cx="110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PCB Level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8" name="图片 7" descr="图表, 瀑布图&#10;&#10;描述已自动生成">
            <a:extLst>
              <a:ext uri="{FF2B5EF4-FFF2-40B4-BE49-F238E27FC236}">
                <a16:creationId xmlns:a16="http://schemas.microsoft.com/office/drawing/2014/main" id="{DA9D4BE1-01FE-4938-9537-58C93C73D79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5"/>
          <a:stretch/>
        </p:blipFill>
        <p:spPr>
          <a:xfrm>
            <a:off x="9804975" y="3669004"/>
            <a:ext cx="1693188" cy="264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0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F04E6-76DC-7E46-88C1-27F8D089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  <a:ea typeface="+mj-ea"/>
              </a:rPr>
              <a:t>EDA</a:t>
            </a:r>
            <a:r>
              <a:rPr lang="zh-CN" altLang="en-US" dirty="0">
                <a:latin typeface="+mj-ea"/>
                <a:ea typeface="+mj-ea"/>
              </a:rPr>
              <a:t>问题拆解</a:t>
            </a:r>
            <a:r>
              <a:rPr lang="en-US" altLang="zh-CN" dirty="0">
                <a:latin typeface="+mj-ea"/>
                <a:ea typeface="+mj-ea"/>
              </a:rPr>
              <a:t>——</a:t>
            </a:r>
            <a:r>
              <a:rPr lang="zh-CN" altLang="en-US" dirty="0">
                <a:latin typeface="+mj-ea"/>
                <a:ea typeface="+mj-ea"/>
              </a:rPr>
              <a:t>模块</a:t>
            </a:r>
          </a:p>
        </p:txBody>
      </p:sp>
      <p:sp>
        <p:nvSpPr>
          <p:cNvPr id="107" name="内容占位符 2">
            <a:extLst>
              <a:ext uri="{FF2B5EF4-FFF2-40B4-BE49-F238E27FC236}">
                <a16:creationId xmlns:a16="http://schemas.microsoft.com/office/drawing/2014/main" id="{9FBC2625-3D19-4ABC-91E8-D0C622CD6C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4090" y="1075666"/>
            <a:ext cx="5478758" cy="5664360"/>
          </a:xfrm>
        </p:spPr>
        <p:txBody>
          <a:bodyPr/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逻辑综合 </a:t>
            </a:r>
            <a:r>
              <a:rPr lang="en-US" altLang="zh-CN" sz="2000" b="1" dirty="0">
                <a:solidFill>
                  <a:srgbClr val="C00000"/>
                </a:solidFill>
              </a:rPr>
              <a:t>(Logic Synthesis)</a:t>
            </a:r>
          </a:p>
          <a:p>
            <a:r>
              <a:rPr lang="zh-CN" altLang="en-US" sz="2000" b="1" dirty="0">
                <a:solidFill>
                  <a:srgbClr val="C00000"/>
                </a:solidFill>
              </a:rPr>
              <a:t>物理设计 </a:t>
            </a:r>
            <a:r>
              <a:rPr lang="en-US" altLang="zh-CN" sz="2000" b="1" dirty="0">
                <a:solidFill>
                  <a:srgbClr val="C00000"/>
                </a:solidFill>
              </a:rPr>
              <a:t>(Physical Design)</a:t>
            </a:r>
          </a:p>
          <a:p>
            <a:r>
              <a:rPr lang="zh-CN" altLang="en-US" sz="2000" b="1" dirty="0"/>
              <a:t>版图后处理 </a:t>
            </a:r>
            <a:r>
              <a:rPr lang="en-US" altLang="zh-CN" sz="2000" b="1" dirty="0"/>
              <a:t>(Layout Post Processing)</a:t>
            </a:r>
          </a:p>
          <a:p>
            <a:r>
              <a:rPr lang="zh-CN" altLang="en-US" sz="2000" b="1" dirty="0"/>
              <a:t>单元库设计 </a:t>
            </a:r>
            <a:r>
              <a:rPr lang="en-US" altLang="zh-CN" sz="2000" b="1" dirty="0"/>
              <a:t>(Standard Cell Library)</a:t>
            </a:r>
          </a:p>
          <a:p>
            <a:r>
              <a:rPr lang="zh-CN" altLang="en-US" sz="2000" b="1" dirty="0">
                <a:solidFill>
                  <a:srgbClr val="C00000"/>
                </a:solidFill>
              </a:rPr>
              <a:t>签核分析 </a:t>
            </a:r>
            <a:r>
              <a:rPr lang="en-US" altLang="zh-CN" sz="2000" b="1" dirty="0">
                <a:solidFill>
                  <a:srgbClr val="C00000"/>
                </a:solidFill>
              </a:rPr>
              <a:t>(Signoff Analysis)</a:t>
            </a:r>
          </a:p>
          <a:p>
            <a:r>
              <a:rPr lang="zh-CN" altLang="en-US" sz="2000" b="1" dirty="0"/>
              <a:t>电路仿真 </a:t>
            </a:r>
            <a:r>
              <a:rPr lang="en-US" altLang="zh-CN" sz="2000" b="1" dirty="0"/>
              <a:t>(Circuit Simulation)</a:t>
            </a:r>
          </a:p>
          <a:p>
            <a:r>
              <a:rPr lang="zh-CN" altLang="en-US" sz="2000" b="1" dirty="0">
                <a:solidFill>
                  <a:srgbClr val="C00000"/>
                </a:solidFill>
              </a:rPr>
              <a:t>物理验证 </a:t>
            </a:r>
            <a:r>
              <a:rPr lang="en-US" altLang="zh-CN" sz="2000" b="1" dirty="0">
                <a:solidFill>
                  <a:srgbClr val="C00000"/>
                </a:solidFill>
              </a:rPr>
              <a:t>(Physical Verification)</a:t>
            </a:r>
          </a:p>
          <a:p>
            <a:r>
              <a:rPr lang="zh-CN" altLang="en-US" sz="2000" b="1" dirty="0"/>
              <a:t>封装测试 </a:t>
            </a:r>
            <a:r>
              <a:rPr lang="en-US" altLang="zh-CN" sz="2000" b="1" dirty="0"/>
              <a:t>(Package and Test)</a:t>
            </a:r>
          </a:p>
          <a:p>
            <a:r>
              <a:rPr lang="en-US" altLang="zh-CN" sz="2000" b="1" dirty="0">
                <a:solidFill>
                  <a:srgbClr val="00B050"/>
                </a:solidFill>
              </a:rPr>
              <a:t>EDA</a:t>
            </a:r>
            <a:r>
              <a:rPr lang="zh-CN" altLang="en-US" sz="2000" b="1" dirty="0">
                <a:solidFill>
                  <a:srgbClr val="00B050"/>
                </a:solidFill>
              </a:rPr>
              <a:t>数据库 </a:t>
            </a:r>
            <a:r>
              <a:rPr lang="en-US" altLang="zh-CN" sz="2000" b="1" dirty="0">
                <a:solidFill>
                  <a:srgbClr val="00B050"/>
                </a:solidFill>
              </a:rPr>
              <a:t>(EDA Data Base)</a:t>
            </a:r>
          </a:p>
          <a:p>
            <a:r>
              <a:rPr lang="zh-CN" altLang="en-US" sz="2000" b="1" dirty="0">
                <a:solidFill>
                  <a:srgbClr val="00B050"/>
                </a:solidFill>
              </a:rPr>
              <a:t>芯片测试集 </a:t>
            </a:r>
            <a:r>
              <a:rPr lang="en-US" altLang="zh-CN" sz="2000" b="1" dirty="0">
                <a:solidFill>
                  <a:srgbClr val="00B050"/>
                </a:solidFill>
              </a:rPr>
              <a:t>(Chip Benchmark)</a:t>
            </a:r>
          </a:p>
          <a:p>
            <a:r>
              <a:rPr lang="en-US" altLang="zh-CN" sz="2000" b="1" dirty="0">
                <a:solidFill>
                  <a:srgbClr val="00B050"/>
                </a:solidFill>
              </a:rPr>
              <a:t>GUI</a:t>
            </a:r>
            <a:r>
              <a:rPr lang="zh-CN" altLang="en-US" sz="2000" b="1" dirty="0">
                <a:solidFill>
                  <a:srgbClr val="00B050"/>
                </a:solidFill>
              </a:rPr>
              <a:t>和智能流程 </a:t>
            </a:r>
            <a:r>
              <a:rPr lang="en-US" altLang="zh-CN" sz="2000" dirty="0">
                <a:solidFill>
                  <a:srgbClr val="00B050"/>
                </a:solidFill>
              </a:rPr>
              <a:t>(GUI and Flow)</a:t>
            </a:r>
          </a:p>
          <a:p>
            <a:endParaRPr lang="en-US" altLang="zh-CN" sz="2000" dirty="0"/>
          </a:p>
          <a:p>
            <a:pPr lvl="1"/>
            <a:endParaRPr lang="zh-CN" altLang="en-US" sz="1800" dirty="0"/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3D6438AF-7332-4CFB-A3FD-CD1430860E28}"/>
              </a:ext>
            </a:extLst>
          </p:cNvPr>
          <p:cNvGrpSpPr/>
          <p:nvPr/>
        </p:nvGrpSpPr>
        <p:grpSpPr>
          <a:xfrm>
            <a:off x="5887389" y="1037408"/>
            <a:ext cx="5568010" cy="5718954"/>
            <a:chOff x="5887389" y="1037408"/>
            <a:chExt cx="5568010" cy="5718954"/>
          </a:xfrm>
        </p:grpSpPr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3DB80432-72CC-4C3E-A873-0FB15ED3598A}"/>
                </a:ext>
              </a:extLst>
            </p:cNvPr>
            <p:cNvGrpSpPr/>
            <p:nvPr/>
          </p:nvGrpSpPr>
          <p:grpSpPr>
            <a:xfrm>
              <a:off x="5887389" y="1037409"/>
              <a:ext cx="1468142" cy="5718953"/>
              <a:chOff x="2478210" y="0"/>
              <a:chExt cx="1468142" cy="5530852"/>
            </a:xfrm>
          </p:grpSpPr>
          <p:sp>
            <p:nvSpPr>
              <p:cNvPr id="113" name="矩形: 圆角 112">
                <a:extLst>
                  <a:ext uri="{FF2B5EF4-FFF2-40B4-BE49-F238E27FC236}">
                    <a16:creationId xmlns:a16="http://schemas.microsoft.com/office/drawing/2014/main" id="{F7A14F8A-EBD8-43D3-B0C1-E95E71D486F8}"/>
                  </a:ext>
                </a:extLst>
              </p:cNvPr>
              <p:cNvSpPr/>
              <p:nvPr/>
            </p:nvSpPr>
            <p:spPr>
              <a:xfrm>
                <a:off x="2478210" y="0"/>
                <a:ext cx="1468142" cy="553085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dk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t" anchorCtr="0"/>
              <a:lstStyle/>
              <a:p>
                <a:endParaRPr lang="zh-CN" altLang="en-US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114" name="矩形: 圆角 4">
                <a:extLst>
                  <a:ext uri="{FF2B5EF4-FFF2-40B4-BE49-F238E27FC236}">
                    <a16:creationId xmlns:a16="http://schemas.microsoft.com/office/drawing/2014/main" id="{EA730246-90B5-4B36-83E1-3083A1202E54}"/>
                  </a:ext>
                </a:extLst>
              </p:cNvPr>
              <p:cNvSpPr txBox="1"/>
              <p:nvPr/>
            </p:nvSpPr>
            <p:spPr>
              <a:xfrm>
                <a:off x="2478210" y="0"/>
                <a:ext cx="1468142" cy="16594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5344" tIns="85344" rIns="85344" bIns="85344" numCol="1" spcCol="1270" anchor="t" anchorCtr="0">
                <a:noAutofit/>
              </a:bodyPr>
              <a:lstStyle/>
              <a:p>
                <a:pPr marL="0" lvl="0" indent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b="1" dirty="0">
                    <a:solidFill>
                      <a:srgbClr val="C00000"/>
                    </a:solidFill>
                  </a:rPr>
                  <a:t>EDA Platform</a:t>
                </a:r>
                <a:endParaRPr lang="zh-CN" altLang="en-US" b="1" kern="12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6D740E84-DA4C-4E1B-A8B6-C9F3B46F5B3A}"/>
                </a:ext>
              </a:extLst>
            </p:cNvPr>
            <p:cNvGrpSpPr/>
            <p:nvPr/>
          </p:nvGrpSpPr>
          <p:grpSpPr>
            <a:xfrm>
              <a:off x="7639122" y="1037408"/>
              <a:ext cx="3816277" cy="5718954"/>
              <a:chOff x="2478210" y="-1"/>
              <a:chExt cx="1468142" cy="5531575"/>
            </a:xfrm>
          </p:grpSpPr>
          <p:sp>
            <p:nvSpPr>
              <p:cNvPr id="199" name="矩形: 圆角 198">
                <a:extLst>
                  <a:ext uri="{FF2B5EF4-FFF2-40B4-BE49-F238E27FC236}">
                    <a16:creationId xmlns:a16="http://schemas.microsoft.com/office/drawing/2014/main" id="{C532AD33-8720-4822-B9FB-BD1D747DBE54}"/>
                  </a:ext>
                </a:extLst>
              </p:cNvPr>
              <p:cNvSpPr/>
              <p:nvPr/>
            </p:nvSpPr>
            <p:spPr>
              <a:xfrm>
                <a:off x="2478210" y="0"/>
                <a:ext cx="1468142" cy="553157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dk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t" anchorCtr="0"/>
              <a:lstStyle/>
              <a:p>
                <a:endParaRPr lang="zh-CN" altLang="en-US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200" name="矩形: 圆角 4">
                <a:extLst>
                  <a:ext uri="{FF2B5EF4-FFF2-40B4-BE49-F238E27FC236}">
                    <a16:creationId xmlns:a16="http://schemas.microsoft.com/office/drawing/2014/main" id="{2786889B-32CE-4C59-B84E-88624643763D}"/>
                  </a:ext>
                </a:extLst>
              </p:cNvPr>
              <p:cNvSpPr txBox="1"/>
              <p:nvPr/>
            </p:nvSpPr>
            <p:spPr>
              <a:xfrm>
                <a:off x="2478210" y="-1"/>
                <a:ext cx="1468142" cy="87173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5344" tIns="85344" rIns="85344" bIns="85344" numCol="1" spcCol="1270" anchor="t" anchorCtr="0">
                <a:noAutofit/>
              </a:bodyPr>
              <a:lstStyle/>
              <a:p>
                <a:pPr marL="0" lvl="0" indent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b="1" kern="1200" dirty="0">
                    <a:solidFill>
                      <a:srgbClr val="C00000"/>
                    </a:solidFill>
                  </a:rPr>
                  <a:t>EDA Modules</a:t>
                </a:r>
                <a:endParaRPr lang="zh-CN" altLang="en-US" b="1" kern="12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57" name="圆角矩形 156">
              <a:extLst>
                <a:ext uri="{FF2B5EF4-FFF2-40B4-BE49-F238E27FC236}">
                  <a16:creationId xmlns:a16="http://schemas.microsoft.com/office/drawing/2014/main" id="{30B72756-1007-414C-9DF8-2F2E8FBEF8BD}"/>
                </a:ext>
              </a:extLst>
            </p:cNvPr>
            <p:cNvSpPr/>
            <p:nvPr/>
          </p:nvSpPr>
          <p:spPr>
            <a:xfrm>
              <a:off x="8050917" y="1736964"/>
              <a:ext cx="1247249" cy="49631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b="1" dirty="0"/>
                <a:t>Logic Synthesis</a:t>
              </a:r>
              <a:endParaRPr kumimoji="1" lang="zh-CN" altLang="en-US" sz="1600" b="1" dirty="0"/>
            </a:p>
          </p:txBody>
        </p:sp>
        <p:sp>
          <p:nvSpPr>
            <p:cNvPr id="158" name="圆角矩形 157">
              <a:extLst>
                <a:ext uri="{FF2B5EF4-FFF2-40B4-BE49-F238E27FC236}">
                  <a16:creationId xmlns:a16="http://schemas.microsoft.com/office/drawing/2014/main" id="{9EDFAAD5-1EE4-CE40-81FB-B0F79D829D7A}"/>
                </a:ext>
              </a:extLst>
            </p:cNvPr>
            <p:cNvSpPr/>
            <p:nvPr/>
          </p:nvSpPr>
          <p:spPr>
            <a:xfrm>
              <a:off x="8050913" y="3714969"/>
              <a:ext cx="1247249" cy="49631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Physical Design</a:t>
              </a:r>
              <a:endParaRPr kumimoji="1" lang="zh-CN" altLang="en-US" sz="1600" b="1" dirty="0"/>
            </a:p>
          </p:txBody>
        </p:sp>
        <p:sp>
          <p:nvSpPr>
            <p:cNvPr id="159" name="圆角矩形 158">
              <a:extLst>
                <a:ext uri="{FF2B5EF4-FFF2-40B4-BE49-F238E27FC236}">
                  <a16:creationId xmlns:a16="http://schemas.microsoft.com/office/drawing/2014/main" id="{9EDFAAD5-1EE4-CE40-81FB-B0F79D829D7A}"/>
                </a:ext>
              </a:extLst>
            </p:cNvPr>
            <p:cNvSpPr/>
            <p:nvPr/>
          </p:nvSpPr>
          <p:spPr>
            <a:xfrm>
              <a:off x="9799286" y="2162412"/>
              <a:ext cx="1247249" cy="49631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Circuit Simulation</a:t>
              </a:r>
              <a:endParaRPr kumimoji="1" lang="zh-CN" altLang="en-US" sz="1600" b="1" dirty="0"/>
            </a:p>
          </p:txBody>
        </p:sp>
        <p:sp>
          <p:nvSpPr>
            <p:cNvPr id="160" name="圆角矩形 159">
              <a:extLst>
                <a:ext uri="{FF2B5EF4-FFF2-40B4-BE49-F238E27FC236}">
                  <a16:creationId xmlns:a16="http://schemas.microsoft.com/office/drawing/2014/main" id="{9EDFAAD5-1EE4-CE40-81FB-B0F79D829D7A}"/>
                </a:ext>
              </a:extLst>
            </p:cNvPr>
            <p:cNvSpPr/>
            <p:nvPr/>
          </p:nvSpPr>
          <p:spPr>
            <a:xfrm>
              <a:off x="9799285" y="3232044"/>
              <a:ext cx="1247249" cy="49631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Signoff Analysis</a:t>
              </a:r>
              <a:endParaRPr kumimoji="1" lang="zh-CN" altLang="en-US" sz="1600" b="1" dirty="0"/>
            </a:p>
          </p:txBody>
        </p:sp>
        <p:sp>
          <p:nvSpPr>
            <p:cNvPr id="161" name="圆角矩形 160">
              <a:extLst>
                <a:ext uri="{FF2B5EF4-FFF2-40B4-BE49-F238E27FC236}">
                  <a16:creationId xmlns:a16="http://schemas.microsoft.com/office/drawing/2014/main" id="{9EDFAAD5-1EE4-CE40-81FB-B0F79D829D7A}"/>
                </a:ext>
              </a:extLst>
            </p:cNvPr>
            <p:cNvSpPr/>
            <p:nvPr/>
          </p:nvSpPr>
          <p:spPr>
            <a:xfrm>
              <a:off x="8050914" y="4703971"/>
              <a:ext cx="1247249" cy="49631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Layout Processing</a:t>
              </a:r>
              <a:endParaRPr kumimoji="1" lang="zh-CN" altLang="en-US" sz="1600" b="1" dirty="0"/>
            </a:p>
          </p:txBody>
        </p: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813DD031-AEC1-4442-B1CD-054EE6956672}"/>
                </a:ext>
              </a:extLst>
            </p:cNvPr>
            <p:cNvCxnSpPr>
              <a:cxnSpLocks/>
              <a:stCxn id="113" idx="3"/>
              <a:endCxn id="199" idx="1"/>
            </p:cNvCxnSpPr>
            <p:nvPr/>
          </p:nvCxnSpPr>
          <p:spPr>
            <a:xfrm>
              <a:off x="7355531" y="3896886"/>
              <a:ext cx="283591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EF595488-549F-449E-BBF3-43E9E1F13ED2}"/>
                </a:ext>
              </a:extLst>
            </p:cNvPr>
            <p:cNvCxnSpPr>
              <a:cxnSpLocks/>
              <a:stCxn id="157" idx="2"/>
              <a:endCxn id="62" idx="0"/>
            </p:cNvCxnSpPr>
            <p:nvPr/>
          </p:nvCxnSpPr>
          <p:spPr>
            <a:xfrm flipH="1">
              <a:off x="8674540" y="2233274"/>
              <a:ext cx="2" cy="492693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文本框 195">
              <a:extLst>
                <a:ext uri="{FF2B5EF4-FFF2-40B4-BE49-F238E27FC236}">
                  <a16:creationId xmlns:a16="http://schemas.microsoft.com/office/drawing/2014/main" id="{B126AD2D-B810-4814-B62E-61F435A7A35B}"/>
                </a:ext>
              </a:extLst>
            </p:cNvPr>
            <p:cNvSpPr txBox="1"/>
            <p:nvPr/>
          </p:nvSpPr>
          <p:spPr>
            <a:xfrm>
              <a:off x="9298162" y="6281487"/>
              <a:ext cx="543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……  </a:t>
              </a:r>
              <a:endParaRPr lang="zh-CN" altLang="en-US" b="1" dirty="0"/>
            </a:p>
          </p:txBody>
        </p:sp>
        <p:sp>
          <p:nvSpPr>
            <p:cNvPr id="197" name="文本框 196">
              <a:extLst>
                <a:ext uri="{FF2B5EF4-FFF2-40B4-BE49-F238E27FC236}">
                  <a16:creationId xmlns:a16="http://schemas.microsoft.com/office/drawing/2014/main" id="{77DEF8BF-8487-4713-9160-856A9668CBE9}"/>
                </a:ext>
              </a:extLst>
            </p:cNvPr>
            <p:cNvSpPr txBox="1"/>
            <p:nvPr/>
          </p:nvSpPr>
          <p:spPr>
            <a:xfrm>
              <a:off x="9298162" y="1380631"/>
              <a:ext cx="543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……  </a:t>
              </a:r>
              <a:endParaRPr lang="zh-CN" altLang="en-US" b="1" dirty="0"/>
            </a:p>
          </p:txBody>
        </p:sp>
        <p:sp>
          <p:nvSpPr>
            <p:cNvPr id="62" name="圆角矩形 160">
              <a:extLst>
                <a:ext uri="{FF2B5EF4-FFF2-40B4-BE49-F238E27FC236}">
                  <a16:creationId xmlns:a16="http://schemas.microsoft.com/office/drawing/2014/main" id="{CB3E0518-11F9-434B-A890-F22F087C782F}"/>
                </a:ext>
              </a:extLst>
            </p:cNvPr>
            <p:cNvSpPr/>
            <p:nvPr/>
          </p:nvSpPr>
          <p:spPr>
            <a:xfrm>
              <a:off x="8050915" y="2725967"/>
              <a:ext cx="1247249" cy="49631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Standard Cell Library</a:t>
              </a:r>
              <a:endParaRPr kumimoji="1" lang="zh-CN" altLang="en-US" sz="1600" b="1" dirty="0"/>
            </a:p>
          </p:txBody>
        </p:sp>
        <p:sp>
          <p:nvSpPr>
            <p:cNvPr id="67" name="圆角矩形 159">
              <a:extLst>
                <a:ext uri="{FF2B5EF4-FFF2-40B4-BE49-F238E27FC236}">
                  <a16:creationId xmlns:a16="http://schemas.microsoft.com/office/drawing/2014/main" id="{0BEB0BC0-0AE4-4604-B838-5D5429B7D434}"/>
                </a:ext>
              </a:extLst>
            </p:cNvPr>
            <p:cNvSpPr/>
            <p:nvPr/>
          </p:nvSpPr>
          <p:spPr>
            <a:xfrm>
              <a:off x="9799284" y="4358203"/>
              <a:ext cx="1247249" cy="49631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Physical Verification</a:t>
              </a:r>
              <a:endParaRPr kumimoji="1" lang="zh-CN" altLang="en-US" sz="1600" b="1" dirty="0"/>
            </a:p>
          </p:txBody>
        </p:sp>
        <p:sp>
          <p:nvSpPr>
            <p:cNvPr id="68" name="圆角矩形 159">
              <a:extLst>
                <a:ext uri="{FF2B5EF4-FFF2-40B4-BE49-F238E27FC236}">
                  <a16:creationId xmlns:a16="http://schemas.microsoft.com/office/drawing/2014/main" id="{6EA5A6A7-7490-429F-95AC-31F9824C1038}"/>
                </a:ext>
              </a:extLst>
            </p:cNvPr>
            <p:cNvSpPr/>
            <p:nvPr/>
          </p:nvSpPr>
          <p:spPr>
            <a:xfrm>
              <a:off x="9799284" y="5762861"/>
              <a:ext cx="1247249" cy="49631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Test</a:t>
              </a:r>
              <a:endParaRPr kumimoji="1" lang="zh-CN" altLang="en-US" sz="1600" b="1" dirty="0"/>
            </a:p>
          </p:txBody>
        </p:sp>
        <p:sp>
          <p:nvSpPr>
            <p:cNvPr id="71" name="圆角矩形 160">
              <a:extLst>
                <a:ext uri="{FF2B5EF4-FFF2-40B4-BE49-F238E27FC236}">
                  <a16:creationId xmlns:a16="http://schemas.microsoft.com/office/drawing/2014/main" id="{DF81BBE3-6C96-4FC8-9CD2-ADC2F4675CD0}"/>
                </a:ext>
              </a:extLst>
            </p:cNvPr>
            <p:cNvSpPr/>
            <p:nvPr/>
          </p:nvSpPr>
          <p:spPr>
            <a:xfrm>
              <a:off x="8050914" y="5692974"/>
              <a:ext cx="1247249" cy="49631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Package</a:t>
              </a:r>
              <a:endParaRPr kumimoji="1" lang="zh-CN" altLang="en-US" sz="1600" b="1" dirty="0"/>
            </a:p>
          </p:txBody>
        </p: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EBE896BF-2A62-47A8-BBBA-8185D8FC1EC3}"/>
                </a:ext>
              </a:extLst>
            </p:cNvPr>
            <p:cNvCxnSpPr>
              <a:cxnSpLocks/>
              <a:stCxn id="62" idx="2"/>
              <a:endCxn id="158" idx="0"/>
            </p:cNvCxnSpPr>
            <p:nvPr/>
          </p:nvCxnSpPr>
          <p:spPr>
            <a:xfrm flipH="1">
              <a:off x="8674538" y="3222277"/>
              <a:ext cx="2" cy="492692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EF595488-549F-449E-BBF3-43E9E1F13ED2}"/>
                </a:ext>
              </a:extLst>
            </p:cNvPr>
            <p:cNvCxnSpPr>
              <a:cxnSpLocks/>
              <a:stCxn id="158" idx="2"/>
              <a:endCxn id="161" idx="0"/>
            </p:cNvCxnSpPr>
            <p:nvPr/>
          </p:nvCxnSpPr>
          <p:spPr>
            <a:xfrm>
              <a:off x="8674538" y="4211279"/>
              <a:ext cx="1" cy="492692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34B190D4-013D-4FA4-80BE-DEDA842F53EE}"/>
                </a:ext>
              </a:extLst>
            </p:cNvPr>
            <p:cNvCxnSpPr>
              <a:cxnSpLocks/>
              <a:stCxn id="161" idx="2"/>
              <a:endCxn id="71" idx="0"/>
            </p:cNvCxnSpPr>
            <p:nvPr/>
          </p:nvCxnSpPr>
          <p:spPr>
            <a:xfrm>
              <a:off x="8674539" y="5200281"/>
              <a:ext cx="0" cy="492693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连接符: 肘形 52">
              <a:extLst>
                <a:ext uri="{FF2B5EF4-FFF2-40B4-BE49-F238E27FC236}">
                  <a16:creationId xmlns:a16="http://schemas.microsoft.com/office/drawing/2014/main" id="{18E3FB36-D45E-4FF8-8193-8533E506964A}"/>
                </a:ext>
              </a:extLst>
            </p:cNvPr>
            <p:cNvCxnSpPr>
              <a:cxnSpLocks/>
              <a:stCxn id="159" idx="1"/>
              <a:endCxn id="157" idx="3"/>
            </p:cNvCxnSpPr>
            <p:nvPr/>
          </p:nvCxnSpPr>
          <p:spPr>
            <a:xfrm rot="10800000">
              <a:off x="9298166" y="1985119"/>
              <a:ext cx="501120" cy="425448"/>
            </a:xfrm>
            <a:prstGeom prst="bentConnector3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连接符: 肘形 101">
              <a:extLst>
                <a:ext uri="{FF2B5EF4-FFF2-40B4-BE49-F238E27FC236}">
                  <a16:creationId xmlns:a16="http://schemas.microsoft.com/office/drawing/2014/main" id="{7DA6C79B-2513-40D4-8765-1CB51D8B0BD9}"/>
                </a:ext>
              </a:extLst>
            </p:cNvPr>
            <p:cNvCxnSpPr>
              <a:cxnSpLocks/>
              <a:stCxn id="159" idx="1"/>
              <a:endCxn id="62" idx="3"/>
            </p:cNvCxnSpPr>
            <p:nvPr/>
          </p:nvCxnSpPr>
          <p:spPr>
            <a:xfrm rot="10800000" flipV="1">
              <a:off x="9298164" y="2410566"/>
              <a:ext cx="501122" cy="563555"/>
            </a:xfrm>
            <a:prstGeom prst="bentConnector3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连接符: 肘形 105">
              <a:extLst>
                <a:ext uri="{FF2B5EF4-FFF2-40B4-BE49-F238E27FC236}">
                  <a16:creationId xmlns:a16="http://schemas.microsoft.com/office/drawing/2014/main" id="{9526D02C-D376-4451-991E-7EF3F78E6567}"/>
                </a:ext>
              </a:extLst>
            </p:cNvPr>
            <p:cNvCxnSpPr>
              <a:cxnSpLocks/>
              <a:stCxn id="160" idx="1"/>
            </p:cNvCxnSpPr>
            <p:nvPr/>
          </p:nvCxnSpPr>
          <p:spPr>
            <a:xfrm rot="10800000">
              <a:off x="9298163" y="3064207"/>
              <a:ext cx="501123" cy="415992"/>
            </a:xfrm>
            <a:prstGeom prst="bentConnector3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连接符: 肘形 107">
              <a:extLst>
                <a:ext uri="{FF2B5EF4-FFF2-40B4-BE49-F238E27FC236}">
                  <a16:creationId xmlns:a16="http://schemas.microsoft.com/office/drawing/2014/main" id="{ED7C4241-BAB9-45A8-A4BC-E2EE389DCC71}"/>
                </a:ext>
              </a:extLst>
            </p:cNvPr>
            <p:cNvCxnSpPr>
              <a:cxnSpLocks/>
              <a:stCxn id="160" idx="1"/>
              <a:endCxn id="158" idx="3"/>
            </p:cNvCxnSpPr>
            <p:nvPr/>
          </p:nvCxnSpPr>
          <p:spPr>
            <a:xfrm rot="10800000" flipV="1">
              <a:off x="9298163" y="3480198"/>
              <a:ext cx="501123" cy="482925"/>
            </a:xfrm>
            <a:prstGeom prst="bentConnector3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连接符: 肘形 114">
              <a:extLst>
                <a:ext uri="{FF2B5EF4-FFF2-40B4-BE49-F238E27FC236}">
                  <a16:creationId xmlns:a16="http://schemas.microsoft.com/office/drawing/2014/main" id="{0275F6A1-F8B1-426A-8B99-E9D904475567}"/>
                </a:ext>
              </a:extLst>
            </p:cNvPr>
            <p:cNvCxnSpPr>
              <a:cxnSpLocks/>
              <a:stCxn id="67" idx="1"/>
            </p:cNvCxnSpPr>
            <p:nvPr/>
          </p:nvCxnSpPr>
          <p:spPr>
            <a:xfrm rot="10800000">
              <a:off x="9298162" y="4117676"/>
              <a:ext cx="501122" cy="488682"/>
            </a:xfrm>
            <a:prstGeom prst="bentConnector3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连接符: 肘形 115">
              <a:extLst>
                <a:ext uri="{FF2B5EF4-FFF2-40B4-BE49-F238E27FC236}">
                  <a16:creationId xmlns:a16="http://schemas.microsoft.com/office/drawing/2014/main" id="{AF65AAFC-95EA-4AAB-8261-264B16C06F2B}"/>
                </a:ext>
              </a:extLst>
            </p:cNvPr>
            <p:cNvCxnSpPr>
              <a:cxnSpLocks/>
              <a:stCxn id="67" idx="1"/>
              <a:endCxn id="161" idx="3"/>
            </p:cNvCxnSpPr>
            <p:nvPr/>
          </p:nvCxnSpPr>
          <p:spPr>
            <a:xfrm rot="10800000" flipV="1">
              <a:off x="9298164" y="4606358"/>
              <a:ext cx="501121" cy="345768"/>
            </a:xfrm>
            <a:prstGeom prst="bentConnector3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连接符: 肘形 117">
              <a:extLst>
                <a:ext uri="{FF2B5EF4-FFF2-40B4-BE49-F238E27FC236}">
                  <a16:creationId xmlns:a16="http://schemas.microsoft.com/office/drawing/2014/main" id="{49B6E333-3B81-440D-A7C6-F7474BF476CD}"/>
                </a:ext>
              </a:extLst>
            </p:cNvPr>
            <p:cNvCxnSpPr>
              <a:cxnSpLocks/>
              <a:stCxn id="68" idx="1"/>
              <a:endCxn id="71" idx="3"/>
            </p:cNvCxnSpPr>
            <p:nvPr/>
          </p:nvCxnSpPr>
          <p:spPr>
            <a:xfrm rot="10800000">
              <a:off x="9298164" y="5941130"/>
              <a:ext cx="501121" cy="6988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箭头: 下 71">
              <a:extLst>
                <a:ext uri="{FF2B5EF4-FFF2-40B4-BE49-F238E27FC236}">
                  <a16:creationId xmlns:a16="http://schemas.microsoft.com/office/drawing/2014/main" id="{0F19E0C2-D55A-4DE5-B0EA-CD0194A75466}"/>
                </a:ext>
              </a:extLst>
            </p:cNvPr>
            <p:cNvSpPr/>
            <p:nvPr/>
          </p:nvSpPr>
          <p:spPr>
            <a:xfrm>
              <a:off x="7728273" y="2148309"/>
              <a:ext cx="165064" cy="3629628"/>
            </a:xfrm>
            <a:prstGeom prst="down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9" name="圆角矩形 155">
              <a:extLst>
                <a:ext uri="{FF2B5EF4-FFF2-40B4-BE49-F238E27FC236}">
                  <a16:creationId xmlns:a16="http://schemas.microsoft.com/office/drawing/2014/main" id="{3C0DC542-F222-481E-A4C4-4F380870D7C8}"/>
                </a:ext>
              </a:extLst>
            </p:cNvPr>
            <p:cNvSpPr/>
            <p:nvPr/>
          </p:nvSpPr>
          <p:spPr>
            <a:xfrm>
              <a:off x="6001147" y="3659691"/>
              <a:ext cx="1247249" cy="49631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/>
                <a:t>EDA Flow</a:t>
              </a:r>
              <a:endParaRPr kumimoji="1" lang="zh-CN" altLang="en-US" b="1" dirty="0"/>
            </a:p>
          </p:txBody>
        </p:sp>
        <p:sp>
          <p:nvSpPr>
            <p:cNvPr id="130" name="圆角矩形 156">
              <a:extLst>
                <a:ext uri="{FF2B5EF4-FFF2-40B4-BE49-F238E27FC236}">
                  <a16:creationId xmlns:a16="http://schemas.microsoft.com/office/drawing/2014/main" id="{31204BE1-90E7-4D8D-993E-B2C294F4B00F}"/>
                </a:ext>
              </a:extLst>
            </p:cNvPr>
            <p:cNvSpPr/>
            <p:nvPr/>
          </p:nvSpPr>
          <p:spPr>
            <a:xfrm>
              <a:off x="8050916" y="1737049"/>
              <a:ext cx="1247249" cy="49631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b="1" dirty="0"/>
                <a:t>Logic Synthesis</a:t>
              </a:r>
              <a:endParaRPr kumimoji="1" lang="zh-CN" altLang="en-US" sz="1600" b="1" dirty="0"/>
            </a:p>
          </p:txBody>
        </p:sp>
        <p:sp>
          <p:nvSpPr>
            <p:cNvPr id="131" name="圆角矩形 160">
              <a:extLst>
                <a:ext uri="{FF2B5EF4-FFF2-40B4-BE49-F238E27FC236}">
                  <a16:creationId xmlns:a16="http://schemas.microsoft.com/office/drawing/2014/main" id="{32FA3E36-0E40-4A07-BEBB-2CC92D724488}"/>
                </a:ext>
              </a:extLst>
            </p:cNvPr>
            <p:cNvSpPr/>
            <p:nvPr/>
          </p:nvSpPr>
          <p:spPr>
            <a:xfrm>
              <a:off x="8050913" y="4704056"/>
              <a:ext cx="1247249" cy="49631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Layout Processing</a:t>
              </a:r>
              <a:endParaRPr kumimoji="1" lang="zh-CN" altLang="en-US" sz="1600" b="1" dirty="0"/>
            </a:p>
          </p:txBody>
        </p:sp>
        <p:sp>
          <p:nvSpPr>
            <p:cNvPr id="132" name="圆角矩形 160">
              <a:extLst>
                <a:ext uri="{FF2B5EF4-FFF2-40B4-BE49-F238E27FC236}">
                  <a16:creationId xmlns:a16="http://schemas.microsoft.com/office/drawing/2014/main" id="{3D70A15B-4D6F-41B7-9DB8-1A26CAF1FB3A}"/>
                </a:ext>
              </a:extLst>
            </p:cNvPr>
            <p:cNvSpPr/>
            <p:nvPr/>
          </p:nvSpPr>
          <p:spPr>
            <a:xfrm>
              <a:off x="8050914" y="2726052"/>
              <a:ext cx="1247249" cy="49631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Standard Cell Library</a:t>
              </a:r>
              <a:endParaRPr kumimoji="1" lang="zh-CN" altLang="en-US" sz="1600" b="1" dirty="0"/>
            </a:p>
          </p:txBody>
        </p:sp>
        <p:sp>
          <p:nvSpPr>
            <p:cNvPr id="133" name="圆角矩形 159">
              <a:extLst>
                <a:ext uri="{FF2B5EF4-FFF2-40B4-BE49-F238E27FC236}">
                  <a16:creationId xmlns:a16="http://schemas.microsoft.com/office/drawing/2014/main" id="{27371342-318C-4D11-90AF-26BE5F8DFC61}"/>
                </a:ext>
              </a:extLst>
            </p:cNvPr>
            <p:cNvSpPr/>
            <p:nvPr/>
          </p:nvSpPr>
          <p:spPr>
            <a:xfrm>
              <a:off x="9799283" y="4358288"/>
              <a:ext cx="1247249" cy="49631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Physical Verification</a:t>
              </a:r>
              <a:endParaRPr kumimoji="1" lang="zh-CN" altLang="en-US" sz="1600" b="1" dirty="0"/>
            </a:p>
          </p:txBody>
        </p:sp>
        <p:sp>
          <p:nvSpPr>
            <p:cNvPr id="134" name="圆角矩形 160">
              <a:extLst>
                <a:ext uri="{FF2B5EF4-FFF2-40B4-BE49-F238E27FC236}">
                  <a16:creationId xmlns:a16="http://schemas.microsoft.com/office/drawing/2014/main" id="{09C86848-63D6-4C5F-B66C-2902F3445D0B}"/>
                </a:ext>
              </a:extLst>
            </p:cNvPr>
            <p:cNvSpPr/>
            <p:nvPr/>
          </p:nvSpPr>
          <p:spPr>
            <a:xfrm>
              <a:off x="8050913" y="5693059"/>
              <a:ext cx="1247249" cy="49631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Package</a:t>
              </a:r>
              <a:endParaRPr kumimoji="1" lang="zh-CN" altLang="en-US" sz="1600" b="1" dirty="0"/>
            </a:p>
          </p:txBody>
        </p:sp>
        <p:sp>
          <p:nvSpPr>
            <p:cNvPr id="135" name="箭头: 下 134">
              <a:extLst>
                <a:ext uri="{FF2B5EF4-FFF2-40B4-BE49-F238E27FC236}">
                  <a16:creationId xmlns:a16="http://schemas.microsoft.com/office/drawing/2014/main" id="{458C28F4-4854-48E8-A783-44705DA56831}"/>
                </a:ext>
              </a:extLst>
            </p:cNvPr>
            <p:cNvSpPr/>
            <p:nvPr/>
          </p:nvSpPr>
          <p:spPr>
            <a:xfrm flipV="1">
              <a:off x="11184439" y="2496698"/>
              <a:ext cx="165064" cy="3629628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6" name="矩形: 圆角 4">
              <a:extLst>
                <a:ext uri="{FF2B5EF4-FFF2-40B4-BE49-F238E27FC236}">
                  <a16:creationId xmlns:a16="http://schemas.microsoft.com/office/drawing/2014/main" id="{B4993483-5F54-4EF3-994A-FF763658F884}"/>
                </a:ext>
              </a:extLst>
            </p:cNvPr>
            <p:cNvSpPr txBox="1"/>
            <p:nvPr/>
          </p:nvSpPr>
          <p:spPr>
            <a:xfrm>
              <a:off x="7761644" y="3278610"/>
              <a:ext cx="881912" cy="364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b="1" dirty="0">
                  <a:solidFill>
                    <a:srgbClr val="C00000"/>
                  </a:solidFill>
                </a:rPr>
                <a:t>Design</a:t>
              </a:r>
              <a:endParaRPr lang="zh-CN" altLang="en-US" b="1" kern="1200" dirty="0">
                <a:solidFill>
                  <a:srgbClr val="C00000"/>
                </a:solidFill>
              </a:endParaRPr>
            </a:p>
          </p:txBody>
        </p:sp>
        <p:sp>
          <p:nvSpPr>
            <p:cNvPr id="140" name="矩形: 圆角 4">
              <a:extLst>
                <a:ext uri="{FF2B5EF4-FFF2-40B4-BE49-F238E27FC236}">
                  <a16:creationId xmlns:a16="http://schemas.microsoft.com/office/drawing/2014/main" id="{835595ED-AA0D-4F88-8F39-152C826B481F}"/>
                </a:ext>
              </a:extLst>
            </p:cNvPr>
            <p:cNvSpPr txBox="1"/>
            <p:nvPr/>
          </p:nvSpPr>
          <p:spPr>
            <a:xfrm>
              <a:off x="10079365" y="3866486"/>
              <a:ext cx="1207900" cy="364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600" b="1" dirty="0">
                  <a:solidFill>
                    <a:srgbClr val="C00000"/>
                  </a:solidFill>
                </a:rPr>
                <a:t>Verification</a:t>
              </a:r>
              <a:endParaRPr lang="zh-CN" altLang="en-US" sz="1600" b="1" kern="1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C813A968-20E1-4CA4-965C-FBA2CE3D045E}"/>
              </a:ext>
            </a:extLst>
          </p:cNvPr>
          <p:cNvGrpSpPr/>
          <p:nvPr/>
        </p:nvGrpSpPr>
        <p:grpSpPr>
          <a:xfrm>
            <a:off x="5887389" y="1037408"/>
            <a:ext cx="5660779" cy="5718954"/>
            <a:chOff x="5887389" y="1037408"/>
            <a:chExt cx="5660779" cy="5718954"/>
          </a:xfrm>
        </p:grpSpPr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04DF04D2-E730-42D5-A52C-BAF978AED41E}"/>
                </a:ext>
              </a:extLst>
            </p:cNvPr>
            <p:cNvGrpSpPr/>
            <p:nvPr/>
          </p:nvGrpSpPr>
          <p:grpSpPr>
            <a:xfrm>
              <a:off x="5887389" y="1037409"/>
              <a:ext cx="1468142" cy="5718953"/>
              <a:chOff x="2478210" y="0"/>
              <a:chExt cx="1468142" cy="5530852"/>
            </a:xfrm>
          </p:grpSpPr>
          <p:sp>
            <p:nvSpPr>
              <p:cNvPr id="208" name="矩形: 圆角 207">
                <a:extLst>
                  <a:ext uri="{FF2B5EF4-FFF2-40B4-BE49-F238E27FC236}">
                    <a16:creationId xmlns:a16="http://schemas.microsoft.com/office/drawing/2014/main" id="{E6A4F819-B52A-49FC-B3AC-9B7EC498A4CA}"/>
                  </a:ext>
                </a:extLst>
              </p:cNvPr>
              <p:cNvSpPr/>
              <p:nvPr/>
            </p:nvSpPr>
            <p:spPr>
              <a:xfrm>
                <a:off x="2478210" y="0"/>
                <a:ext cx="1468142" cy="553085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dk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t" anchorCtr="0"/>
              <a:lstStyle/>
              <a:p>
                <a:endParaRPr lang="zh-CN" altLang="en-US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209" name="矩形: 圆角 4">
                <a:extLst>
                  <a:ext uri="{FF2B5EF4-FFF2-40B4-BE49-F238E27FC236}">
                    <a16:creationId xmlns:a16="http://schemas.microsoft.com/office/drawing/2014/main" id="{4396F9F6-2ECD-48D5-B2F0-0C282BAEF572}"/>
                  </a:ext>
                </a:extLst>
              </p:cNvPr>
              <p:cNvSpPr txBox="1"/>
              <p:nvPr/>
            </p:nvSpPr>
            <p:spPr>
              <a:xfrm>
                <a:off x="2478210" y="0"/>
                <a:ext cx="1468142" cy="16594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5344" tIns="85344" rIns="85344" bIns="85344" numCol="1" spcCol="1270" anchor="t" anchorCtr="0">
                <a:noAutofit/>
              </a:bodyPr>
              <a:lstStyle/>
              <a:p>
                <a:pPr marL="0" lvl="0" indent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b="1" dirty="0">
                    <a:solidFill>
                      <a:srgbClr val="C00000"/>
                    </a:solidFill>
                  </a:rPr>
                  <a:t>EDA Platform</a:t>
                </a:r>
                <a:endParaRPr lang="zh-CN" altLang="en-US" b="1" kern="12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02FFC2AE-B23F-4D33-BDB2-677FB96786CC}"/>
                </a:ext>
              </a:extLst>
            </p:cNvPr>
            <p:cNvGrpSpPr/>
            <p:nvPr/>
          </p:nvGrpSpPr>
          <p:grpSpPr>
            <a:xfrm>
              <a:off x="7562080" y="1037408"/>
              <a:ext cx="3986088" cy="5718954"/>
              <a:chOff x="2448570" y="-1"/>
              <a:chExt cx="1533469" cy="5531575"/>
            </a:xfrm>
          </p:grpSpPr>
          <p:sp>
            <p:nvSpPr>
              <p:cNvPr id="206" name="矩形: 圆角 205">
                <a:extLst>
                  <a:ext uri="{FF2B5EF4-FFF2-40B4-BE49-F238E27FC236}">
                    <a16:creationId xmlns:a16="http://schemas.microsoft.com/office/drawing/2014/main" id="{D85D1286-FDB6-4F43-8B45-9D12EB3C8105}"/>
                  </a:ext>
                </a:extLst>
              </p:cNvPr>
              <p:cNvSpPr/>
              <p:nvPr/>
            </p:nvSpPr>
            <p:spPr>
              <a:xfrm>
                <a:off x="2448570" y="0"/>
                <a:ext cx="1533469" cy="553157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dk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t" anchorCtr="0"/>
              <a:lstStyle/>
              <a:p>
                <a:endParaRPr lang="zh-CN" altLang="en-US" b="1">
                  <a:solidFill>
                    <a:srgbClr val="C00000"/>
                  </a:solidFill>
                </a:endParaRPr>
              </a:p>
            </p:txBody>
          </p:sp>
          <p:sp>
            <p:nvSpPr>
              <p:cNvPr id="207" name="矩形: 圆角 4">
                <a:extLst>
                  <a:ext uri="{FF2B5EF4-FFF2-40B4-BE49-F238E27FC236}">
                    <a16:creationId xmlns:a16="http://schemas.microsoft.com/office/drawing/2014/main" id="{2A04AC88-8BA7-4854-AE29-DD32E87F93B7}"/>
                  </a:ext>
                </a:extLst>
              </p:cNvPr>
              <p:cNvSpPr txBox="1"/>
              <p:nvPr/>
            </p:nvSpPr>
            <p:spPr>
              <a:xfrm>
                <a:off x="2478210" y="-1"/>
                <a:ext cx="1468142" cy="87173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5344" tIns="85344" rIns="85344" bIns="85344" numCol="1" spcCol="1270" anchor="t" anchorCtr="0">
                <a:noAutofit/>
              </a:bodyPr>
              <a:lstStyle/>
              <a:p>
                <a:pPr marL="0" lvl="0" indent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b="1" kern="1200" dirty="0">
                    <a:solidFill>
                      <a:srgbClr val="C00000"/>
                    </a:solidFill>
                  </a:rPr>
                  <a:t>EDA Modules</a:t>
                </a:r>
                <a:endParaRPr lang="zh-CN" altLang="en-US" b="1" kern="12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46" name="圆角矩形 156">
              <a:extLst>
                <a:ext uri="{FF2B5EF4-FFF2-40B4-BE49-F238E27FC236}">
                  <a16:creationId xmlns:a16="http://schemas.microsoft.com/office/drawing/2014/main" id="{A0BF286F-E921-4A34-A052-32F4A1622753}"/>
                </a:ext>
              </a:extLst>
            </p:cNvPr>
            <p:cNvSpPr/>
            <p:nvPr/>
          </p:nvSpPr>
          <p:spPr>
            <a:xfrm>
              <a:off x="8050917" y="1736964"/>
              <a:ext cx="1247249" cy="49631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b="1" dirty="0"/>
                <a:t>Logic Synthesis</a:t>
              </a:r>
              <a:endParaRPr kumimoji="1" lang="zh-CN" altLang="en-US" sz="1600" b="1" dirty="0"/>
            </a:p>
          </p:txBody>
        </p:sp>
        <p:sp>
          <p:nvSpPr>
            <p:cNvPr id="147" name="圆角矩形 157">
              <a:extLst>
                <a:ext uri="{FF2B5EF4-FFF2-40B4-BE49-F238E27FC236}">
                  <a16:creationId xmlns:a16="http://schemas.microsoft.com/office/drawing/2014/main" id="{802510EF-5F29-4B2F-8DF4-A8147AB58606}"/>
                </a:ext>
              </a:extLst>
            </p:cNvPr>
            <p:cNvSpPr/>
            <p:nvPr/>
          </p:nvSpPr>
          <p:spPr>
            <a:xfrm>
              <a:off x="8050913" y="3714969"/>
              <a:ext cx="1339500" cy="49631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Physical Design</a:t>
              </a:r>
              <a:endParaRPr kumimoji="1" lang="zh-CN" altLang="en-US" sz="1600" b="1" dirty="0"/>
            </a:p>
          </p:txBody>
        </p:sp>
        <p:sp>
          <p:nvSpPr>
            <p:cNvPr id="148" name="圆角矩形 158">
              <a:extLst>
                <a:ext uri="{FF2B5EF4-FFF2-40B4-BE49-F238E27FC236}">
                  <a16:creationId xmlns:a16="http://schemas.microsoft.com/office/drawing/2014/main" id="{66C5E577-C6B5-4E8B-A562-2006ECFD3531}"/>
                </a:ext>
              </a:extLst>
            </p:cNvPr>
            <p:cNvSpPr/>
            <p:nvPr/>
          </p:nvSpPr>
          <p:spPr>
            <a:xfrm>
              <a:off x="9799286" y="2162412"/>
              <a:ext cx="1247249" cy="49631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Circuit Simulation</a:t>
              </a:r>
              <a:endParaRPr kumimoji="1" lang="zh-CN" altLang="en-US" sz="1600" b="1" dirty="0"/>
            </a:p>
          </p:txBody>
        </p:sp>
        <p:sp>
          <p:nvSpPr>
            <p:cNvPr id="149" name="圆角矩形 159">
              <a:extLst>
                <a:ext uri="{FF2B5EF4-FFF2-40B4-BE49-F238E27FC236}">
                  <a16:creationId xmlns:a16="http://schemas.microsoft.com/office/drawing/2014/main" id="{44CF96F3-8E63-46C0-AF41-15A826E8546F}"/>
                </a:ext>
              </a:extLst>
            </p:cNvPr>
            <p:cNvSpPr/>
            <p:nvPr/>
          </p:nvSpPr>
          <p:spPr>
            <a:xfrm>
              <a:off x="9799285" y="3232044"/>
              <a:ext cx="1247249" cy="49631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Signoff Analysis</a:t>
              </a:r>
              <a:endParaRPr kumimoji="1" lang="zh-CN" altLang="en-US" sz="1600" b="1" dirty="0"/>
            </a:p>
          </p:txBody>
        </p:sp>
        <p:sp>
          <p:nvSpPr>
            <p:cNvPr id="150" name="圆角矩形 160">
              <a:extLst>
                <a:ext uri="{FF2B5EF4-FFF2-40B4-BE49-F238E27FC236}">
                  <a16:creationId xmlns:a16="http://schemas.microsoft.com/office/drawing/2014/main" id="{40241F98-365A-44A9-97FD-C1479C4925F4}"/>
                </a:ext>
              </a:extLst>
            </p:cNvPr>
            <p:cNvSpPr/>
            <p:nvPr/>
          </p:nvSpPr>
          <p:spPr>
            <a:xfrm>
              <a:off x="8050914" y="4703971"/>
              <a:ext cx="1247249" cy="49631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Layout Processing</a:t>
              </a:r>
              <a:endParaRPr kumimoji="1" lang="zh-CN" altLang="en-US" sz="1600" b="1" dirty="0"/>
            </a:p>
          </p:txBody>
        </p: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57D35D55-E0D3-4ABF-A590-7B42A9A2108F}"/>
                </a:ext>
              </a:extLst>
            </p:cNvPr>
            <p:cNvCxnSpPr>
              <a:cxnSpLocks/>
              <a:stCxn id="208" idx="3"/>
              <a:endCxn id="206" idx="1"/>
            </p:cNvCxnSpPr>
            <p:nvPr/>
          </p:nvCxnSpPr>
          <p:spPr>
            <a:xfrm>
              <a:off x="7355531" y="3896886"/>
              <a:ext cx="206549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4D824268-D833-43F4-AFA1-B4C19EE30FD5}"/>
                </a:ext>
              </a:extLst>
            </p:cNvPr>
            <p:cNvCxnSpPr>
              <a:cxnSpLocks/>
              <a:stCxn id="190" idx="2"/>
              <a:endCxn id="192" idx="0"/>
            </p:cNvCxnSpPr>
            <p:nvPr/>
          </p:nvCxnSpPr>
          <p:spPr>
            <a:xfrm flipH="1">
              <a:off x="8720664" y="2233359"/>
              <a:ext cx="2" cy="492693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43A8ABE3-A100-46E2-8E16-100136D867BB}"/>
                </a:ext>
              </a:extLst>
            </p:cNvPr>
            <p:cNvSpPr txBox="1"/>
            <p:nvPr/>
          </p:nvSpPr>
          <p:spPr>
            <a:xfrm>
              <a:off x="9298162" y="6281487"/>
              <a:ext cx="543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……  </a:t>
              </a:r>
              <a:endParaRPr lang="zh-CN" altLang="en-US" b="1" dirty="0"/>
            </a:p>
          </p:txBody>
        </p: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57E0DBB1-E719-438F-A4C6-5C156BDAC039}"/>
                </a:ext>
              </a:extLst>
            </p:cNvPr>
            <p:cNvSpPr txBox="1"/>
            <p:nvPr/>
          </p:nvSpPr>
          <p:spPr>
            <a:xfrm>
              <a:off x="9298162" y="1380631"/>
              <a:ext cx="543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……  </a:t>
              </a:r>
              <a:endParaRPr lang="zh-CN" altLang="en-US" b="1" dirty="0"/>
            </a:p>
          </p:txBody>
        </p:sp>
        <p:sp>
          <p:nvSpPr>
            <p:cNvPr id="155" name="圆角矩形 160">
              <a:extLst>
                <a:ext uri="{FF2B5EF4-FFF2-40B4-BE49-F238E27FC236}">
                  <a16:creationId xmlns:a16="http://schemas.microsoft.com/office/drawing/2014/main" id="{6F4F4171-4A5D-4788-9FD4-AE2DB3EEF197}"/>
                </a:ext>
              </a:extLst>
            </p:cNvPr>
            <p:cNvSpPr/>
            <p:nvPr/>
          </p:nvSpPr>
          <p:spPr>
            <a:xfrm>
              <a:off x="8050915" y="2725967"/>
              <a:ext cx="1247249" cy="49631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Standard Cell Library</a:t>
              </a:r>
              <a:endParaRPr kumimoji="1" lang="zh-CN" altLang="en-US" sz="1600" b="1" dirty="0"/>
            </a:p>
          </p:txBody>
        </p:sp>
        <p:sp>
          <p:nvSpPr>
            <p:cNvPr id="162" name="圆角矩形 159">
              <a:extLst>
                <a:ext uri="{FF2B5EF4-FFF2-40B4-BE49-F238E27FC236}">
                  <a16:creationId xmlns:a16="http://schemas.microsoft.com/office/drawing/2014/main" id="{8DA00017-333B-48EE-8817-3C290A83DFDA}"/>
                </a:ext>
              </a:extLst>
            </p:cNvPr>
            <p:cNvSpPr/>
            <p:nvPr/>
          </p:nvSpPr>
          <p:spPr>
            <a:xfrm>
              <a:off x="9799284" y="4358203"/>
              <a:ext cx="1247249" cy="49631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Physical Verification</a:t>
              </a:r>
              <a:endParaRPr kumimoji="1" lang="zh-CN" altLang="en-US" sz="1600" b="1" dirty="0"/>
            </a:p>
          </p:txBody>
        </p:sp>
        <p:sp>
          <p:nvSpPr>
            <p:cNvPr id="163" name="圆角矩形 159">
              <a:extLst>
                <a:ext uri="{FF2B5EF4-FFF2-40B4-BE49-F238E27FC236}">
                  <a16:creationId xmlns:a16="http://schemas.microsoft.com/office/drawing/2014/main" id="{DEB4B182-6FD5-4DAE-855D-7F18CADFC11D}"/>
                </a:ext>
              </a:extLst>
            </p:cNvPr>
            <p:cNvSpPr/>
            <p:nvPr/>
          </p:nvSpPr>
          <p:spPr>
            <a:xfrm>
              <a:off x="9799284" y="5762861"/>
              <a:ext cx="1247249" cy="49631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Test</a:t>
              </a:r>
              <a:endParaRPr kumimoji="1" lang="zh-CN" altLang="en-US" sz="1600" b="1" dirty="0"/>
            </a:p>
          </p:txBody>
        </p:sp>
        <p:sp>
          <p:nvSpPr>
            <p:cNvPr id="164" name="圆角矩形 160">
              <a:extLst>
                <a:ext uri="{FF2B5EF4-FFF2-40B4-BE49-F238E27FC236}">
                  <a16:creationId xmlns:a16="http://schemas.microsoft.com/office/drawing/2014/main" id="{40D9AE43-AF6F-4E9A-BC0E-8670E4257E96}"/>
                </a:ext>
              </a:extLst>
            </p:cNvPr>
            <p:cNvSpPr/>
            <p:nvPr/>
          </p:nvSpPr>
          <p:spPr>
            <a:xfrm>
              <a:off x="8050914" y="5692974"/>
              <a:ext cx="1247249" cy="49631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Package</a:t>
              </a:r>
              <a:endParaRPr kumimoji="1" lang="zh-CN" altLang="en-US" sz="1600" b="1" dirty="0"/>
            </a:p>
          </p:txBody>
        </p: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19EADB0B-E7FA-4A02-818E-2D8630B3963E}"/>
                </a:ext>
              </a:extLst>
            </p:cNvPr>
            <p:cNvCxnSpPr>
              <a:cxnSpLocks/>
              <a:stCxn id="192" idx="2"/>
              <a:endCxn id="147" idx="0"/>
            </p:cNvCxnSpPr>
            <p:nvPr/>
          </p:nvCxnSpPr>
          <p:spPr>
            <a:xfrm flipH="1">
              <a:off x="8720663" y="3222362"/>
              <a:ext cx="1" cy="492607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1A36B011-3356-4A13-B695-BE48036CAC2A}"/>
                </a:ext>
              </a:extLst>
            </p:cNvPr>
            <p:cNvCxnSpPr>
              <a:cxnSpLocks/>
              <a:stCxn id="147" idx="2"/>
            </p:cNvCxnSpPr>
            <p:nvPr/>
          </p:nvCxnSpPr>
          <p:spPr>
            <a:xfrm>
              <a:off x="8720663" y="4211279"/>
              <a:ext cx="0" cy="488683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6F30A2EC-12A5-4B00-A18F-B285EC3EDB2B}"/>
                </a:ext>
              </a:extLst>
            </p:cNvPr>
            <p:cNvCxnSpPr>
              <a:cxnSpLocks/>
              <a:stCxn id="191" idx="2"/>
              <a:endCxn id="194" idx="0"/>
            </p:cNvCxnSpPr>
            <p:nvPr/>
          </p:nvCxnSpPr>
          <p:spPr>
            <a:xfrm>
              <a:off x="8720663" y="5200366"/>
              <a:ext cx="1" cy="492693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连接符: 肘形 167">
              <a:extLst>
                <a:ext uri="{FF2B5EF4-FFF2-40B4-BE49-F238E27FC236}">
                  <a16:creationId xmlns:a16="http://schemas.microsoft.com/office/drawing/2014/main" id="{43393679-2BBE-4CF8-B7CF-8018BA5F6812}"/>
                </a:ext>
              </a:extLst>
            </p:cNvPr>
            <p:cNvCxnSpPr>
              <a:cxnSpLocks/>
              <a:stCxn id="148" idx="1"/>
              <a:endCxn id="190" idx="3"/>
            </p:cNvCxnSpPr>
            <p:nvPr/>
          </p:nvCxnSpPr>
          <p:spPr>
            <a:xfrm rot="10800000">
              <a:off x="9390416" y="1985205"/>
              <a:ext cx="408870" cy="425363"/>
            </a:xfrm>
            <a:prstGeom prst="bentConnector3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连接符: 肘形 168">
              <a:extLst>
                <a:ext uri="{FF2B5EF4-FFF2-40B4-BE49-F238E27FC236}">
                  <a16:creationId xmlns:a16="http://schemas.microsoft.com/office/drawing/2014/main" id="{2C1A7E2F-6023-4EBB-8B83-E5BF1596F3A1}"/>
                </a:ext>
              </a:extLst>
            </p:cNvPr>
            <p:cNvCxnSpPr>
              <a:cxnSpLocks/>
              <a:stCxn id="148" idx="1"/>
              <a:endCxn id="192" idx="3"/>
            </p:cNvCxnSpPr>
            <p:nvPr/>
          </p:nvCxnSpPr>
          <p:spPr>
            <a:xfrm rot="10800000" flipV="1">
              <a:off x="9390414" y="2410567"/>
              <a:ext cx="408872" cy="563640"/>
            </a:xfrm>
            <a:prstGeom prst="bentConnector3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连接符: 肘形 169">
              <a:extLst>
                <a:ext uri="{FF2B5EF4-FFF2-40B4-BE49-F238E27FC236}">
                  <a16:creationId xmlns:a16="http://schemas.microsoft.com/office/drawing/2014/main" id="{5732A63F-8EA7-437D-9F58-3A5C4F43C72C}"/>
                </a:ext>
              </a:extLst>
            </p:cNvPr>
            <p:cNvCxnSpPr>
              <a:cxnSpLocks/>
              <a:stCxn id="149" idx="1"/>
            </p:cNvCxnSpPr>
            <p:nvPr/>
          </p:nvCxnSpPr>
          <p:spPr>
            <a:xfrm rot="10800000">
              <a:off x="9375205" y="3143031"/>
              <a:ext cx="424080" cy="337168"/>
            </a:xfrm>
            <a:prstGeom prst="bentConnector3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连接符: 肘形 170">
              <a:extLst>
                <a:ext uri="{FF2B5EF4-FFF2-40B4-BE49-F238E27FC236}">
                  <a16:creationId xmlns:a16="http://schemas.microsoft.com/office/drawing/2014/main" id="{4C3954E7-D8B9-4C50-954D-8F0432F7B4CF}"/>
                </a:ext>
              </a:extLst>
            </p:cNvPr>
            <p:cNvCxnSpPr>
              <a:cxnSpLocks/>
              <a:stCxn id="149" idx="1"/>
              <a:endCxn id="147" idx="3"/>
            </p:cNvCxnSpPr>
            <p:nvPr/>
          </p:nvCxnSpPr>
          <p:spPr>
            <a:xfrm rot="10800000" flipV="1">
              <a:off x="9390413" y="3480198"/>
              <a:ext cx="408872" cy="482925"/>
            </a:xfrm>
            <a:prstGeom prst="bentConnector3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连接符: 肘形 171">
              <a:extLst>
                <a:ext uri="{FF2B5EF4-FFF2-40B4-BE49-F238E27FC236}">
                  <a16:creationId xmlns:a16="http://schemas.microsoft.com/office/drawing/2014/main" id="{6CE04681-9110-4339-896C-770BCF3B6DC4}"/>
                </a:ext>
              </a:extLst>
            </p:cNvPr>
            <p:cNvCxnSpPr>
              <a:cxnSpLocks/>
              <a:stCxn id="162" idx="1"/>
            </p:cNvCxnSpPr>
            <p:nvPr/>
          </p:nvCxnSpPr>
          <p:spPr>
            <a:xfrm rot="10800000">
              <a:off x="9344286" y="4211280"/>
              <a:ext cx="454998" cy="395079"/>
            </a:xfrm>
            <a:prstGeom prst="bentConnector3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连接符: 肘形 172">
              <a:extLst>
                <a:ext uri="{FF2B5EF4-FFF2-40B4-BE49-F238E27FC236}">
                  <a16:creationId xmlns:a16="http://schemas.microsoft.com/office/drawing/2014/main" id="{E6885395-DA5A-42E5-831D-BCD4A143C87E}"/>
                </a:ext>
              </a:extLst>
            </p:cNvPr>
            <p:cNvCxnSpPr>
              <a:cxnSpLocks/>
              <a:stCxn id="162" idx="1"/>
              <a:endCxn id="191" idx="3"/>
            </p:cNvCxnSpPr>
            <p:nvPr/>
          </p:nvCxnSpPr>
          <p:spPr>
            <a:xfrm rot="10800000" flipV="1">
              <a:off x="9390414" y="4606357"/>
              <a:ext cx="408871" cy="345853"/>
            </a:xfrm>
            <a:prstGeom prst="bentConnector3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连接符: 肘形 182">
              <a:extLst>
                <a:ext uri="{FF2B5EF4-FFF2-40B4-BE49-F238E27FC236}">
                  <a16:creationId xmlns:a16="http://schemas.microsoft.com/office/drawing/2014/main" id="{151CD5D5-D7D4-466B-9DFA-F709D42409E2}"/>
                </a:ext>
              </a:extLst>
            </p:cNvPr>
            <p:cNvCxnSpPr>
              <a:cxnSpLocks/>
              <a:stCxn id="163" idx="1"/>
              <a:endCxn id="194" idx="3"/>
            </p:cNvCxnSpPr>
            <p:nvPr/>
          </p:nvCxnSpPr>
          <p:spPr>
            <a:xfrm rot="10800000">
              <a:off x="9390414" y="5941214"/>
              <a:ext cx="408870" cy="698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箭头: 下 183">
              <a:extLst>
                <a:ext uri="{FF2B5EF4-FFF2-40B4-BE49-F238E27FC236}">
                  <a16:creationId xmlns:a16="http://schemas.microsoft.com/office/drawing/2014/main" id="{D6B8B27E-3799-4F63-BD9D-FEFA3AD52576}"/>
                </a:ext>
              </a:extLst>
            </p:cNvPr>
            <p:cNvSpPr/>
            <p:nvPr/>
          </p:nvSpPr>
          <p:spPr>
            <a:xfrm>
              <a:off x="7623738" y="2148309"/>
              <a:ext cx="269599" cy="3629628"/>
            </a:xfrm>
            <a:prstGeom prst="down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7" name="圆角矩形 155">
              <a:extLst>
                <a:ext uri="{FF2B5EF4-FFF2-40B4-BE49-F238E27FC236}">
                  <a16:creationId xmlns:a16="http://schemas.microsoft.com/office/drawing/2014/main" id="{AA89E085-854D-4CB9-837C-A0C1AE60097C}"/>
                </a:ext>
              </a:extLst>
            </p:cNvPr>
            <p:cNvSpPr/>
            <p:nvPr/>
          </p:nvSpPr>
          <p:spPr>
            <a:xfrm>
              <a:off x="6001147" y="3659691"/>
              <a:ext cx="1247249" cy="49631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/>
                <a:t>EDA Flow</a:t>
              </a:r>
              <a:endParaRPr kumimoji="1" lang="zh-CN" altLang="en-US" b="1" dirty="0"/>
            </a:p>
          </p:txBody>
        </p:sp>
        <p:sp>
          <p:nvSpPr>
            <p:cNvPr id="190" name="圆角矩形 156">
              <a:extLst>
                <a:ext uri="{FF2B5EF4-FFF2-40B4-BE49-F238E27FC236}">
                  <a16:creationId xmlns:a16="http://schemas.microsoft.com/office/drawing/2014/main" id="{E329CEF0-4023-42C9-B302-FBF765EB9E6F}"/>
                </a:ext>
              </a:extLst>
            </p:cNvPr>
            <p:cNvSpPr/>
            <p:nvPr/>
          </p:nvSpPr>
          <p:spPr>
            <a:xfrm>
              <a:off x="8050916" y="1737049"/>
              <a:ext cx="1339500" cy="49631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b="1" dirty="0"/>
                <a:t>Logic Synthesis</a:t>
              </a:r>
              <a:endParaRPr kumimoji="1" lang="zh-CN" altLang="en-US" sz="1600" b="1" dirty="0"/>
            </a:p>
          </p:txBody>
        </p:sp>
        <p:sp>
          <p:nvSpPr>
            <p:cNvPr id="191" name="圆角矩形 160">
              <a:extLst>
                <a:ext uri="{FF2B5EF4-FFF2-40B4-BE49-F238E27FC236}">
                  <a16:creationId xmlns:a16="http://schemas.microsoft.com/office/drawing/2014/main" id="{F2E304D4-DE22-4372-90EF-56311BFFE083}"/>
                </a:ext>
              </a:extLst>
            </p:cNvPr>
            <p:cNvSpPr/>
            <p:nvPr/>
          </p:nvSpPr>
          <p:spPr>
            <a:xfrm>
              <a:off x="8050913" y="4704056"/>
              <a:ext cx="1339500" cy="49631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Layout Processing</a:t>
              </a:r>
              <a:endParaRPr kumimoji="1" lang="zh-CN" altLang="en-US" sz="1600" b="1" dirty="0"/>
            </a:p>
          </p:txBody>
        </p:sp>
        <p:sp>
          <p:nvSpPr>
            <p:cNvPr id="192" name="圆角矩形 160">
              <a:extLst>
                <a:ext uri="{FF2B5EF4-FFF2-40B4-BE49-F238E27FC236}">
                  <a16:creationId xmlns:a16="http://schemas.microsoft.com/office/drawing/2014/main" id="{546F4080-FBB6-478A-A35C-74DAD9DF14FE}"/>
                </a:ext>
              </a:extLst>
            </p:cNvPr>
            <p:cNvSpPr/>
            <p:nvPr/>
          </p:nvSpPr>
          <p:spPr>
            <a:xfrm>
              <a:off x="8050914" y="2726052"/>
              <a:ext cx="1339500" cy="49631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Standard Cell Library</a:t>
              </a:r>
              <a:endParaRPr kumimoji="1" lang="zh-CN" altLang="en-US" sz="1600" b="1" dirty="0"/>
            </a:p>
          </p:txBody>
        </p:sp>
        <p:sp>
          <p:nvSpPr>
            <p:cNvPr id="193" name="圆角矩形 159">
              <a:extLst>
                <a:ext uri="{FF2B5EF4-FFF2-40B4-BE49-F238E27FC236}">
                  <a16:creationId xmlns:a16="http://schemas.microsoft.com/office/drawing/2014/main" id="{0A3101F7-CC4E-4290-B0C1-581D85A0B71C}"/>
                </a:ext>
              </a:extLst>
            </p:cNvPr>
            <p:cNvSpPr/>
            <p:nvPr/>
          </p:nvSpPr>
          <p:spPr>
            <a:xfrm>
              <a:off x="9799283" y="4358288"/>
              <a:ext cx="1247249" cy="49631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Physical Verification</a:t>
              </a:r>
              <a:endParaRPr kumimoji="1" lang="zh-CN" altLang="en-US" sz="1600" b="1" dirty="0"/>
            </a:p>
          </p:txBody>
        </p:sp>
        <p:sp>
          <p:nvSpPr>
            <p:cNvPr id="194" name="圆角矩形 160">
              <a:extLst>
                <a:ext uri="{FF2B5EF4-FFF2-40B4-BE49-F238E27FC236}">
                  <a16:creationId xmlns:a16="http://schemas.microsoft.com/office/drawing/2014/main" id="{EE39077C-55FF-405B-978E-B998C4DBF0BC}"/>
                </a:ext>
              </a:extLst>
            </p:cNvPr>
            <p:cNvSpPr/>
            <p:nvPr/>
          </p:nvSpPr>
          <p:spPr>
            <a:xfrm>
              <a:off x="8050913" y="5693059"/>
              <a:ext cx="1339501" cy="49631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Manufacture Package</a:t>
              </a:r>
              <a:endParaRPr kumimoji="1" lang="zh-CN" altLang="en-US" sz="1600" b="1" dirty="0"/>
            </a:p>
          </p:txBody>
        </p:sp>
        <p:sp>
          <p:nvSpPr>
            <p:cNvPr id="195" name="箭头: 下 194">
              <a:extLst>
                <a:ext uri="{FF2B5EF4-FFF2-40B4-BE49-F238E27FC236}">
                  <a16:creationId xmlns:a16="http://schemas.microsoft.com/office/drawing/2014/main" id="{B04E14AF-2CBF-404B-B886-AFE4294FFDDD}"/>
                </a:ext>
              </a:extLst>
            </p:cNvPr>
            <p:cNvSpPr/>
            <p:nvPr/>
          </p:nvSpPr>
          <p:spPr>
            <a:xfrm flipV="1">
              <a:off x="11184438" y="2496698"/>
              <a:ext cx="270957" cy="3629628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4" name="矩形: 圆角 4">
              <a:extLst>
                <a:ext uri="{FF2B5EF4-FFF2-40B4-BE49-F238E27FC236}">
                  <a16:creationId xmlns:a16="http://schemas.microsoft.com/office/drawing/2014/main" id="{F60FA899-4919-46D8-B185-7568E227277C}"/>
                </a:ext>
              </a:extLst>
            </p:cNvPr>
            <p:cNvSpPr txBox="1"/>
            <p:nvPr/>
          </p:nvSpPr>
          <p:spPr>
            <a:xfrm>
              <a:off x="7761644" y="3278610"/>
              <a:ext cx="881912" cy="364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b="1" dirty="0">
                  <a:solidFill>
                    <a:srgbClr val="C00000"/>
                  </a:solidFill>
                </a:rPr>
                <a:t>Design</a:t>
              </a:r>
              <a:endParaRPr lang="zh-CN" altLang="en-US" b="1" kern="1200" dirty="0">
                <a:solidFill>
                  <a:srgbClr val="C00000"/>
                </a:solidFill>
              </a:endParaRPr>
            </a:p>
          </p:txBody>
        </p:sp>
        <p:sp>
          <p:nvSpPr>
            <p:cNvPr id="205" name="矩形: 圆角 4">
              <a:extLst>
                <a:ext uri="{FF2B5EF4-FFF2-40B4-BE49-F238E27FC236}">
                  <a16:creationId xmlns:a16="http://schemas.microsoft.com/office/drawing/2014/main" id="{315DE988-B073-44E2-8465-E9A9E2A47EB9}"/>
                </a:ext>
              </a:extLst>
            </p:cNvPr>
            <p:cNvSpPr txBox="1"/>
            <p:nvPr/>
          </p:nvSpPr>
          <p:spPr>
            <a:xfrm>
              <a:off x="10079365" y="3866486"/>
              <a:ext cx="1207900" cy="364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600" b="1" dirty="0">
                  <a:solidFill>
                    <a:srgbClr val="C00000"/>
                  </a:solidFill>
                </a:rPr>
                <a:t>Verification</a:t>
              </a:r>
              <a:endParaRPr lang="zh-CN" altLang="en-US" sz="1600" b="1" kern="12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552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F04E6-76DC-7E46-88C1-27F8D089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  <a:ea typeface="+mj-ea"/>
              </a:rPr>
              <a:t>EDA</a:t>
            </a:r>
            <a:r>
              <a:rPr lang="zh-CN" altLang="en-US" dirty="0">
                <a:latin typeface="+mj-ea"/>
                <a:ea typeface="+mj-ea"/>
              </a:rPr>
              <a:t>问题拆解</a:t>
            </a:r>
            <a:r>
              <a:rPr lang="en-US" altLang="zh-CN" dirty="0">
                <a:latin typeface="+mj-ea"/>
                <a:ea typeface="+mj-ea"/>
              </a:rPr>
              <a:t>——</a:t>
            </a:r>
            <a:r>
              <a:rPr lang="zh-CN" altLang="en-US" dirty="0">
                <a:latin typeface="+mj-ea"/>
                <a:ea typeface="+mj-ea"/>
              </a:rPr>
              <a:t>模块</a:t>
            </a:r>
          </a:p>
        </p:txBody>
      </p: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11EC67AA-9184-415E-AEFF-502A6DA866D9}"/>
              </a:ext>
            </a:extLst>
          </p:cNvPr>
          <p:cNvGrpSpPr/>
          <p:nvPr/>
        </p:nvGrpSpPr>
        <p:grpSpPr>
          <a:xfrm>
            <a:off x="382649" y="1887364"/>
            <a:ext cx="11501516" cy="3083271"/>
            <a:chOff x="539282" y="710498"/>
            <a:chExt cx="11501516" cy="3083271"/>
          </a:xfrm>
        </p:grpSpPr>
        <p:sp>
          <p:nvSpPr>
            <p:cNvPr id="147" name="圆角矩形 157">
              <a:extLst>
                <a:ext uri="{FF2B5EF4-FFF2-40B4-BE49-F238E27FC236}">
                  <a16:creationId xmlns:a16="http://schemas.microsoft.com/office/drawing/2014/main" id="{802510EF-5F29-4B2F-8DF4-A8147AB58606}"/>
                </a:ext>
              </a:extLst>
            </p:cNvPr>
            <p:cNvSpPr/>
            <p:nvPr/>
          </p:nvSpPr>
          <p:spPr>
            <a:xfrm>
              <a:off x="7106501" y="1634415"/>
              <a:ext cx="1339500" cy="49631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Physical Design</a:t>
              </a:r>
              <a:endParaRPr kumimoji="1" lang="zh-CN" altLang="en-US" sz="1600" b="1" dirty="0"/>
            </a:p>
          </p:txBody>
        </p:sp>
        <p:sp>
          <p:nvSpPr>
            <p:cNvPr id="148" name="圆角矩形 158">
              <a:extLst>
                <a:ext uri="{FF2B5EF4-FFF2-40B4-BE49-F238E27FC236}">
                  <a16:creationId xmlns:a16="http://schemas.microsoft.com/office/drawing/2014/main" id="{66C5E577-C6B5-4E8B-A562-2006ECFD3531}"/>
                </a:ext>
              </a:extLst>
            </p:cNvPr>
            <p:cNvSpPr/>
            <p:nvPr/>
          </p:nvSpPr>
          <p:spPr>
            <a:xfrm>
              <a:off x="4070881" y="2532589"/>
              <a:ext cx="1247249" cy="49631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Circuit Simulation</a:t>
              </a:r>
              <a:endParaRPr kumimoji="1" lang="zh-CN" altLang="en-US" sz="1600" b="1" dirty="0"/>
            </a:p>
          </p:txBody>
        </p:sp>
        <p:sp>
          <p:nvSpPr>
            <p:cNvPr id="149" name="圆角矩形 159">
              <a:extLst>
                <a:ext uri="{FF2B5EF4-FFF2-40B4-BE49-F238E27FC236}">
                  <a16:creationId xmlns:a16="http://schemas.microsoft.com/office/drawing/2014/main" id="{44CF96F3-8E63-46C0-AF41-15A826E8546F}"/>
                </a:ext>
              </a:extLst>
            </p:cNvPr>
            <p:cNvSpPr/>
            <p:nvPr/>
          </p:nvSpPr>
          <p:spPr>
            <a:xfrm>
              <a:off x="6178958" y="2539924"/>
              <a:ext cx="1247249" cy="49631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Signoff Analysis</a:t>
              </a:r>
              <a:endParaRPr kumimoji="1" lang="zh-CN" altLang="en-US" sz="1600" b="1" dirty="0"/>
            </a:p>
          </p:txBody>
        </p: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4D824268-D833-43F4-AFA1-B4C19EE30FD5}"/>
                </a:ext>
              </a:extLst>
            </p:cNvPr>
            <p:cNvCxnSpPr>
              <a:cxnSpLocks/>
              <a:stCxn id="190" idx="3"/>
              <a:endCxn id="147" idx="1"/>
            </p:cNvCxnSpPr>
            <p:nvPr/>
          </p:nvCxnSpPr>
          <p:spPr>
            <a:xfrm>
              <a:off x="5314092" y="1880828"/>
              <a:ext cx="1792409" cy="1742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57E0DBB1-E719-438F-A4C6-5C156BDAC039}"/>
                </a:ext>
              </a:extLst>
            </p:cNvPr>
            <p:cNvSpPr txBox="1"/>
            <p:nvPr/>
          </p:nvSpPr>
          <p:spPr>
            <a:xfrm>
              <a:off x="11327315" y="1097100"/>
              <a:ext cx="543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……  </a:t>
              </a:r>
              <a:endParaRPr lang="zh-CN" altLang="en-US" b="1" dirty="0"/>
            </a:p>
          </p:txBody>
        </p:sp>
        <p:sp>
          <p:nvSpPr>
            <p:cNvPr id="163" name="圆角矩形 159">
              <a:extLst>
                <a:ext uri="{FF2B5EF4-FFF2-40B4-BE49-F238E27FC236}">
                  <a16:creationId xmlns:a16="http://schemas.microsoft.com/office/drawing/2014/main" id="{DEB4B182-6FD5-4DAE-855D-7F18CADFC11D}"/>
                </a:ext>
              </a:extLst>
            </p:cNvPr>
            <p:cNvSpPr/>
            <p:nvPr/>
          </p:nvSpPr>
          <p:spPr>
            <a:xfrm>
              <a:off x="10566275" y="2553699"/>
              <a:ext cx="1247249" cy="49631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Test</a:t>
              </a:r>
              <a:endParaRPr kumimoji="1" lang="zh-CN" altLang="en-US" sz="1600" b="1" dirty="0"/>
            </a:p>
          </p:txBody>
        </p: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6F30A2EC-12A5-4B00-A18F-B285EC3EDB2B}"/>
                </a:ext>
              </a:extLst>
            </p:cNvPr>
            <p:cNvCxnSpPr>
              <a:cxnSpLocks/>
              <a:stCxn id="191" idx="3"/>
              <a:endCxn id="194" idx="1"/>
            </p:cNvCxnSpPr>
            <p:nvPr/>
          </p:nvCxnSpPr>
          <p:spPr>
            <a:xfrm>
              <a:off x="10198921" y="1880828"/>
              <a:ext cx="321229" cy="0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圆角矩形 156">
              <a:extLst>
                <a:ext uri="{FF2B5EF4-FFF2-40B4-BE49-F238E27FC236}">
                  <a16:creationId xmlns:a16="http://schemas.microsoft.com/office/drawing/2014/main" id="{E329CEF0-4023-42C9-B302-FBF765EB9E6F}"/>
                </a:ext>
              </a:extLst>
            </p:cNvPr>
            <p:cNvSpPr/>
            <p:nvPr/>
          </p:nvSpPr>
          <p:spPr>
            <a:xfrm>
              <a:off x="3974592" y="1632673"/>
              <a:ext cx="1339500" cy="49631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b="1" dirty="0"/>
                <a:t>Logic Synthesis</a:t>
              </a:r>
              <a:endParaRPr kumimoji="1" lang="zh-CN" altLang="en-US" sz="1600" b="1" dirty="0"/>
            </a:p>
          </p:txBody>
        </p:sp>
        <p:sp>
          <p:nvSpPr>
            <p:cNvPr id="191" name="圆角矩形 160">
              <a:extLst>
                <a:ext uri="{FF2B5EF4-FFF2-40B4-BE49-F238E27FC236}">
                  <a16:creationId xmlns:a16="http://schemas.microsoft.com/office/drawing/2014/main" id="{F2E304D4-DE22-4372-90EF-56311BFFE083}"/>
                </a:ext>
              </a:extLst>
            </p:cNvPr>
            <p:cNvSpPr/>
            <p:nvPr/>
          </p:nvSpPr>
          <p:spPr>
            <a:xfrm>
              <a:off x="8859421" y="1632673"/>
              <a:ext cx="1339500" cy="49631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Layout Processing</a:t>
              </a:r>
              <a:endParaRPr kumimoji="1" lang="zh-CN" altLang="en-US" sz="1600" b="1" dirty="0"/>
            </a:p>
          </p:txBody>
        </p:sp>
        <p:sp>
          <p:nvSpPr>
            <p:cNvPr id="192" name="圆角矩形 160">
              <a:extLst>
                <a:ext uri="{FF2B5EF4-FFF2-40B4-BE49-F238E27FC236}">
                  <a16:creationId xmlns:a16="http://schemas.microsoft.com/office/drawing/2014/main" id="{546F4080-FBB6-478A-A35C-74DAD9DF14FE}"/>
                </a:ext>
              </a:extLst>
            </p:cNvPr>
            <p:cNvSpPr/>
            <p:nvPr/>
          </p:nvSpPr>
          <p:spPr>
            <a:xfrm>
              <a:off x="5558049" y="1294239"/>
              <a:ext cx="1339500" cy="49631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Standard Cell Library</a:t>
              </a:r>
              <a:endParaRPr kumimoji="1" lang="zh-CN" altLang="en-US" sz="1600" b="1" dirty="0"/>
            </a:p>
          </p:txBody>
        </p:sp>
        <p:sp>
          <p:nvSpPr>
            <p:cNvPr id="193" name="圆角矩形 159">
              <a:extLst>
                <a:ext uri="{FF2B5EF4-FFF2-40B4-BE49-F238E27FC236}">
                  <a16:creationId xmlns:a16="http://schemas.microsoft.com/office/drawing/2014/main" id="{0A3101F7-CC4E-4290-B0C1-581D85A0B71C}"/>
                </a:ext>
              </a:extLst>
            </p:cNvPr>
            <p:cNvSpPr/>
            <p:nvPr/>
          </p:nvSpPr>
          <p:spPr>
            <a:xfrm>
              <a:off x="8045449" y="2548854"/>
              <a:ext cx="1247249" cy="49631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Physical Verification</a:t>
              </a:r>
              <a:endParaRPr kumimoji="1" lang="zh-CN" altLang="en-US" sz="1600" b="1" dirty="0"/>
            </a:p>
          </p:txBody>
        </p:sp>
        <p:sp>
          <p:nvSpPr>
            <p:cNvPr id="194" name="圆角矩形 160">
              <a:extLst>
                <a:ext uri="{FF2B5EF4-FFF2-40B4-BE49-F238E27FC236}">
                  <a16:creationId xmlns:a16="http://schemas.microsoft.com/office/drawing/2014/main" id="{EE39077C-55FF-405B-978E-B998C4DBF0BC}"/>
                </a:ext>
              </a:extLst>
            </p:cNvPr>
            <p:cNvSpPr/>
            <p:nvPr/>
          </p:nvSpPr>
          <p:spPr>
            <a:xfrm>
              <a:off x="10520150" y="1632673"/>
              <a:ext cx="1339501" cy="49631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Manufacture Package</a:t>
              </a:r>
              <a:endParaRPr kumimoji="1" lang="zh-CN" altLang="en-US" sz="1600" b="1" dirty="0"/>
            </a:p>
          </p:txBody>
        </p:sp>
        <p:sp>
          <p:nvSpPr>
            <p:cNvPr id="195" name="箭头: 下 194">
              <a:extLst>
                <a:ext uri="{FF2B5EF4-FFF2-40B4-BE49-F238E27FC236}">
                  <a16:creationId xmlns:a16="http://schemas.microsoft.com/office/drawing/2014/main" id="{B04E14AF-2CBF-404B-B886-AFE4294FFDDD}"/>
                </a:ext>
              </a:extLst>
            </p:cNvPr>
            <p:cNvSpPr/>
            <p:nvPr/>
          </p:nvSpPr>
          <p:spPr>
            <a:xfrm rot="5400000" flipV="1">
              <a:off x="935995" y="882658"/>
              <a:ext cx="270957" cy="896591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" name="圆角矩形 156">
              <a:extLst>
                <a:ext uri="{FF2B5EF4-FFF2-40B4-BE49-F238E27FC236}">
                  <a16:creationId xmlns:a16="http://schemas.microsoft.com/office/drawing/2014/main" id="{64A02817-1DBF-4B51-9C6B-BF4E1CE9A416}"/>
                </a:ext>
              </a:extLst>
            </p:cNvPr>
            <p:cNvSpPr/>
            <p:nvPr/>
          </p:nvSpPr>
          <p:spPr>
            <a:xfrm>
              <a:off x="2313861" y="1632673"/>
              <a:ext cx="1339500" cy="49631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b="1" dirty="0"/>
                <a:t>Functional Design</a:t>
              </a:r>
              <a:endParaRPr kumimoji="1" lang="zh-CN" altLang="en-US" sz="1600" b="1" dirty="0"/>
            </a:p>
          </p:txBody>
        </p:sp>
        <p:sp>
          <p:nvSpPr>
            <p:cNvPr id="86" name="圆角矩形 156">
              <a:extLst>
                <a:ext uri="{FF2B5EF4-FFF2-40B4-BE49-F238E27FC236}">
                  <a16:creationId xmlns:a16="http://schemas.microsoft.com/office/drawing/2014/main" id="{14994848-0317-41E3-9354-B86B4B1EE4DB}"/>
                </a:ext>
              </a:extLst>
            </p:cNvPr>
            <p:cNvSpPr/>
            <p:nvPr/>
          </p:nvSpPr>
          <p:spPr>
            <a:xfrm>
              <a:off x="559248" y="1632673"/>
              <a:ext cx="1433382" cy="49631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zh-CN" sz="1600" b="1" kern="0" dirty="0">
                  <a:latin typeface="Helvetica Neue" charset="0"/>
                  <a:ea typeface="Helvetica Neue" charset="0"/>
                  <a:cs typeface="Helvetica Neue" charset="0"/>
                </a:rPr>
                <a:t>System  Architecture</a:t>
              </a:r>
              <a:endParaRPr kumimoji="1" lang="zh-CN" altLang="en-US" sz="1600" b="1" dirty="0"/>
            </a:p>
          </p:txBody>
        </p:sp>
        <p:sp>
          <p:nvSpPr>
            <p:cNvPr id="88" name="圆角矩形 158">
              <a:extLst>
                <a:ext uri="{FF2B5EF4-FFF2-40B4-BE49-F238E27FC236}">
                  <a16:creationId xmlns:a16="http://schemas.microsoft.com/office/drawing/2014/main" id="{705A4400-445C-4140-9C36-71FAB12FF276}"/>
                </a:ext>
              </a:extLst>
            </p:cNvPr>
            <p:cNvSpPr/>
            <p:nvPr/>
          </p:nvSpPr>
          <p:spPr>
            <a:xfrm>
              <a:off x="3942369" y="710498"/>
              <a:ext cx="1247249" cy="49631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b="1" dirty="0"/>
                <a:t>Functional </a:t>
              </a:r>
            </a:p>
            <a:p>
              <a:pPr algn="ctr"/>
              <a:r>
                <a:rPr kumimoji="1" lang="en-US" altLang="zh-CN" sz="1600" b="1" dirty="0"/>
                <a:t>Verification</a:t>
              </a:r>
              <a:endParaRPr kumimoji="1" lang="zh-CN" altLang="en-US" sz="1600" b="1" dirty="0"/>
            </a:p>
          </p:txBody>
        </p: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51C3C5C5-2ABB-405A-828A-30A171B9015B}"/>
                </a:ext>
              </a:extLst>
            </p:cNvPr>
            <p:cNvCxnSpPr>
              <a:cxnSpLocks/>
              <a:stCxn id="86" idx="3"/>
              <a:endCxn id="85" idx="1"/>
            </p:cNvCxnSpPr>
            <p:nvPr/>
          </p:nvCxnSpPr>
          <p:spPr>
            <a:xfrm>
              <a:off x="1992630" y="1880828"/>
              <a:ext cx="321231" cy="0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554873E0-BF50-4B28-8658-8B1AE25099C2}"/>
                </a:ext>
              </a:extLst>
            </p:cNvPr>
            <p:cNvCxnSpPr>
              <a:cxnSpLocks/>
              <a:stCxn id="85" idx="3"/>
              <a:endCxn id="190" idx="1"/>
            </p:cNvCxnSpPr>
            <p:nvPr/>
          </p:nvCxnSpPr>
          <p:spPr>
            <a:xfrm>
              <a:off x="3653361" y="1880828"/>
              <a:ext cx="321231" cy="0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774187DD-A11F-476B-A528-C6C8B0F793F3}"/>
                </a:ext>
              </a:extLst>
            </p:cNvPr>
            <p:cNvCxnSpPr>
              <a:cxnSpLocks/>
              <a:stCxn id="147" idx="3"/>
              <a:endCxn id="191" idx="1"/>
            </p:cNvCxnSpPr>
            <p:nvPr/>
          </p:nvCxnSpPr>
          <p:spPr>
            <a:xfrm flipV="1">
              <a:off x="8446001" y="1880828"/>
              <a:ext cx="413420" cy="1742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7A458C86-0948-4149-AAD9-A37C17A7772F}"/>
                </a:ext>
              </a:extLst>
            </p:cNvPr>
            <p:cNvCxnSpPr>
              <a:cxnSpLocks/>
              <a:stCxn id="88" idx="1"/>
              <a:endCxn id="86" idx="0"/>
            </p:cNvCxnSpPr>
            <p:nvPr/>
          </p:nvCxnSpPr>
          <p:spPr>
            <a:xfrm flipH="1">
              <a:off x="1275939" y="958653"/>
              <a:ext cx="2666430" cy="67402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20D90682-D5BA-4240-BD03-83B081F0FD07}"/>
                </a:ext>
              </a:extLst>
            </p:cNvPr>
            <p:cNvCxnSpPr>
              <a:cxnSpLocks/>
              <a:stCxn id="88" idx="2"/>
              <a:endCxn id="190" idx="0"/>
            </p:cNvCxnSpPr>
            <p:nvPr/>
          </p:nvCxnSpPr>
          <p:spPr>
            <a:xfrm>
              <a:off x="4565994" y="1206808"/>
              <a:ext cx="78348" cy="42586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08B1C7BE-9CB2-4745-9EF8-EF6B5792EEE1}"/>
                </a:ext>
              </a:extLst>
            </p:cNvPr>
            <p:cNvCxnSpPr>
              <a:cxnSpLocks/>
              <a:stCxn id="148" idx="0"/>
              <a:endCxn id="85" idx="2"/>
            </p:cNvCxnSpPr>
            <p:nvPr/>
          </p:nvCxnSpPr>
          <p:spPr>
            <a:xfrm flipH="1" flipV="1">
              <a:off x="2983611" y="2128983"/>
              <a:ext cx="1710895" cy="40360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箭头连接符 179">
              <a:extLst>
                <a:ext uri="{FF2B5EF4-FFF2-40B4-BE49-F238E27FC236}">
                  <a16:creationId xmlns:a16="http://schemas.microsoft.com/office/drawing/2014/main" id="{368A11E7-E464-4DC7-A424-05321A2E8E07}"/>
                </a:ext>
              </a:extLst>
            </p:cNvPr>
            <p:cNvCxnSpPr>
              <a:cxnSpLocks/>
              <a:stCxn id="148" idx="0"/>
              <a:endCxn id="190" idx="2"/>
            </p:cNvCxnSpPr>
            <p:nvPr/>
          </p:nvCxnSpPr>
          <p:spPr>
            <a:xfrm flipH="1" flipV="1">
              <a:off x="4644342" y="2128983"/>
              <a:ext cx="50164" cy="40360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箭头连接符 180">
              <a:extLst>
                <a:ext uri="{FF2B5EF4-FFF2-40B4-BE49-F238E27FC236}">
                  <a16:creationId xmlns:a16="http://schemas.microsoft.com/office/drawing/2014/main" id="{C9A1F625-B40D-4EE0-9CF9-8851EFDB6AA9}"/>
                </a:ext>
              </a:extLst>
            </p:cNvPr>
            <p:cNvCxnSpPr>
              <a:cxnSpLocks/>
              <a:stCxn id="148" idx="0"/>
              <a:endCxn id="192" idx="2"/>
            </p:cNvCxnSpPr>
            <p:nvPr/>
          </p:nvCxnSpPr>
          <p:spPr>
            <a:xfrm flipV="1">
              <a:off x="4694506" y="1790549"/>
              <a:ext cx="1533293" cy="74204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箭头连接符 181">
              <a:extLst>
                <a:ext uri="{FF2B5EF4-FFF2-40B4-BE49-F238E27FC236}">
                  <a16:creationId xmlns:a16="http://schemas.microsoft.com/office/drawing/2014/main" id="{721BEDE6-E59F-425E-9790-F4D000957CDA}"/>
                </a:ext>
              </a:extLst>
            </p:cNvPr>
            <p:cNvCxnSpPr>
              <a:cxnSpLocks/>
              <a:stCxn id="149" idx="0"/>
              <a:endCxn id="192" idx="2"/>
            </p:cNvCxnSpPr>
            <p:nvPr/>
          </p:nvCxnSpPr>
          <p:spPr>
            <a:xfrm flipH="1" flipV="1">
              <a:off x="6227799" y="1790549"/>
              <a:ext cx="574784" cy="74937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箭头连接符 184">
              <a:extLst>
                <a:ext uri="{FF2B5EF4-FFF2-40B4-BE49-F238E27FC236}">
                  <a16:creationId xmlns:a16="http://schemas.microsoft.com/office/drawing/2014/main" id="{C9A1F625-B40D-4EE0-9CF9-8851EFDB6AA9}"/>
                </a:ext>
              </a:extLst>
            </p:cNvPr>
            <p:cNvCxnSpPr>
              <a:cxnSpLocks/>
              <a:stCxn id="149" idx="0"/>
              <a:endCxn id="147" idx="2"/>
            </p:cNvCxnSpPr>
            <p:nvPr/>
          </p:nvCxnSpPr>
          <p:spPr>
            <a:xfrm flipV="1">
              <a:off x="6802583" y="2130725"/>
              <a:ext cx="973668" cy="40919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箭头连接符 185">
              <a:extLst>
                <a:ext uri="{FF2B5EF4-FFF2-40B4-BE49-F238E27FC236}">
                  <a16:creationId xmlns:a16="http://schemas.microsoft.com/office/drawing/2014/main" id="{7F644F04-2205-4129-8422-D0E82D677B4E}"/>
                </a:ext>
              </a:extLst>
            </p:cNvPr>
            <p:cNvCxnSpPr>
              <a:cxnSpLocks/>
              <a:stCxn id="193" idx="0"/>
            </p:cNvCxnSpPr>
            <p:nvPr/>
          </p:nvCxnSpPr>
          <p:spPr>
            <a:xfrm flipV="1">
              <a:off x="8669074" y="1880828"/>
              <a:ext cx="0" cy="66802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箭头连接符 187">
              <a:extLst>
                <a:ext uri="{FF2B5EF4-FFF2-40B4-BE49-F238E27FC236}">
                  <a16:creationId xmlns:a16="http://schemas.microsoft.com/office/drawing/2014/main" id="{A90C7E45-3B5D-4C20-8ACA-AE983AF8A0D6}"/>
                </a:ext>
              </a:extLst>
            </p:cNvPr>
            <p:cNvCxnSpPr>
              <a:cxnSpLocks/>
              <a:stCxn id="163" idx="0"/>
              <a:endCxn id="194" idx="2"/>
            </p:cNvCxnSpPr>
            <p:nvPr/>
          </p:nvCxnSpPr>
          <p:spPr>
            <a:xfrm flipV="1">
              <a:off x="11189900" y="2128983"/>
              <a:ext cx="1" cy="42471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箭头连接符 200">
              <a:extLst>
                <a:ext uri="{FF2B5EF4-FFF2-40B4-BE49-F238E27FC236}">
                  <a16:creationId xmlns:a16="http://schemas.microsoft.com/office/drawing/2014/main" id="{35F86509-8331-4781-9D91-0A7D57112FE4}"/>
                </a:ext>
              </a:extLst>
            </p:cNvPr>
            <p:cNvCxnSpPr>
              <a:cxnSpLocks/>
              <a:stCxn id="88" idx="1"/>
              <a:endCxn id="85" idx="0"/>
            </p:cNvCxnSpPr>
            <p:nvPr/>
          </p:nvCxnSpPr>
          <p:spPr>
            <a:xfrm flipH="1">
              <a:off x="2983611" y="958653"/>
              <a:ext cx="958758" cy="67402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箭头连接符 201">
              <a:extLst>
                <a:ext uri="{FF2B5EF4-FFF2-40B4-BE49-F238E27FC236}">
                  <a16:creationId xmlns:a16="http://schemas.microsoft.com/office/drawing/2014/main" id="{F64C7454-070D-425E-B440-8B1F2941D32B}"/>
                </a:ext>
              </a:extLst>
            </p:cNvPr>
            <p:cNvCxnSpPr>
              <a:cxnSpLocks/>
              <a:stCxn id="88" idx="3"/>
              <a:endCxn id="147" idx="0"/>
            </p:cNvCxnSpPr>
            <p:nvPr/>
          </p:nvCxnSpPr>
          <p:spPr>
            <a:xfrm>
              <a:off x="5189618" y="958653"/>
              <a:ext cx="2586633" cy="67576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箭头: 下 238">
              <a:extLst>
                <a:ext uri="{FF2B5EF4-FFF2-40B4-BE49-F238E27FC236}">
                  <a16:creationId xmlns:a16="http://schemas.microsoft.com/office/drawing/2014/main" id="{FE573B17-6A34-46CB-8299-08CE94673516}"/>
                </a:ext>
              </a:extLst>
            </p:cNvPr>
            <p:cNvSpPr/>
            <p:nvPr/>
          </p:nvSpPr>
          <p:spPr>
            <a:xfrm rot="16200000" flipV="1">
              <a:off x="11237338" y="2852412"/>
              <a:ext cx="270957" cy="973669"/>
            </a:xfrm>
            <a:prstGeom prst="downArrow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0" name="矩形: 圆角 4">
              <a:extLst>
                <a:ext uri="{FF2B5EF4-FFF2-40B4-BE49-F238E27FC236}">
                  <a16:creationId xmlns:a16="http://schemas.microsoft.com/office/drawing/2014/main" id="{250746A1-A44A-4201-B967-6EDFDD31937E}"/>
                </a:ext>
              </a:extLst>
            </p:cNvPr>
            <p:cNvSpPr txBox="1"/>
            <p:nvPr/>
          </p:nvSpPr>
          <p:spPr>
            <a:xfrm>
              <a:off x="539282" y="872554"/>
              <a:ext cx="881912" cy="364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b="1" dirty="0">
                  <a:solidFill>
                    <a:schemeClr val="accent3">
                      <a:lumMod val="50000"/>
                    </a:schemeClr>
                  </a:solidFill>
                </a:rPr>
                <a:t>Design</a:t>
              </a:r>
              <a:endParaRPr lang="zh-CN" altLang="en-US" b="1" kern="12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41" name="矩形: 圆角 4">
              <a:extLst>
                <a:ext uri="{FF2B5EF4-FFF2-40B4-BE49-F238E27FC236}">
                  <a16:creationId xmlns:a16="http://schemas.microsoft.com/office/drawing/2014/main" id="{EBD3177C-2CA1-4731-9BAF-9FE8ECEC9258}"/>
                </a:ext>
              </a:extLst>
            </p:cNvPr>
            <p:cNvSpPr txBox="1"/>
            <p:nvPr/>
          </p:nvSpPr>
          <p:spPr>
            <a:xfrm>
              <a:off x="10832898" y="3429000"/>
              <a:ext cx="1207900" cy="364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600" b="1" dirty="0">
                  <a:solidFill>
                    <a:srgbClr val="C00000"/>
                  </a:solidFill>
                </a:rPr>
                <a:t>Verification</a:t>
              </a:r>
              <a:endParaRPr lang="zh-CN" altLang="en-US" sz="1600" b="1" kern="12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0862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3F5E1-6861-4A4D-BCE8-5B7E9592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设计过程</a:t>
            </a:r>
          </a:p>
        </p:txBody>
      </p:sp>
      <p:sp>
        <p:nvSpPr>
          <p:cNvPr id="16" name="Rectangle 46">
            <a:extLst>
              <a:ext uri="{FF2B5EF4-FFF2-40B4-BE49-F238E27FC236}">
                <a16:creationId xmlns:a16="http://schemas.microsoft.com/office/drawing/2014/main" id="{A1B05E46-7240-9A4B-9998-7AE5D367D329}"/>
              </a:ext>
            </a:extLst>
          </p:cNvPr>
          <p:cNvSpPr/>
          <p:nvPr/>
        </p:nvSpPr>
        <p:spPr bwMode="auto">
          <a:xfrm>
            <a:off x="474043" y="1112864"/>
            <a:ext cx="1800000" cy="4320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400" kern="0" dirty="0">
                <a:latin typeface="Helvetica Neue" charset="0"/>
                <a:ea typeface="Helvetica Neue" charset="0"/>
                <a:cs typeface="Helvetica Neue" charset="0"/>
              </a:rPr>
              <a:t>System Specifications</a:t>
            </a:r>
          </a:p>
        </p:txBody>
      </p:sp>
      <p:sp>
        <p:nvSpPr>
          <p:cNvPr id="46" name="Rectangle 46">
            <a:extLst>
              <a:ext uri="{FF2B5EF4-FFF2-40B4-BE49-F238E27FC236}">
                <a16:creationId xmlns:a16="http://schemas.microsoft.com/office/drawing/2014/main" id="{C6F955B7-AE4E-8543-82D3-FFC97559B5F9}"/>
              </a:ext>
            </a:extLst>
          </p:cNvPr>
          <p:cNvSpPr/>
          <p:nvPr/>
        </p:nvSpPr>
        <p:spPr bwMode="auto">
          <a:xfrm>
            <a:off x="5714413" y="1103366"/>
            <a:ext cx="1800000" cy="4320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1400" kern="0" dirty="0">
                <a:latin typeface="Helvetica Neue" charset="0"/>
                <a:ea typeface="Helvetica Neue" charset="0"/>
                <a:cs typeface="Helvetica Neue" charset="0"/>
              </a:rPr>
              <a:t>Functional  Design</a:t>
            </a:r>
            <a:endParaRPr kumimoji="0" lang="en-US" sz="1400" kern="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7" name="Rectangle 47">
            <a:extLst>
              <a:ext uri="{FF2B5EF4-FFF2-40B4-BE49-F238E27FC236}">
                <a16:creationId xmlns:a16="http://schemas.microsoft.com/office/drawing/2014/main" id="{E9738C2C-217D-2E4E-B7FB-0794E1912DEA}"/>
              </a:ext>
            </a:extLst>
          </p:cNvPr>
          <p:cNvSpPr/>
          <p:nvPr/>
        </p:nvSpPr>
        <p:spPr bwMode="auto">
          <a:xfrm>
            <a:off x="7812054" y="1103366"/>
            <a:ext cx="1800000" cy="432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400" kern="0" dirty="0">
                <a:latin typeface="Helvetica Neue" charset="0"/>
                <a:ea typeface="Helvetica Neue" charset="0"/>
                <a:cs typeface="Helvetica Neue" charset="0"/>
              </a:rPr>
              <a:t>Logic Synthesis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333EE369-DE54-7D41-8411-2CD89A932538}"/>
              </a:ext>
            </a:extLst>
          </p:cNvPr>
          <p:cNvSpPr/>
          <p:nvPr/>
        </p:nvSpPr>
        <p:spPr bwMode="auto">
          <a:xfrm>
            <a:off x="9810019" y="1103366"/>
            <a:ext cx="1800000" cy="4320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400" kern="0" dirty="0">
                <a:latin typeface="Helvetica Neue" charset="0"/>
                <a:ea typeface="Helvetica Neue" charset="0"/>
                <a:cs typeface="Helvetica Neue" charset="0"/>
              </a:rPr>
              <a:t>Tech Mapping</a:t>
            </a:r>
          </a:p>
        </p:txBody>
      </p:sp>
      <p:cxnSp>
        <p:nvCxnSpPr>
          <p:cNvPr id="49" name="Straight Arrow Connector 57">
            <a:extLst>
              <a:ext uri="{FF2B5EF4-FFF2-40B4-BE49-F238E27FC236}">
                <a16:creationId xmlns:a16="http://schemas.microsoft.com/office/drawing/2014/main" id="{4A1A9D42-D918-E04E-8674-175CA82A9C38}"/>
              </a:ext>
            </a:extLst>
          </p:cNvPr>
          <p:cNvCxnSpPr>
            <a:cxnSpLocks noChangeShapeType="1"/>
            <a:stCxn id="46" idx="3"/>
            <a:endCxn id="47" idx="1"/>
          </p:cNvCxnSpPr>
          <p:nvPr/>
        </p:nvCxnSpPr>
        <p:spPr bwMode="auto">
          <a:xfrm>
            <a:off x="7514413" y="1319366"/>
            <a:ext cx="297641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Straight Arrow Connector 62">
            <a:extLst>
              <a:ext uri="{FF2B5EF4-FFF2-40B4-BE49-F238E27FC236}">
                <a16:creationId xmlns:a16="http://schemas.microsoft.com/office/drawing/2014/main" id="{40CC6565-6A62-2747-B52D-79FEB67A6CE7}"/>
              </a:ext>
            </a:extLst>
          </p:cNvPr>
          <p:cNvCxnSpPr>
            <a:cxnSpLocks noChangeShapeType="1"/>
            <a:stCxn id="47" idx="3"/>
            <a:endCxn id="48" idx="1"/>
          </p:cNvCxnSpPr>
          <p:nvPr/>
        </p:nvCxnSpPr>
        <p:spPr bwMode="auto">
          <a:xfrm>
            <a:off x="9612054" y="1319366"/>
            <a:ext cx="197965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62">
            <a:extLst>
              <a:ext uri="{FF2B5EF4-FFF2-40B4-BE49-F238E27FC236}">
                <a16:creationId xmlns:a16="http://schemas.microsoft.com/office/drawing/2014/main" id="{D8C4DAE4-651C-5E4C-8946-CF375EA9D9C8}"/>
              </a:ext>
            </a:extLst>
          </p:cNvPr>
          <p:cNvCxnSpPr>
            <a:cxnSpLocks noChangeShapeType="1"/>
            <a:stCxn id="22" idx="3"/>
            <a:endCxn id="46" idx="1"/>
          </p:cNvCxnSpPr>
          <p:nvPr/>
        </p:nvCxnSpPr>
        <p:spPr bwMode="auto">
          <a:xfrm>
            <a:off x="4894228" y="1319366"/>
            <a:ext cx="820185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Rectangle 66">
            <a:extLst>
              <a:ext uri="{FF2B5EF4-FFF2-40B4-BE49-F238E27FC236}">
                <a16:creationId xmlns:a16="http://schemas.microsoft.com/office/drawing/2014/main" id="{4B4E426C-AA05-6940-97F7-AA21597FFA83}"/>
              </a:ext>
            </a:extLst>
          </p:cNvPr>
          <p:cNvSpPr/>
          <p:nvPr/>
        </p:nvSpPr>
        <p:spPr bwMode="auto">
          <a:xfrm>
            <a:off x="9853225" y="3858472"/>
            <a:ext cx="1800000" cy="432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400" kern="0" dirty="0">
                <a:latin typeface="Helvetica Neue" charset="0"/>
                <a:ea typeface="Helvetica Neue" charset="0"/>
                <a:cs typeface="Helvetica Neue" charset="0"/>
              </a:rPr>
              <a:t>Physical</a:t>
            </a:r>
            <a:r>
              <a:rPr kumimoji="0" lang="zh-CN" altLang="en-US" sz="1400" kern="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kumimoji="0" lang="en-US" altLang="zh-CN" sz="1400" kern="0" dirty="0">
                <a:latin typeface="Helvetica Neue" charset="0"/>
                <a:ea typeface="Helvetica Neue" charset="0"/>
                <a:cs typeface="Helvetica Neue" charset="0"/>
              </a:rPr>
              <a:t>Design</a:t>
            </a:r>
            <a:endParaRPr kumimoji="0" lang="en-US" sz="1400" kern="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7" name="Rectangle 67">
            <a:extLst>
              <a:ext uri="{FF2B5EF4-FFF2-40B4-BE49-F238E27FC236}">
                <a16:creationId xmlns:a16="http://schemas.microsoft.com/office/drawing/2014/main" id="{1184810B-619A-3345-9DE8-5E4AFB1173E0}"/>
              </a:ext>
            </a:extLst>
          </p:cNvPr>
          <p:cNvSpPr/>
          <p:nvPr/>
        </p:nvSpPr>
        <p:spPr bwMode="auto">
          <a:xfrm>
            <a:off x="7779098" y="3865647"/>
            <a:ext cx="1800000" cy="432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400" kern="0" dirty="0">
                <a:latin typeface="Helvetica Neue" charset="0"/>
                <a:ea typeface="Helvetica Neue" charset="0"/>
                <a:cs typeface="Helvetica Neue" charset="0"/>
              </a:rPr>
              <a:t>Physical Verification</a:t>
            </a:r>
          </a:p>
        </p:txBody>
      </p:sp>
      <p:cxnSp>
        <p:nvCxnSpPr>
          <p:cNvPr id="38" name="Straight Arrow Connector 70">
            <a:extLst>
              <a:ext uri="{FF2B5EF4-FFF2-40B4-BE49-F238E27FC236}">
                <a16:creationId xmlns:a16="http://schemas.microsoft.com/office/drawing/2014/main" id="{ED70CABB-7E07-3848-A055-55E7C73603DB}"/>
              </a:ext>
            </a:extLst>
          </p:cNvPr>
          <p:cNvCxnSpPr>
            <a:cxnSpLocks noChangeShapeType="1"/>
            <a:stCxn id="36" idx="1"/>
            <a:endCxn id="37" idx="3"/>
          </p:cNvCxnSpPr>
          <p:nvPr/>
        </p:nvCxnSpPr>
        <p:spPr bwMode="auto">
          <a:xfrm flipH="1">
            <a:off x="9579098" y="4074472"/>
            <a:ext cx="274127" cy="717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Straight Arrow Connector 192">
            <a:extLst>
              <a:ext uri="{FF2B5EF4-FFF2-40B4-BE49-F238E27FC236}">
                <a16:creationId xmlns:a16="http://schemas.microsoft.com/office/drawing/2014/main" id="{8469FE79-EEBF-A24B-918A-FAAE076D1A3D}"/>
              </a:ext>
            </a:extLst>
          </p:cNvPr>
          <p:cNvCxnSpPr>
            <a:cxnSpLocks/>
            <a:stCxn id="41" idx="1"/>
            <a:endCxn id="42" idx="3"/>
          </p:cNvCxnSpPr>
          <p:nvPr/>
        </p:nvCxnSpPr>
        <p:spPr bwMode="auto">
          <a:xfrm flipH="1">
            <a:off x="4225099" y="4074472"/>
            <a:ext cx="886671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Rectangle 84">
            <a:extLst>
              <a:ext uri="{FF2B5EF4-FFF2-40B4-BE49-F238E27FC236}">
                <a16:creationId xmlns:a16="http://schemas.microsoft.com/office/drawing/2014/main" id="{21EB6046-AD03-2D42-AD52-C0BE569E2A81}"/>
              </a:ext>
            </a:extLst>
          </p:cNvPr>
          <p:cNvSpPr/>
          <p:nvPr/>
        </p:nvSpPr>
        <p:spPr bwMode="auto">
          <a:xfrm>
            <a:off x="5111770" y="3858472"/>
            <a:ext cx="1800000" cy="4320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1400" kern="0" dirty="0">
                <a:latin typeface="Helvetica Neue" charset="0"/>
                <a:ea typeface="Helvetica Neue" charset="0"/>
                <a:cs typeface="Helvetica Neue" charset="0"/>
              </a:rPr>
              <a:t>Layout Processing</a:t>
            </a:r>
          </a:p>
        </p:txBody>
      </p:sp>
      <p:sp>
        <p:nvSpPr>
          <p:cNvPr id="42" name="Rectangle 76">
            <a:extLst>
              <a:ext uri="{FF2B5EF4-FFF2-40B4-BE49-F238E27FC236}">
                <a16:creationId xmlns:a16="http://schemas.microsoft.com/office/drawing/2014/main" id="{17A16E1F-7617-3B42-968F-CE037DC767A1}"/>
              </a:ext>
            </a:extLst>
          </p:cNvPr>
          <p:cNvSpPr/>
          <p:nvPr/>
        </p:nvSpPr>
        <p:spPr bwMode="auto">
          <a:xfrm>
            <a:off x="2425099" y="3858472"/>
            <a:ext cx="1800000" cy="432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400" kern="0" dirty="0">
                <a:latin typeface="Helvetica Neue" charset="0"/>
                <a:ea typeface="Helvetica Neue" charset="0"/>
                <a:cs typeface="Helvetica Neue" charset="0"/>
              </a:rPr>
              <a:t>Fabrication</a:t>
            </a:r>
          </a:p>
        </p:txBody>
      </p:sp>
      <p:cxnSp>
        <p:nvCxnSpPr>
          <p:cNvPr id="43" name="Straight Arrow Connector 192">
            <a:extLst>
              <a:ext uri="{FF2B5EF4-FFF2-40B4-BE49-F238E27FC236}">
                <a16:creationId xmlns:a16="http://schemas.microsoft.com/office/drawing/2014/main" id="{6EFFCA22-F70C-6A42-98C6-CF3FBA309348}"/>
              </a:ext>
            </a:extLst>
          </p:cNvPr>
          <p:cNvCxnSpPr>
            <a:cxnSpLocks/>
            <a:stCxn id="42" idx="1"/>
            <a:endCxn id="74" idx="3"/>
          </p:cNvCxnSpPr>
          <p:nvPr/>
        </p:nvCxnSpPr>
        <p:spPr bwMode="auto">
          <a:xfrm flipH="1">
            <a:off x="2186859" y="4074472"/>
            <a:ext cx="238240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Straight Arrow Connector 192">
            <a:extLst>
              <a:ext uri="{FF2B5EF4-FFF2-40B4-BE49-F238E27FC236}">
                <a16:creationId xmlns:a16="http://schemas.microsoft.com/office/drawing/2014/main" id="{9845BF93-8254-DB4A-9309-34786298E0D1}"/>
              </a:ext>
            </a:extLst>
          </p:cNvPr>
          <p:cNvCxnSpPr>
            <a:cxnSpLocks/>
            <a:stCxn id="37" idx="1"/>
            <a:endCxn id="41" idx="3"/>
          </p:cNvCxnSpPr>
          <p:nvPr/>
        </p:nvCxnSpPr>
        <p:spPr bwMode="auto">
          <a:xfrm flipH="1" flipV="1">
            <a:off x="6911770" y="4074472"/>
            <a:ext cx="867328" cy="717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Rectangle 46">
            <a:extLst>
              <a:ext uri="{FF2B5EF4-FFF2-40B4-BE49-F238E27FC236}">
                <a16:creationId xmlns:a16="http://schemas.microsoft.com/office/drawing/2014/main" id="{00255FA1-9D90-9147-9D81-9CC328E8FD2B}"/>
              </a:ext>
            </a:extLst>
          </p:cNvPr>
          <p:cNvSpPr/>
          <p:nvPr/>
        </p:nvSpPr>
        <p:spPr bwMode="auto">
          <a:xfrm>
            <a:off x="3094228" y="1103366"/>
            <a:ext cx="1800000" cy="4320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400" kern="0" dirty="0">
                <a:latin typeface="Helvetica Neue" charset="0"/>
                <a:ea typeface="Helvetica Neue" charset="0"/>
                <a:cs typeface="Helvetica Neue" charset="0"/>
              </a:rPr>
              <a:t>Architectural Design</a:t>
            </a:r>
          </a:p>
        </p:txBody>
      </p:sp>
      <p:cxnSp>
        <p:nvCxnSpPr>
          <p:cNvPr id="23" name="Straight Arrow Connector 62">
            <a:extLst>
              <a:ext uri="{FF2B5EF4-FFF2-40B4-BE49-F238E27FC236}">
                <a16:creationId xmlns:a16="http://schemas.microsoft.com/office/drawing/2014/main" id="{C169DDE5-0D5B-3E48-A76E-341F412FA532}"/>
              </a:ext>
            </a:extLst>
          </p:cNvPr>
          <p:cNvCxnSpPr>
            <a:cxnSpLocks noChangeShapeType="1"/>
            <a:stCxn id="16" idx="3"/>
            <a:endCxn id="22" idx="1"/>
          </p:cNvCxnSpPr>
          <p:nvPr/>
        </p:nvCxnSpPr>
        <p:spPr bwMode="auto">
          <a:xfrm flipV="1">
            <a:off x="2274043" y="1319366"/>
            <a:ext cx="820185" cy="9498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" name="Rectangle 76">
            <a:extLst>
              <a:ext uri="{FF2B5EF4-FFF2-40B4-BE49-F238E27FC236}">
                <a16:creationId xmlns:a16="http://schemas.microsoft.com/office/drawing/2014/main" id="{9AA7A725-AB8E-4045-AC2F-EA39669A63A2}"/>
              </a:ext>
            </a:extLst>
          </p:cNvPr>
          <p:cNvSpPr/>
          <p:nvPr/>
        </p:nvSpPr>
        <p:spPr bwMode="auto">
          <a:xfrm>
            <a:off x="386859" y="3858472"/>
            <a:ext cx="1800000" cy="432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400" kern="0" dirty="0">
                <a:latin typeface="Helvetica Neue" charset="0"/>
                <a:ea typeface="Helvetica Neue" charset="0"/>
                <a:cs typeface="Helvetica Neue" charset="0"/>
              </a:rPr>
              <a:t>Package and Test</a:t>
            </a: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AD559E4D-F1B8-154B-BC5F-C40204C31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26" y="1857997"/>
            <a:ext cx="1485217" cy="1646788"/>
          </a:xfrm>
          <a:prstGeom prst="rect">
            <a:avLst/>
          </a:prstGeom>
        </p:spPr>
      </p:pic>
      <p:pic>
        <p:nvPicPr>
          <p:cNvPr id="76" name="图片 75" descr="图示&#10;&#10;描述已自动生成">
            <a:extLst>
              <a:ext uri="{FF2B5EF4-FFF2-40B4-BE49-F238E27FC236}">
                <a16:creationId xmlns:a16="http://schemas.microsoft.com/office/drawing/2014/main" id="{14D05264-6A64-6249-944D-C42C0B27F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76" y="1656015"/>
            <a:ext cx="2806998" cy="1896620"/>
          </a:xfrm>
          <a:prstGeom prst="rect">
            <a:avLst/>
          </a:prstGeom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539BDF0D-F807-2A4E-BB0C-B5495AD703D8}"/>
              </a:ext>
            </a:extLst>
          </p:cNvPr>
          <p:cNvGrpSpPr/>
          <p:nvPr/>
        </p:nvGrpSpPr>
        <p:grpSpPr>
          <a:xfrm>
            <a:off x="8000357" y="2157755"/>
            <a:ext cx="1394522" cy="975596"/>
            <a:chOff x="509588" y="1631950"/>
            <a:chExt cx="2517775" cy="1970088"/>
          </a:xfrm>
        </p:grpSpPr>
        <p:sp>
          <p:nvSpPr>
            <p:cNvPr id="80" name="Rectangle 1027">
              <a:extLst>
                <a:ext uri="{FF2B5EF4-FFF2-40B4-BE49-F238E27FC236}">
                  <a16:creationId xmlns:a16="http://schemas.microsoft.com/office/drawing/2014/main" id="{C9253AF0-83DA-CE4A-A03C-F8964EBD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4300" y="1631950"/>
              <a:ext cx="815975" cy="1068388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endParaRPr lang="zh-CN" altLang="zh-CN" sz="1600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81" name="Rectangle 1028">
              <a:extLst>
                <a:ext uri="{FF2B5EF4-FFF2-40B4-BE49-F238E27FC236}">
                  <a16:creationId xmlns:a16="http://schemas.microsoft.com/office/drawing/2014/main" id="{672DD227-9C00-6948-BE69-D32CA9C2B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25" y="3067050"/>
              <a:ext cx="239713" cy="534988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 sz="16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</a:p>
          </p:txBody>
        </p:sp>
        <p:cxnSp>
          <p:nvCxnSpPr>
            <p:cNvPr id="82" name="AutoShape 1029">
              <a:extLst>
                <a:ext uri="{FF2B5EF4-FFF2-40B4-BE49-F238E27FC236}">
                  <a16:creationId xmlns:a16="http://schemas.microsoft.com/office/drawing/2014/main" id="{1B3CF192-2676-9449-9DAD-A0039B5EAAE2}"/>
                </a:ext>
              </a:extLst>
            </p:cNvPr>
            <p:cNvCxnSpPr>
              <a:cxnSpLocks noChangeShapeType="1"/>
              <a:stCxn id="80" idx="3"/>
              <a:endCxn id="81" idx="3"/>
            </p:cNvCxnSpPr>
            <p:nvPr/>
          </p:nvCxnSpPr>
          <p:spPr bwMode="auto">
            <a:xfrm flipH="1">
              <a:off x="1884363" y="2166938"/>
              <a:ext cx="325437" cy="1168400"/>
            </a:xfrm>
            <a:prstGeom prst="bentConnector3">
              <a:avLst>
                <a:gd name="adj1" fmla="val -67315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AutoShape 1030">
              <a:extLst>
                <a:ext uri="{FF2B5EF4-FFF2-40B4-BE49-F238E27FC236}">
                  <a16:creationId xmlns:a16="http://schemas.microsoft.com/office/drawing/2014/main" id="{AC4D5682-C2AD-E340-8F13-D2E485761F0F}"/>
                </a:ext>
              </a:extLst>
            </p:cNvPr>
            <p:cNvCxnSpPr>
              <a:cxnSpLocks noChangeShapeType="1"/>
              <a:stCxn id="81" idx="1"/>
              <a:endCxn id="80" idx="1"/>
            </p:cNvCxnSpPr>
            <p:nvPr/>
          </p:nvCxnSpPr>
          <p:spPr bwMode="auto">
            <a:xfrm rot="10800000">
              <a:off x="1374775" y="2166938"/>
              <a:ext cx="250825" cy="1168400"/>
            </a:xfrm>
            <a:prstGeom prst="bentConnector3">
              <a:avLst>
                <a:gd name="adj1" fmla="val 187343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4" name="Line 1031">
              <a:extLst>
                <a:ext uri="{FF2B5EF4-FFF2-40B4-BE49-F238E27FC236}">
                  <a16:creationId xmlns:a16="http://schemas.microsoft.com/office/drawing/2014/main" id="{5B23B885-3593-A44D-9E96-7F17ED3E26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275" y="1927225"/>
              <a:ext cx="5127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" name="Line 1032">
              <a:extLst>
                <a:ext uri="{FF2B5EF4-FFF2-40B4-BE49-F238E27FC236}">
                  <a16:creationId xmlns:a16="http://schemas.microsoft.com/office/drawing/2014/main" id="{3FC00806-00ED-4C44-8EB4-A7C2E2012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538" y="1927225"/>
              <a:ext cx="51276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" name="Text Box 1033">
              <a:extLst>
                <a:ext uri="{FF2B5EF4-FFF2-40B4-BE49-F238E27FC236}">
                  <a16:creationId xmlns:a16="http://schemas.microsoft.com/office/drawing/2014/main" id="{8D3DE35D-78CA-E84C-81CF-6B39A1C6B4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588" y="1758950"/>
              <a:ext cx="31908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16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X</a:t>
              </a:r>
            </a:p>
          </p:txBody>
        </p:sp>
        <p:sp>
          <p:nvSpPr>
            <p:cNvPr id="87" name="Text Box 1034">
              <a:extLst>
                <a:ext uri="{FF2B5EF4-FFF2-40B4-BE49-F238E27FC236}">
                  <a16:creationId xmlns:a16="http://schemas.microsoft.com/office/drawing/2014/main" id="{7157EA6A-BBD1-4E4F-85BC-7F1B2125E1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8275" y="1758950"/>
              <a:ext cx="3190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16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Y</a:t>
              </a:r>
            </a:p>
          </p:txBody>
        </p:sp>
        <p:graphicFrame>
          <p:nvGraphicFramePr>
            <p:cNvPr id="88" name="Object 1035">
              <a:extLst>
                <a:ext uri="{FF2B5EF4-FFF2-40B4-BE49-F238E27FC236}">
                  <a16:creationId xmlns:a16="http://schemas.microsoft.com/office/drawing/2014/main" id="{0D483A2E-4E66-2148-9C6C-77183FA105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84363" y="1714500"/>
            <a:ext cx="266700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0" name="Equation" r:id="rId5" imgW="139680" imgH="177480" progId="Equation.DSMT4">
                    <p:embed/>
                  </p:oleObj>
                </mc:Choice>
                <mc:Fallback>
                  <p:oleObj name="Equation" r:id="rId5" imgW="139680" imgH="177480" progId="Equation.DSMT4">
                    <p:embed/>
                    <p:pic>
                      <p:nvPicPr>
                        <p:cNvPr id="23" name="Object 1035">
                          <a:extLst>
                            <a:ext uri="{FF2B5EF4-FFF2-40B4-BE49-F238E27FC236}">
                              <a16:creationId xmlns:a16="http://schemas.microsoft.com/office/drawing/2014/main" id="{95D61939-D240-421F-BA53-17BFBC3E94E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4363" y="1714500"/>
                          <a:ext cx="266700" cy="336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9" name="Object 1036">
              <a:extLst>
                <a:ext uri="{FF2B5EF4-FFF2-40B4-BE49-F238E27FC236}">
                  <a16:creationId xmlns:a16="http://schemas.microsoft.com/office/drawing/2014/main" id="{40BFABA6-2A20-044D-8715-E4BC379EBF3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70075" y="2100263"/>
            <a:ext cx="266700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1" name="Equation" r:id="rId7" imgW="139680" imgH="177480" progId="Equation.DSMT4">
                    <p:embed/>
                  </p:oleObj>
                </mc:Choice>
                <mc:Fallback>
                  <p:oleObj name="Equation" r:id="rId7" imgW="139680" imgH="177480" progId="Equation.DSMT4">
                    <p:embed/>
                    <p:pic>
                      <p:nvPicPr>
                        <p:cNvPr id="24" name="Object 1036">
                          <a:extLst>
                            <a:ext uri="{FF2B5EF4-FFF2-40B4-BE49-F238E27FC236}">
                              <a16:creationId xmlns:a16="http://schemas.microsoft.com/office/drawing/2014/main" id="{6455D1B0-C1A1-441A-9AE1-D65456C403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0075" y="2100263"/>
                          <a:ext cx="266700" cy="336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0" name="Text Box 4">
            <a:extLst>
              <a:ext uri="{FF2B5EF4-FFF2-40B4-BE49-F238E27FC236}">
                <a16:creationId xmlns:a16="http://schemas.microsoft.com/office/drawing/2014/main" id="{1D78A9D6-4B38-4B46-BEFF-C502131DF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9026" y="1711895"/>
            <a:ext cx="2025853" cy="1938992"/>
          </a:xfrm>
          <a:prstGeom prst="rect">
            <a:avLst/>
          </a:prstGeom>
          <a:noFill/>
          <a:ln w="0">
            <a:solidFill>
              <a:schemeClr val="tx1">
                <a:lumMod val="85000"/>
                <a:lumOff val="1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/>
            <a:r>
              <a:rPr lang="en-US" altLang="zh-CN" sz="800" b="1" dirty="0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module </a:t>
            </a:r>
            <a:r>
              <a:rPr lang="en-US" altLang="zh-CN" sz="800" b="1" dirty="0" err="1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conv</a:t>
            </a:r>
            <a:r>
              <a:rPr lang="en-US" altLang="zh-CN" sz="800" b="1" dirty="0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800" b="1" dirty="0" err="1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reg</a:t>
            </a:r>
            <a:r>
              <a:rPr lang="en-US" altLang="zh-CN" sz="800" b="1" dirty="0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 [31:0] m[0:8192];</a:t>
            </a:r>
          </a:p>
          <a:p>
            <a:pPr algn="l"/>
            <a:r>
              <a:rPr lang="en-US" altLang="zh-CN" sz="800" b="1" dirty="0" err="1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reg</a:t>
            </a:r>
            <a:r>
              <a:rPr lang="en-US" altLang="zh-CN" sz="800" b="1" dirty="0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 [12:0] pc;</a:t>
            </a:r>
          </a:p>
          <a:p>
            <a:pPr algn="l"/>
            <a:r>
              <a:rPr lang="en-US" altLang="zh-CN" sz="800" b="1" dirty="0" err="1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reg</a:t>
            </a:r>
            <a:r>
              <a:rPr lang="en-US" altLang="zh-CN" sz="800" b="1" dirty="0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 [31:0] </a:t>
            </a:r>
            <a:r>
              <a:rPr lang="en-US" altLang="zh-CN" sz="800" b="1" dirty="0" err="1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acc</a:t>
            </a:r>
            <a:r>
              <a:rPr lang="en-US" altLang="zh-CN" sz="800" b="1" dirty="0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;</a:t>
            </a:r>
          </a:p>
          <a:p>
            <a:pPr algn="l"/>
            <a:r>
              <a:rPr lang="en-US" altLang="zh-CN" sz="800" b="1" dirty="0" err="1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reg</a:t>
            </a:r>
            <a:r>
              <a:rPr lang="en-US" altLang="zh-CN" sz="800" b="1" dirty="0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[15:0] </a:t>
            </a:r>
            <a:r>
              <a:rPr lang="en-US" altLang="zh-CN" sz="800" b="1" dirty="0" err="1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ir</a:t>
            </a:r>
            <a:r>
              <a:rPr lang="en-US" altLang="zh-CN" sz="800" b="1" dirty="0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;</a:t>
            </a:r>
          </a:p>
          <a:p>
            <a:pPr algn="l"/>
            <a:endParaRPr lang="en-US" altLang="zh-CN" sz="800" b="1" dirty="0">
              <a:effectLst/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800" b="1" dirty="0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always</a:t>
            </a:r>
          </a:p>
          <a:p>
            <a:pPr algn="l"/>
            <a:r>
              <a:rPr lang="en-US" altLang="zh-CN" sz="800" b="1" dirty="0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   begin</a:t>
            </a:r>
          </a:p>
          <a:p>
            <a:pPr algn="l"/>
            <a:r>
              <a:rPr lang="en-US" altLang="zh-CN" sz="800" b="1" dirty="0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     </a:t>
            </a:r>
            <a:r>
              <a:rPr lang="en-US" altLang="zh-CN" sz="800" b="1" dirty="0" err="1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ir</a:t>
            </a:r>
            <a:r>
              <a:rPr lang="en-US" altLang="zh-CN" sz="800" b="1" dirty="0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 = m[pc];</a:t>
            </a:r>
          </a:p>
          <a:p>
            <a:pPr algn="l"/>
            <a:r>
              <a:rPr lang="en-US" altLang="zh-CN" sz="800" b="1" dirty="0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     if(</a:t>
            </a:r>
            <a:r>
              <a:rPr lang="en-US" altLang="zh-CN" sz="800" b="1" dirty="0" err="1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ir</a:t>
            </a:r>
            <a:r>
              <a:rPr lang="en-US" altLang="zh-CN" sz="800" b="1" dirty="0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[15:13] == 3b’000)</a:t>
            </a:r>
          </a:p>
          <a:p>
            <a:pPr algn="l"/>
            <a:r>
              <a:rPr lang="en-US" altLang="zh-CN" sz="800" b="1" dirty="0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        pc = m[</a:t>
            </a:r>
            <a:r>
              <a:rPr lang="en-US" altLang="zh-CN" sz="800" b="1" dirty="0" err="1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ir</a:t>
            </a:r>
            <a:r>
              <a:rPr lang="en-US" altLang="zh-CN" sz="800" b="1" dirty="0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[12:0]];</a:t>
            </a:r>
          </a:p>
          <a:p>
            <a:pPr algn="l"/>
            <a:r>
              <a:rPr lang="en-US" altLang="zh-CN" sz="800" b="1" dirty="0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     else if (</a:t>
            </a:r>
            <a:r>
              <a:rPr lang="en-US" altLang="zh-CN" sz="800" b="1" dirty="0" err="1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ir</a:t>
            </a:r>
            <a:r>
              <a:rPr lang="en-US" altLang="zh-CN" sz="800" b="1" dirty="0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[15:13] == 3’b010)</a:t>
            </a:r>
          </a:p>
          <a:p>
            <a:pPr algn="l"/>
            <a:r>
              <a:rPr lang="en-US" altLang="zh-CN" sz="800" b="1" dirty="0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        </a:t>
            </a:r>
            <a:r>
              <a:rPr lang="en-US" altLang="zh-CN" sz="800" b="1" dirty="0" err="1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acc</a:t>
            </a:r>
            <a:r>
              <a:rPr lang="en-US" altLang="zh-CN" sz="800" b="1" dirty="0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 = -m[</a:t>
            </a:r>
            <a:r>
              <a:rPr lang="en-US" altLang="zh-CN" sz="800" b="1" dirty="0" err="1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ir</a:t>
            </a:r>
            <a:r>
              <a:rPr lang="en-US" altLang="zh-CN" sz="800" b="1" dirty="0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[12:0]];</a:t>
            </a:r>
          </a:p>
          <a:p>
            <a:pPr algn="l"/>
            <a:r>
              <a:rPr lang="en-US" altLang="zh-CN" sz="800" b="1" dirty="0">
                <a:effectLst/>
                <a:latin typeface="Courier New" panose="02070309020205020404" pitchFamily="49" charset="0"/>
                <a:ea typeface="宋体" panose="02010600030101010101" pitchFamily="2" charset="-122"/>
              </a:rPr>
              <a:t>     ...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F72F0D6C-5CA1-F844-AFA2-EC5DE3BDD9F2}"/>
              </a:ext>
            </a:extLst>
          </p:cNvPr>
          <p:cNvGrpSpPr/>
          <p:nvPr/>
        </p:nvGrpSpPr>
        <p:grpSpPr>
          <a:xfrm>
            <a:off x="10133456" y="4071652"/>
            <a:ext cx="1339500" cy="2904339"/>
            <a:chOff x="9921984" y="1371861"/>
            <a:chExt cx="1785931" cy="3525685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E8B8747A-AD79-0F4B-B6E5-F84A6F3CE1C3}"/>
                </a:ext>
              </a:extLst>
            </p:cNvPr>
            <p:cNvGrpSpPr/>
            <p:nvPr/>
          </p:nvGrpSpPr>
          <p:grpSpPr>
            <a:xfrm>
              <a:off x="9921984" y="1574366"/>
              <a:ext cx="1785931" cy="3323180"/>
              <a:chOff x="5272094" y="1612521"/>
              <a:chExt cx="1835049" cy="3323180"/>
            </a:xfrm>
          </p:grpSpPr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E2F50BD6-5A2D-F34B-9514-E7A728645DA9}"/>
                  </a:ext>
                </a:extLst>
              </p:cNvPr>
              <p:cNvGrpSpPr/>
              <p:nvPr/>
            </p:nvGrpSpPr>
            <p:grpSpPr>
              <a:xfrm>
                <a:off x="5273674" y="3412999"/>
                <a:ext cx="1833469" cy="1522702"/>
                <a:chOff x="4623713" y="4999888"/>
                <a:chExt cx="1386736" cy="1243016"/>
              </a:xfrm>
              <a:scene3d>
                <a:camera prst="isometricBottomDown"/>
                <a:lightRig rig="threePt" dir="t"/>
              </a:scene3d>
            </p:grpSpPr>
            <p:sp>
              <p:nvSpPr>
                <p:cNvPr id="127" name="Rectangle 4">
                  <a:extLst>
                    <a:ext uri="{FF2B5EF4-FFF2-40B4-BE49-F238E27FC236}">
                      <a16:creationId xmlns:a16="http://schemas.microsoft.com/office/drawing/2014/main" id="{E4A665E4-973E-D34E-884B-741D5D774B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3127" y="5067302"/>
                  <a:ext cx="1243387" cy="1109543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wrap="none"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28" name="Rectangle 5">
                  <a:extLst>
                    <a:ext uri="{FF2B5EF4-FFF2-40B4-BE49-F238E27FC236}">
                      <a16:creationId xmlns:a16="http://schemas.microsoft.com/office/drawing/2014/main" id="{C73FA976-01D1-4746-9B96-249E080C14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8575" y="6176844"/>
                  <a:ext cx="49796" cy="6606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29" name="Rectangle 6">
                  <a:extLst>
                    <a:ext uri="{FF2B5EF4-FFF2-40B4-BE49-F238E27FC236}">
                      <a16:creationId xmlns:a16="http://schemas.microsoft.com/office/drawing/2014/main" id="{1CF39640-066B-B54D-986F-A3C98EB0FF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7963" y="6176842"/>
                  <a:ext cx="51305" cy="6606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30" name="Rectangle 7">
                  <a:extLst>
                    <a:ext uri="{FF2B5EF4-FFF2-40B4-BE49-F238E27FC236}">
                      <a16:creationId xmlns:a16="http://schemas.microsoft.com/office/drawing/2014/main" id="{5ADD5668-158E-184B-8960-10553E68B3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8859" y="6176841"/>
                  <a:ext cx="49796" cy="6606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31" name="Rectangle 8">
                  <a:extLst>
                    <a:ext uri="{FF2B5EF4-FFF2-40B4-BE49-F238E27FC236}">
                      <a16:creationId xmlns:a16="http://schemas.microsoft.com/office/drawing/2014/main" id="{254F86B0-4B29-784F-894A-2E30408F9F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18247" y="6176840"/>
                  <a:ext cx="46779" cy="6606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32" name="Rectangle 9">
                  <a:extLst>
                    <a:ext uri="{FF2B5EF4-FFF2-40B4-BE49-F238E27FC236}">
                      <a16:creationId xmlns:a16="http://schemas.microsoft.com/office/drawing/2014/main" id="{2B88AB20-E58B-8A4F-AC15-6572AFA73C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617" y="6176839"/>
                  <a:ext cx="49796" cy="6606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33" name="Rectangle 10">
                  <a:extLst>
                    <a:ext uri="{FF2B5EF4-FFF2-40B4-BE49-F238E27FC236}">
                      <a16:creationId xmlns:a16="http://schemas.microsoft.com/office/drawing/2014/main" id="{9268ED9A-4DEC-BE46-9D90-3246D0B16C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4003" y="6176838"/>
                  <a:ext cx="49796" cy="6606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34" name="Rectangle 11">
                  <a:extLst>
                    <a:ext uri="{FF2B5EF4-FFF2-40B4-BE49-F238E27FC236}">
                      <a16:creationId xmlns:a16="http://schemas.microsoft.com/office/drawing/2014/main" id="{2D799878-700F-DF4B-B261-CDBB0C66D1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64900" y="6176837"/>
                  <a:ext cx="49796" cy="6606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35" name="Rectangle 12">
                  <a:extLst>
                    <a:ext uri="{FF2B5EF4-FFF2-40B4-BE49-F238E27FC236}">
                      <a16:creationId xmlns:a16="http://schemas.microsoft.com/office/drawing/2014/main" id="{8A7907BE-1193-9D41-A317-D33FBDD407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14286" y="6176836"/>
                  <a:ext cx="49796" cy="6606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36" name="Rectangle 13">
                  <a:extLst>
                    <a:ext uri="{FF2B5EF4-FFF2-40B4-BE49-F238E27FC236}">
                      <a16:creationId xmlns:a16="http://schemas.microsoft.com/office/drawing/2014/main" id="{3C828650-9C84-754B-AD14-A599FF3E8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8575" y="4999889"/>
                  <a:ext cx="49796" cy="6740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37" name="Rectangle 14">
                  <a:extLst>
                    <a:ext uri="{FF2B5EF4-FFF2-40B4-BE49-F238E27FC236}">
                      <a16:creationId xmlns:a16="http://schemas.microsoft.com/office/drawing/2014/main" id="{F5CF95D3-057B-FA4D-B8D8-D93A4FBBF6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7963" y="4999889"/>
                  <a:ext cx="51305" cy="6740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38" name="Rectangle 15">
                  <a:extLst>
                    <a:ext uri="{FF2B5EF4-FFF2-40B4-BE49-F238E27FC236}">
                      <a16:creationId xmlns:a16="http://schemas.microsoft.com/office/drawing/2014/main" id="{CBDCDA20-D3DF-8943-8DE2-2390E957AA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8859" y="4999889"/>
                  <a:ext cx="49796" cy="6740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39" name="Rectangle 16">
                  <a:extLst>
                    <a:ext uri="{FF2B5EF4-FFF2-40B4-BE49-F238E27FC236}">
                      <a16:creationId xmlns:a16="http://schemas.microsoft.com/office/drawing/2014/main" id="{49CBD357-8BF4-1E4C-8DDC-394A34B40A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18247" y="4999889"/>
                  <a:ext cx="46779" cy="6740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40" name="Rectangle 17">
                  <a:extLst>
                    <a:ext uri="{FF2B5EF4-FFF2-40B4-BE49-F238E27FC236}">
                      <a16:creationId xmlns:a16="http://schemas.microsoft.com/office/drawing/2014/main" id="{378F1FB1-B7B4-BB41-B6A5-EB16D1F923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617" y="4999889"/>
                  <a:ext cx="49796" cy="6740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41" name="Rectangle 18">
                  <a:extLst>
                    <a:ext uri="{FF2B5EF4-FFF2-40B4-BE49-F238E27FC236}">
                      <a16:creationId xmlns:a16="http://schemas.microsoft.com/office/drawing/2014/main" id="{214C41C8-5998-A844-B704-01A528D533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4003" y="4999889"/>
                  <a:ext cx="49796" cy="6740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42" name="Rectangle 19">
                  <a:extLst>
                    <a:ext uri="{FF2B5EF4-FFF2-40B4-BE49-F238E27FC236}">
                      <a16:creationId xmlns:a16="http://schemas.microsoft.com/office/drawing/2014/main" id="{CE757032-3CE0-AE42-ACFD-89942BAA26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64900" y="4999888"/>
                  <a:ext cx="49796" cy="6740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43" name="Rectangle 20">
                  <a:extLst>
                    <a:ext uri="{FF2B5EF4-FFF2-40B4-BE49-F238E27FC236}">
                      <a16:creationId xmlns:a16="http://schemas.microsoft.com/office/drawing/2014/main" id="{ADCB16E3-0882-034A-BBB9-CBBDAB5BBD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14286" y="4999889"/>
                  <a:ext cx="49796" cy="6740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44" name="Rectangle 22">
                  <a:extLst>
                    <a:ext uri="{FF2B5EF4-FFF2-40B4-BE49-F238E27FC236}">
                      <a16:creationId xmlns:a16="http://schemas.microsoft.com/office/drawing/2014/main" id="{4AAD1026-9849-EB43-9143-383E297415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4638469" y="6051594"/>
                  <a:ext cx="44428" cy="7393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45" name="Rectangle 23">
                  <a:extLst>
                    <a:ext uri="{FF2B5EF4-FFF2-40B4-BE49-F238E27FC236}">
                      <a16:creationId xmlns:a16="http://schemas.microsoft.com/office/drawing/2014/main" id="{F60B76B7-3FF1-594E-B9AC-AEA111FDF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4638469" y="5918309"/>
                  <a:ext cx="44428" cy="7393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46" name="Rectangle 24">
                  <a:extLst>
                    <a:ext uri="{FF2B5EF4-FFF2-40B4-BE49-F238E27FC236}">
                      <a16:creationId xmlns:a16="http://schemas.microsoft.com/office/drawing/2014/main" id="{3AAAF42F-1BC8-AA44-9F67-8EA831BD0B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4638469" y="5785025"/>
                  <a:ext cx="44428" cy="7393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47" name="Rectangle 25">
                  <a:extLst>
                    <a:ext uri="{FF2B5EF4-FFF2-40B4-BE49-F238E27FC236}">
                      <a16:creationId xmlns:a16="http://schemas.microsoft.com/office/drawing/2014/main" id="{4EC7A376-5BDC-E14A-8157-18D5EDAF0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4638469" y="5651740"/>
                  <a:ext cx="44428" cy="7393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48" name="Rectangle 26">
                  <a:extLst>
                    <a:ext uri="{FF2B5EF4-FFF2-40B4-BE49-F238E27FC236}">
                      <a16:creationId xmlns:a16="http://schemas.microsoft.com/office/drawing/2014/main" id="{1F596130-7753-4B49-94E9-69CDB4C623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4638469" y="5518456"/>
                  <a:ext cx="44428" cy="7393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49" name="Rectangle 27">
                  <a:extLst>
                    <a:ext uri="{FF2B5EF4-FFF2-40B4-BE49-F238E27FC236}">
                      <a16:creationId xmlns:a16="http://schemas.microsoft.com/office/drawing/2014/main" id="{06C977A2-0A62-864B-9D04-D0BE7F1D45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4638469" y="5385171"/>
                  <a:ext cx="44428" cy="7393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50" name="Rectangle 28">
                  <a:extLst>
                    <a:ext uri="{FF2B5EF4-FFF2-40B4-BE49-F238E27FC236}">
                      <a16:creationId xmlns:a16="http://schemas.microsoft.com/office/drawing/2014/main" id="{919D2489-8A39-5648-B6E0-A6C7F208B2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4638469" y="5251886"/>
                  <a:ext cx="44428" cy="7393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51" name="Rectangle 29">
                  <a:extLst>
                    <a:ext uri="{FF2B5EF4-FFF2-40B4-BE49-F238E27FC236}">
                      <a16:creationId xmlns:a16="http://schemas.microsoft.com/office/drawing/2014/main" id="{B55F2930-4C9E-5448-A095-A961F40D62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4638468" y="5118602"/>
                  <a:ext cx="44428" cy="7393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52" name="Rectangle 31">
                  <a:extLst>
                    <a:ext uri="{FF2B5EF4-FFF2-40B4-BE49-F238E27FC236}">
                      <a16:creationId xmlns:a16="http://schemas.microsoft.com/office/drawing/2014/main" id="{F282C520-D62B-464D-84B3-3C0DEA3AA2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5950273" y="6051121"/>
                  <a:ext cx="44388" cy="74928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53" name="Rectangle 32">
                  <a:extLst>
                    <a:ext uri="{FF2B5EF4-FFF2-40B4-BE49-F238E27FC236}">
                      <a16:creationId xmlns:a16="http://schemas.microsoft.com/office/drawing/2014/main" id="{BEC26439-5BC8-504B-8F57-D41438F8C5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5950273" y="5917957"/>
                  <a:ext cx="44388" cy="74928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54" name="Rectangle 33">
                  <a:extLst>
                    <a:ext uri="{FF2B5EF4-FFF2-40B4-BE49-F238E27FC236}">
                      <a16:creationId xmlns:a16="http://schemas.microsoft.com/office/drawing/2014/main" id="{E1B589F5-D4FF-464F-A129-DE3D846A68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5950273" y="5784793"/>
                  <a:ext cx="44388" cy="74928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55" name="Rectangle 34">
                  <a:extLst>
                    <a:ext uri="{FF2B5EF4-FFF2-40B4-BE49-F238E27FC236}">
                      <a16:creationId xmlns:a16="http://schemas.microsoft.com/office/drawing/2014/main" id="{3791A1D4-A31E-3B43-82D3-9CB503A3E9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5950273" y="5651167"/>
                  <a:ext cx="44388" cy="74928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56" name="Rectangle 35">
                  <a:extLst>
                    <a:ext uri="{FF2B5EF4-FFF2-40B4-BE49-F238E27FC236}">
                      <a16:creationId xmlns:a16="http://schemas.microsoft.com/office/drawing/2014/main" id="{40F30F48-7B2E-8B45-A7FF-71ADFAABA1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5950273" y="5518003"/>
                  <a:ext cx="44388" cy="74928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57" name="Rectangle 36">
                  <a:extLst>
                    <a:ext uri="{FF2B5EF4-FFF2-40B4-BE49-F238E27FC236}">
                      <a16:creationId xmlns:a16="http://schemas.microsoft.com/office/drawing/2014/main" id="{04067695-AD3A-D64B-9D7E-50359BEB19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5950273" y="5384839"/>
                  <a:ext cx="44388" cy="74928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58" name="Rectangle 37">
                  <a:extLst>
                    <a:ext uri="{FF2B5EF4-FFF2-40B4-BE49-F238E27FC236}">
                      <a16:creationId xmlns:a16="http://schemas.microsoft.com/office/drawing/2014/main" id="{324A824A-02E4-7448-8940-0650DFF7BF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5950273" y="5251214"/>
                  <a:ext cx="44388" cy="74928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59" name="Rectangle 38">
                  <a:extLst>
                    <a:ext uri="{FF2B5EF4-FFF2-40B4-BE49-F238E27FC236}">
                      <a16:creationId xmlns:a16="http://schemas.microsoft.com/office/drawing/2014/main" id="{5DA01712-030A-D740-88F9-F3EFBF2A13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5950791" y="5119436"/>
                  <a:ext cx="44388" cy="74928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60" name="Rectangle 40">
                  <a:extLst>
                    <a:ext uri="{FF2B5EF4-FFF2-40B4-BE49-F238E27FC236}">
                      <a16:creationId xmlns:a16="http://schemas.microsoft.com/office/drawing/2014/main" id="{8EA9D23A-F46B-4C44-A210-F7B310B820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0923" y="5103698"/>
                  <a:ext cx="114682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61" name="Rectangle 41">
                  <a:extLst>
                    <a:ext uri="{FF2B5EF4-FFF2-40B4-BE49-F238E27FC236}">
                      <a16:creationId xmlns:a16="http://schemas.microsoft.com/office/drawing/2014/main" id="{E22B6962-8A11-5A49-921A-841098DFC0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61100" y="5101000"/>
                  <a:ext cx="149387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62" name="Rectangle 42">
                  <a:extLst>
                    <a:ext uri="{FF2B5EF4-FFF2-40B4-BE49-F238E27FC236}">
                      <a16:creationId xmlns:a16="http://schemas.microsoft.com/office/drawing/2014/main" id="{48409774-475E-344A-9F09-466B2B82F0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0486" y="5103697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63" name="Rectangle 43">
                  <a:extLst>
                    <a:ext uri="{FF2B5EF4-FFF2-40B4-BE49-F238E27FC236}">
                      <a16:creationId xmlns:a16="http://schemas.microsoft.com/office/drawing/2014/main" id="{6266AF49-EF26-9348-B9F2-66A1B0AE36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2501" y="5103697"/>
                  <a:ext cx="590005" cy="451635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64" name="Rectangle 45">
                  <a:extLst>
                    <a:ext uri="{FF2B5EF4-FFF2-40B4-BE49-F238E27FC236}">
                      <a16:creationId xmlns:a16="http://schemas.microsoft.com/office/drawing/2014/main" id="{8FCCF2D4-B826-384D-8CFB-7EA5E20BD4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75301" y="5214245"/>
                  <a:ext cx="116190" cy="1118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65" name="Rectangle 46">
                  <a:extLst>
                    <a:ext uri="{FF2B5EF4-FFF2-40B4-BE49-F238E27FC236}">
                      <a16:creationId xmlns:a16="http://schemas.microsoft.com/office/drawing/2014/main" id="{743F8F87-891F-5742-97EA-22E6A11D16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30439" y="5214245"/>
                  <a:ext cx="149387" cy="1118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66" name="Rectangle 47">
                  <a:extLst>
                    <a:ext uri="{FF2B5EF4-FFF2-40B4-BE49-F238E27FC236}">
                      <a16:creationId xmlns:a16="http://schemas.microsoft.com/office/drawing/2014/main" id="{0D05155A-0BFA-F546-BE49-61D936207E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00544" y="5214245"/>
                  <a:ext cx="81484" cy="1118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67" name="Rectangle 50">
                  <a:extLst>
                    <a:ext uri="{FF2B5EF4-FFF2-40B4-BE49-F238E27FC236}">
                      <a16:creationId xmlns:a16="http://schemas.microsoft.com/office/drawing/2014/main" id="{E2347912-AE5C-E348-A8B1-A7EC65F548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4484" y="5328840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68" name="Rectangle 51">
                  <a:extLst>
                    <a:ext uri="{FF2B5EF4-FFF2-40B4-BE49-F238E27FC236}">
                      <a16:creationId xmlns:a16="http://schemas.microsoft.com/office/drawing/2014/main" id="{40749CE4-8E4F-1F4C-9BB8-801D97BC31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3261" y="5328840"/>
                  <a:ext cx="81484" cy="11055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 dirty="0"/>
                </a:p>
              </p:txBody>
            </p:sp>
            <p:sp>
              <p:nvSpPr>
                <p:cNvPr id="169" name="Rectangle 52">
                  <a:extLst>
                    <a:ext uri="{FF2B5EF4-FFF2-40B4-BE49-F238E27FC236}">
                      <a16:creationId xmlns:a16="http://schemas.microsoft.com/office/drawing/2014/main" id="{95934F86-1414-B545-82F2-9AECDC5C2D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8955" y="5436694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70" name="Rectangle 53">
                  <a:extLst>
                    <a:ext uri="{FF2B5EF4-FFF2-40B4-BE49-F238E27FC236}">
                      <a16:creationId xmlns:a16="http://schemas.microsoft.com/office/drawing/2014/main" id="{2CC07276-F6B1-9E47-931C-303D46BE0B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7039" y="5436694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 dirty="0"/>
                </a:p>
              </p:txBody>
            </p:sp>
            <p:sp>
              <p:nvSpPr>
                <p:cNvPr id="171" name="Rectangle 55">
                  <a:extLst>
                    <a:ext uri="{FF2B5EF4-FFF2-40B4-BE49-F238E27FC236}">
                      <a16:creationId xmlns:a16="http://schemas.microsoft.com/office/drawing/2014/main" id="{0714639F-AB6C-554B-A212-5311AAA481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7421" y="5436694"/>
                  <a:ext cx="147878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72" name="Rectangle 56">
                  <a:extLst>
                    <a:ext uri="{FF2B5EF4-FFF2-40B4-BE49-F238E27FC236}">
                      <a16:creationId xmlns:a16="http://schemas.microsoft.com/office/drawing/2014/main" id="{F77EA7FC-C765-B54A-9951-6AF0678F19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9519" y="5549939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 dirty="0"/>
                </a:p>
              </p:txBody>
            </p:sp>
            <p:sp>
              <p:nvSpPr>
                <p:cNvPr id="173" name="Rectangle 58">
                  <a:extLst>
                    <a:ext uri="{FF2B5EF4-FFF2-40B4-BE49-F238E27FC236}">
                      <a16:creationId xmlns:a16="http://schemas.microsoft.com/office/drawing/2014/main" id="{233232AC-D416-D74F-B60B-F3C9B5D21F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8547" y="5549939"/>
                  <a:ext cx="149387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74" name="Rectangle 59">
                  <a:extLst>
                    <a:ext uri="{FF2B5EF4-FFF2-40B4-BE49-F238E27FC236}">
                      <a16:creationId xmlns:a16="http://schemas.microsoft.com/office/drawing/2014/main" id="{361C4290-4FDB-D940-B8AD-42DD430533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8506" y="5549939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75" name="Rectangle 60">
                  <a:extLst>
                    <a:ext uri="{FF2B5EF4-FFF2-40B4-BE49-F238E27FC236}">
                      <a16:creationId xmlns:a16="http://schemas.microsoft.com/office/drawing/2014/main" id="{1F61AA89-3899-8843-964F-27F6D4AFA9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06648" y="5557099"/>
                  <a:ext cx="81484" cy="11055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76" name="Rectangle 61">
                  <a:extLst>
                    <a:ext uri="{FF2B5EF4-FFF2-40B4-BE49-F238E27FC236}">
                      <a16:creationId xmlns:a16="http://schemas.microsoft.com/office/drawing/2014/main" id="{E21023FB-951B-BB4F-B8B9-DC2507F1F0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1076" y="5664533"/>
                  <a:ext cx="116190" cy="1118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77" name="Rectangle 63">
                  <a:extLst>
                    <a:ext uri="{FF2B5EF4-FFF2-40B4-BE49-F238E27FC236}">
                      <a16:creationId xmlns:a16="http://schemas.microsoft.com/office/drawing/2014/main" id="{86D68B50-295C-F34A-A4A2-AB8652C6C7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393" y="5664533"/>
                  <a:ext cx="184094" cy="11189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78" name="Rectangle 64">
                  <a:extLst>
                    <a:ext uri="{FF2B5EF4-FFF2-40B4-BE49-F238E27FC236}">
                      <a16:creationId xmlns:a16="http://schemas.microsoft.com/office/drawing/2014/main" id="{5B2AD2F2-AAE5-B545-A2A4-221AB73A6A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28139" y="5664533"/>
                  <a:ext cx="81484" cy="1118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79" name="Rectangle 65">
                  <a:extLst>
                    <a:ext uri="{FF2B5EF4-FFF2-40B4-BE49-F238E27FC236}">
                      <a16:creationId xmlns:a16="http://schemas.microsoft.com/office/drawing/2014/main" id="{7154C0C9-55F0-1243-9466-ABB051B2A1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6642" y="5664533"/>
                  <a:ext cx="81484" cy="11189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80" name="Rectangle 66">
                  <a:extLst>
                    <a:ext uri="{FF2B5EF4-FFF2-40B4-BE49-F238E27FC236}">
                      <a16:creationId xmlns:a16="http://schemas.microsoft.com/office/drawing/2014/main" id="{41E0FF6A-3AF5-6B41-97B9-D75CA98237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6595" y="5555332"/>
                  <a:ext cx="404403" cy="2210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81" name="Rectangle 67">
                  <a:extLst>
                    <a:ext uri="{FF2B5EF4-FFF2-40B4-BE49-F238E27FC236}">
                      <a16:creationId xmlns:a16="http://schemas.microsoft.com/office/drawing/2014/main" id="{65EB87C0-AE61-384D-A705-2867E78383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5617" y="5780476"/>
                  <a:ext cx="81484" cy="10920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82" name="Rectangle 69">
                  <a:extLst>
                    <a:ext uri="{FF2B5EF4-FFF2-40B4-BE49-F238E27FC236}">
                      <a16:creationId xmlns:a16="http://schemas.microsoft.com/office/drawing/2014/main" id="{8534C572-7A11-9142-8B8D-ACFF400FBC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39085" y="5780476"/>
                  <a:ext cx="149387" cy="1092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83" name="Rectangle 70">
                  <a:extLst>
                    <a:ext uri="{FF2B5EF4-FFF2-40B4-BE49-F238E27FC236}">
                      <a16:creationId xmlns:a16="http://schemas.microsoft.com/office/drawing/2014/main" id="{63E40277-4A6E-A145-8186-3E3D9458C5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1207" y="5780476"/>
                  <a:ext cx="81484" cy="1092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84" name="Rectangle 71">
                  <a:extLst>
                    <a:ext uri="{FF2B5EF4-FFF2-40B4-BE49-F238E27FC236}">
                      <a16:creationId xmlns:a16="http://schemas.microsoft.com/office/drawing/2014/main" id="{331A5D39-086E-3A40-AA3A-82426898B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068" y="5780476"/>
                  <a:ext cx="81484" cy="1092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85" name="Rectangle 72">
                  <a:extLst>
                    <a:ext uri="{FF2B5EF4-FFF2-40B4-BE49-F238E27FC236}">
                      <a16:creationId xmlns:a16="http://schemas.microsoft.com/office/drawing/2014/main" id="{002BA547-E379-3247-B2FA-B99BD6BF23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4000" y="5780476"/>
                  <a:ext cx="116190" cy="10920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86" name="Rectangle 74">
                  <a:extLst>
                    <a:ext uri="{FF2B5EF4-FFF2-40B4-BE49-F238E27FC236}">
                      <a16:creationId xmlns:a16="http://schemas.microsoft.com/office/drawing/2014/main" id="{FA439C88-6790-704E-92D4-66A7AEC69D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30190" y="5780476"/>
                  <a:ext cx="84503" cy="10920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87" name="Rectangle 75">
                  <a:extLst>
                    <a:ext uri="{FF2B5EF4-FFF2-40B4-BE49-F238E27FC236}">
                      <a16:creationId xmlns:a16="http://schemas.microsoft.com/office/drawing/2014/main" id="{FB639DA8-8A75-9E41-8EE9-8B67E6E1CD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1027" y="5893721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88" name="Rectangle 77">
                  <a:extLst>
                    <a:ext uri="{FF2B5EF4-FFF2-40B4-BE49-F238E27FC236}">
                      <a16:creationId xmlns:a16="http://schemas.microsoft.com/office/drawing/2014/main" id="{83025070-83DC-5341-B198-AD3AD2082D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06989" y="5893721"/>
                  <a:ext cx="149387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89" name="Rectangle 78">
                  <a:extLst>
                    <a:ext uri="{FF2B5EF4-FFF2-40B4-BE49-F238E27FC236}">
                      <a16:creationId xmlns:a16="http://schemas.microsoft.com/office/drawing/2014/main" id="{7F89F3C0-0CEE-284D-9482-603119B462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13717" y="5893721"/>
                  <a:ext cx="81484" cy="11055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90" name="Rectangle 79">
                  <a:extLst>
                    <a:ext uri="{FF2B5EF4-FFF2-40B4-BE49-F238E27FC236}">
                      <a16:creationId xmlns:a16="http://schemas.microsoft.com/office/drawing/2014/main" id="{4A8D8FFD-B0AB-6541-A3CE-E245622D50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95201" y="5893721"/>
                  <a:ext cx="191637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91" name="Rectangle 80">
                  <a:extLst>
                    <a:ext uri="{FF2B5EF4-FFF2-40B4-BE49-F238E27FC236}">
                      <a16:creationId xmlns:a16="http://schemas.microsoft.com/office/drawing/2014/main" id="{1697CE3C-AB4A-9C4B-85CB-3C4ADFC417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2287" y="5893721"/>
                  <a:ext cx="116190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92" name="Rectangle 81">
                  <a:extLst>
                    <a:ext uri="{FF2B5EF4-FFF2-40B4-BE49-F238E27FC236}">
                      <a16:creationId xmlns:a16="http://schemas.microsoft.com/office/drawing/2014/main" id="{D44C71C8-1470-AA44-93AE-102FE61617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28274" y="5893721"/>
                  <a:ext cx="81484" cy="11055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93" name="Rectangle 83">
                  <a:extLst>
                    <a:ext uri="{FF2B5EF4-FFF2-40B4-BE49-F238E27FC236}">
                      <a16:creationId xmlns:a16="http://schemas.microsoft.com/office/drawing/2014/main" id="{85FFF70C-7A59-174D-9F5B-67CDEF3B5D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2537" y="6008316"/>
                  <a:ext cx="82992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94" name="Rectangle 84">
                  <a:extLst>
                    <a:ext uri="{FF2B5EF4-FFF2-40B4-BE49-F238E27FC236}">
                      <a16:creationId xmlns:a16="http://schemas.microsoft.com/office/drawing/2014/main" id="{6401FEFB-5B65-8943-ABE9-EEB1207AB6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1133" y="6008316"/>
                  <a:ext cx="114682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95" name="Rectangle 86">
                  <a:extLst>
                    <a:ext uri="{FF2B5EF4-FFF2-40B4-BE49-F238E27FC236}">
                      <a16:creationId xmlns:a16="http://schemas.microsoft.com/office/drawing/2014/main" id="{1306ABD3-166B-7245-872F-B4268BF9BF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63921" y="6008316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96" name="Rectangle 87">
                  <a:extLst>
                    <a:ext uri="{FF2B5EF4-FFF2-40B4-BE49-F238E27FC236}">
                      <a16:creationId xmlns:a16="http://schemas.microsoft.com/office/drawing/2014/main" id="{D4A086A6-DDE2-434A-A4A0-DA79706CC8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3896" y="6008316"/>
                  <a:ext cx="81484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97" name="Rectangle 88">
                  <a:extLst>
                    <a:ext uri="{FF2B5EF4-FFF2-40B4-BE49-F238E27FC236}">
                      <a16:creationId xmlns:a16="http://schemas.microsoft.com/office/drawing/2014/main" id="{ECCF1ACC-F378-9649-8B1F-A2BABC1531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20853" y="6008316"/>
                  <a:ext cx="116190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98" name="Rectangle 90">
                  <a:extLst>
                    <a:ext uri="{FF2B5EF4-FFF2-40B4-BE49-F238E27FC236}">
                      <a16:creationId xmlns:a16="http://schemas.microsoft.com/office/drawing/2014/main" id="{F22E2470-DC29-DC48-B9C9-E3D28B14FF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89041" y="6008316"/>
                  <a:ext cx="82992" cy="1105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endParaRPr lang="zh-TW" altLang="en-US"/>
                </a:p>
              </p:txBody>
            </p:sp>
            <p:sp>
              <p:nvSpPr>
                <p:cNvPr id="199" name="矩形 198">
                  <a:extLst>
                    <a:ext uri="{FF2B5EF4-FFF2-40B4-BE49-F238E27FC236}">
                      <a16:creationId xmlns:a16="http://schemas.microsoft.com/office/drawing/2014/main" id="{2077E265-A4CC-8A45-84BB-0C4CD016C8A8}"/>
                    </a:ext>
                  </a:extLst>
                </p:cNvPr>
                <p:cNvSpPr/>
                <p:nvPr/>
              </p:nvSpPr>
              <p:spPr>
                <a:xfrm>
                  <a:off x="5814285" y="5779801"/>
                  <a:ext cx="88759" cy="33839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non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240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anose="020B0604030504040204" pitchFamily="34" charset="0"/>
                    <a:ea typeface="PMingLiU" panose="02020500000000000000" charset="-120"/>
                  </a:endParaRPr>
                </a:p>
              </p:txBody>
            </p:sp>
            <p:sp>
              <p:nvSpPr>
                <p:cNvPr id="200" name="矩形 199">
                  <a:extLst>
                    <a:ext uri="{FF2B5EF4-FFF2-40B4-BE49-F238E27FC236}">
                      <a16:creationId xmlns:a16="http://schemas.microsoft.com/office/drawing/2014/main" id="{7B10DDD9-942A-9345-B8C8-85CB586C1F32}"/>
                    </a:ext>
                  </a:extLst>
                </p:cNvPr>
                <p:cNvSpPr/>
                <p:nvPr/>
              </p:nvSpPr>
              <p:spPr>
                <a:xfrm>
                  <a:off x="5401712" y="5554601"/>
                  <a:ext cx="88503" cy="22918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non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240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anose="020B0604030504040204" pitchFamily="34" charset="0"/>
                    <a:ea typeface="PMingLiU" panose="02020500000000000000" charset="-120"/>
                  </a:endParaRPr>
                </a:p>
              </p:txBody>
            </p:sp>
            <p:sp>
              <p:nvSpPr>
                <p:cNvPr id="201" name="矩形 200">
                  <a:extLst>
                    <a:ext uri="{FF2B5EF4-FFF2-40B4-BE49-F238E27FC236}">
                      <a16:creationId xmlns:a16="http://schemas.microsoft.com/office/drawing/2014/main" id="{9942CDE4-84E2-F14C-AFC1-6FF89823119A}"/>
                    </a:ext>
                  </a:extLst>
                </p:cNvPr>
                <p:cNvSpPr/>
                <p:nvPr/>
              </p:nvSpPr>
              <p:spPr>
                <a:xfrm>
                  <a:off x="4841070" y="5664255"/>
                  <a:ext cx="88503" cy="22918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non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240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anose="020B0604030504040204" pitchFamily="34" charset="0"/>
                    <a:ea typeface="PMingLiU" panose="02020500000000000000" charset="-120"/>
                  </a:endParaRPr>
                </a:p>
              </p:txBody>
            </p:sp>
            <p:sp>
              <p:nvSpPr>
                <p:cNvPr id="202" name="矩形 201">
                  <a:extLst>
                    <a:ext uri="{FF2B5EF4-FFF2-40B4-BE49-F238E27FC236}">
                      <a16:creationId xmlns:a16="http://schemas.microsoft.com/office/drawing/2014/main" id="{74434C8A-DB67-124E-B4A2-A00AB9EF3573}"/>
                    </a:ext>
                  </a:extLst>
                </p:cNvPr>
                <p:cNvSpPr/>
                <p:nvPr/>
              </p:nvSpPr>
              <p:spPr>
                <a:xfrm>
                  <a:off x="4852630" y="5891947"/>
                  <a:ext cx="150897" cy="22918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non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240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anose="020B0604030504040204" pitchFamily="34" charset="0"/>
                    <a:ea typeface="PMingLiU" panose="02020500000000000000" charset="-120"/>
                  </a:endParaRPr>
                </a:p>
              </p:txBody>
            </p:sp>
            <p:sp>
              <p:nvSpPr>
                <p:cNvPr id="203" name="矩形 202">
                  <a:extLst>
                    <a:ext uri="{FF2B5EF4-FFF2-40B4-BE49-F238E27FC236}">
                      <a16:creationId xmlns:a16="http://schemas.microsoft.com/office/drawing/2014/main" id="{32B041F1-E8DF-554F-A8E5-F73F5BD2CED8}"/>
                    </a:ext>
                  </a:extLst>
                </p:cNvPr>
                <p:cNvSpPr/>
                <p:nvPr/>
              </p:nvSpPr>
              <p:spPr>
                <a:xfrm>
                  <a:off x="4738695" y="5103695"/>
                  <a:ext cx="88759" cy="33839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non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240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anose="020B0604030504040204" pitchFamily="34" charset="0"/>
                    <a:ea typeface="PMingLiU" panose="02020500000000000000" charset="-120"/>
                  </a:endParaRPr>
                </a:p>
              </p:txBody>
            </p:sp>
            <p:sp>
              <p:nvSpPr>
                <p:cNvPr id="204" name="矩形 203">
                  <a:extLst>
                    <a:ext uri="{FF2B5EF4-FFF2-40B4-BE49-F238E27FC236}">
                      <a16:creationId xmlns:a16="http://schemas.microsoft.com/office/drawing/2014/main" id="{54DDFA3D-6073-4241-8A5C-D4862A22835C}"/>
                    </a:ext>
                  </a:extLst>
                </p:cNvPr>
                <p:cNvSpPr/>
                <p:nvPr/>
              </p:nvSpPr>
              <p:spPr>
                <a:xfrm>
                  <a:off x="4999851" y="5326142"/>
                  <a:ext cx="146338" cy="33434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non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240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anose="020B0604030504040204" pitchFamily="34" charset="0"/>
                    <a:ea typeface="PMingLiU" panose="02020500000000000000" charset="-120"/>
                  </a:endParaRPr>
                </a:p>
              </p:txBody>
            </p:sp>
            <p:sp>
              <p:nvSpPr>
                <p:cNvPr id="205" name="矩形 204">
                  <a:extLst>
                    <a:ext uri="{FF2B5EF4-FFF2-40B4-BE49-F238E27FC236}">
                      <a16:creationId xmlns:a16="http://schemas.microsoft.com/office/drawing/2014/main" id="{F17A810A-DE0D-314E-9214-EE900CEE995A}"/>
                    </a:ext>
                  </a:extLst>
                </p:cNvPr>
                <p:cNvSpPr/>
                <p:nvPr/>
              </p:nvSpPr>
              <p:spPr>
                <a:xfrm>
                  <a:off x="5110466" y="5660490"/>
                  <a:ext cx="118914" cy="22542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non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240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anose="020B0604030504040204" pitchFamily="34" charset="0"/>
                    <a:ea typeface="PMingLiU" panose="02020500000000000000" charset="-120"/>
                  </a:endParaRPr>
                </a:p>
              </p:txBody>
            </p: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0A7B497D-7CD7-C846-9CAC-99D35CF24B82}"/>
                  </a:ext>
                </a:extLst>
              </p:cNvPr>
              <p:cNvGrpSpPr/>
              <p:nvPr/>
            </p:nvGrpSpPr>
            <p:grpSpPr>
              <a:xfrm>
                <a:off x="5328296" y="1612521"/>
                <a:ext cx="1580269" cy="1413810"/>
                <a:chOff x="7956997" y="3828038"/>
                <a:chExt cx="2006870" cy="1506715"/>
              </a:xfrm>
              <a:solidFill>
                <a:schemeClr val="accent6">
                  <a:lumMod val="40000"/>
                  <a:lumOff val="60000"/>
                  <a:alpha val="70000"/>
                </a:schemeClr>
              </a:solidFill>
              <a:scene3d>
                <a:camera prst="isometricBottomDown"/>
                <a:lightRig rig="threePt" dir="t"/>
              </a:scene3d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FBB19F86-378D-C84F-A600-F874219B9927}"/>
                    </a:ext>
                  </a:extLst>
                </p:cNvPr>
                <p:cNvSpPr/>
                <p:nvPr/>
              </p:nvSpPr>
              <p:spPr>
                <a:xfrm>
                  <a:off x="7956997" y="3840720"/>
                  <a:ext cx="2006870" cy="1481351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22" name="直接连接符 312">
                  <a:extLst>
                    <a:ext uri="{FF2B5EF4-FFF2-40B4-BE49-F238E27FC236}">
                      <a16:creationId xmlns:a16="http://schemas.microsoft.com/office/drawing/2014/main" id="{F4DC0160-774B-0640-A5EE-D037DE8132CE}"/>
                    </a:ext>
                  </a:extLst>
                </p:cNvPr>
                <p:cNvCxnSpPr>
                  <a:cxnSpLocks/>
                  <a:stCxn id="121" idx="0"/>
                  <a:endCxn id="121" idx="2"/>
                </p:cNvCxnSpPr>
                <p:nvPr/>
              </p:nvCxnSpPr>
              <p:spPr>
                <a:xfrm>
                  <a:off x="8960432" y="3840720"/>
                  <a:ext cx="0" cy="1481351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313">
                  <a:extLst>
                    <a:ext uri="{FF2B5EF4-FFF2-40B4-BE49-F238E27FC236}">
                      <a16:creationId xmlns:a16="http://schemas.microsoft.com/office/drawing/2014/main" id="{6941D1A0-9350-D746-AA78-0A95954BB6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68970" y="3840720"/>
                  <a:ext cx="7852" cy="1487595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连接符 314">
                  <a:extLst>
                    <a:ext uri="{FF2B5EF4-FFF2-40B4-BE49-F238E27FC236}">
                      <a16:creationId xmlns:a16="http://schemas.microsoft.com/office/drawing/2014/main" id="{110C7F00-F3C8-394B-BF11-CFEB6EE407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10262" y="3847158"/>
                  <a:ext cx="7852" cy="1487595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315">
                  <a:extLst>
                    <a:ext uri="{FF2B5EF4-FFF2-40B4-BE49-F238E27FC236}">
                      <a16:creationId xmlns:a16="http://schemas.microsoft.com/office/drawing/2014/main" id="{DC5B4E44-F513-064B-BFA7-508EF8E0D9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71686" y="3828038"/>
                  <a:ext cx="7852" cy="1487595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接连接符 316">
                  <a:extLst>
                    <a:ext uri="{FF2B5EF4-FFF2-40B4-BE49-F238E27FC236}">
                      <a16:creationId xmlns:a16="http://schemas.microsoft.com/office/drawing/2014/main" id="{481336B5-51C2-A340-AF90-C17B4EF26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12978" y="3834476"/>
                  <a:ext cx="7852" cy="1487595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B2214D37-B237-BF45-A78F-85081AA5A63F}"/>
                  </a:ext>
                </a:extLst>
              </p:cNvPr>
              <p:cNvGrpSpPr/>
              <p:nvPr/>
            </p:nvGrpSpPr>
            <p:grpSpPr>
              <a:xfrm>
                <a:off x="5336094" y="2506555"/>
                <a:ext cx="1599513" cy="1390010"/>
                <a:chOff x="4062212" y="3440494"/>
                <a:chExt cx="2031310" cy="1481351"/>
              </a:xfrm>
              <a:solidFill>
                <a:schemeClr val="accent4">
                  <a:lumMod val="40000"/>
                  <a:lumOff val="60000"/>
                  <a:alpha val="70000"/>
                </a:schemeClr>
              </a:solidFill>
              <a:scene3d>
                <a:camera prst="isometricBottomDown"/>
                <a:lightRig rig="threePt" dir="t"/>
              </a:scene3d>
            </p:grpSpPr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BBAFCD4B-3046-0D47-B394-11C8886C427F}"/>
                    </a:ext>
                  </a:extLst>
                </p:cNvPr>
                <p:cNvSpPr/>
                <p:nvPr/>
              </p:nvSpPr>
              <p:spPr>
                <a:xfrm>
                  <a:off x="4074596" y="3440494"/>
                  <a:ext cx="2006870" cy="1481351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16" name="直接连接符 306">
                  <a:extLst>
                    <a:ext uri="{FF2B5EF4-FFF2-40B4-BE49-F238E27FC236}">
                      <a16:creationId xmlns:a16="http://schemas.microsoft.com/office/drawing/2014/main" id="{1C16AE37-6045-2C44-AB74-6C70E39D54BD}"/>
                    </a:ext>
                  </a:extLst>
                </p:cNvPr>
                <p:cNvCxnSpPr>
                  <a:cxnSpLocks/>
                  <a:stCxn id="115" idx="3"/>
                  <a:endCxn id="115" idx="1"/>
                </p:cNvCxnSpPr>
                <p:nvPr/>
              </p:nvCxnSpPr>
              <p:spPr>
                <a:xfrm flipH="1">
                  <a:off x="4074596" y="4181170"/>
                  <a:ext cx="2006870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307">
                  <a:extLst>
                    <a:ext uri="{FF2B5EF4-FFF2-40B4-BE49-F238E27FC236}">
                      <a16:creationId xmlns:a16="http://schemas.microsoft.com/office/drawing/2014/main" id="{04AA4956-B3AD-144E-BD1E-CC37444FA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62212" y="4672714"/>
                  <a:ext cx="2006870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308">
                  <a:extLst>
                    <a:ext uri="{FF2B5EF4-FFF2-40B4-BE49-F238E27FC236}">
                      <a16:creationId xmlns:a16="http://schemas.microsoft.com/office/drawing/2014/main" id="{8B3CBF57-7FCF-B44E-99FB-F731D98F0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70303" y="4427859"/>
                  <a:ext cx="2006870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309">
                  <a:extLst>
                    <a:ext uri="{FF2B5EF4-FFF2-40B4-BE49-F238E27FC236}">
                      <a16:creationId xmlns:a16="http://schemas.microsoft.com/office/drawing/2014/main" id="{44456123-2B7C-6044-A8BD-51D7B47C67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69975" y="3927886"/>
                  <a:ext cx="2006870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310">
                  <a:extLst>
                    <a:ext uri="{FF2B5EF4-FFF2-40B4-BE49-F238E27FC236}">
                      <a16:creationId xmlns:a16="http://schemas.microsoft.com/office/drawing/2014/main" id="{A86B86D8-0C01-C54B-8882-490233E8A8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86652" y="3683031"/>
                  <a:ext cx="2006870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圆柱体 98">
                <a:extLst>
                  <a:ext uri="{FF2B5EF4-FFF2-40B4-BE49-F238E27FC236}">
                    <a16:creationId xmlns:a16="http://schemas.microsoft.com/office/drawing/2014/main" id="{0F861945-3704-C34A-A69E-74E082F58029}"/>
                  </a:ext>
                </a:extLst>
              </p:cNvPr>
              <p:cNvSpPr/>
              <p:nvPr/>
            </p:nvSpPr>
            <p:spPr>
              <a:xfrm>
                <a:off x="6212505" y="2438889"/>
                <a:ext cx="18000" cy="831442"/>
              </a:xfrm>
              <a:prstGeom prst="ca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圆柱体 99">
                <a:extLst>
                  <a:ext uri="{FF2B5EF4-FFF2-40B4-BE49-F238E27FC236}">
                    <a16:creationId xmlns:a16="http://schemas.microsoft.com/office/drawing/2014/main" id="{912759B4-FA45-244A-A148-F2FF91E662AB}"/>
                  </a:ext>
                </a:extLst>
              </p:cNvPr>
              <p:cNvSpPr/>
              <p:nvPr/>
            </p:nvSpPr>
            <p:spPr>
              <a:xfrm>
                <a:off x="5726030" y="2952972"/>
                <a:ext cx="18000" cy="938078"/>
              </a:xfrm>
              <a:prstGeom prst="ca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圆柱体 100">
                <a:extLst>
                  <a:ext uri="{FF2B5EF4-FFF2-40B4-BE49-F238E27FC236}">
                    <a16:creationId xmlns:a16="http://schemas.microsoft.com/office/drawing/2014/main" id="{42F86325-AB56-A642-B769-CA5E9EB25394}"/>
                  </a:ext>
                </a:extLst>
              </p:cNvPr>
              <p:cNvSpPr/>
              <p:nvPr/>
            </p:nvSpPr>
            <p:spPr>
              <a:xfrm>
                <a:off x="6345368" y="3315930"/>
                <a:ext cx="18000" cy="962508"/>
              </a:xfrm>
              <a:prstGeom prst="ca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圆柱体 101">
                <a:extLst>
                  <a:ext uri="{FF2B5EF4-FFF2-40B4-BE49-F238E27FC236}">
                    <a16:creationId xmlns:a16="http://schemas.microsoft.com/office/drawing/2014/main" id="{5D93A859-6196-584B-AD15-41D0FDBCF5A9}"/>
                  </a:ext>
                </a:extLst>
              </p:cNvPr>
              <p:cNvSpPr/>
              <p:nvPr/>
            </p:nvSpPr>
            <p:spPr>
              <a:xfrm>
                <a:off x="6487106" y="2276481"/>
                <a:ext cx="18000" cy="1713298"/>
              </a:xfrm>
              <a:prstGeom prst="ca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03BC31B2-5966-FE48-AFB7-E92D3C4FE1C3}"/>
                  </a:ext>
                </a:extLst>
              </p:cNvPr>
              <p:cNvSpPr/>
              <p:nvPr/>
            </p:nvSpPr>
            <p:spPr>
              <a:xfrm>
                <a:off x="6341935" y="2133969"/>
                <a:ext cx="45719" cy="47099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8DD86F33-C6A0-4046-AC1B-1C04B6176504}"/>
                  </a:ext>
                </a:extLst>
              </p:cNvPr>
              <p:cNvSpPr/>
              <p:nvPr/>
            </p:nvSpPr>
            <p:spPr>
              <a:xfrm>
                <a:off x="5571754" y="3121766"/>
                <a:ext cx="953859" cy="4571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圆柱体 104">
                <a:extLst>
                  <a:ext uri="{FF2B5EF4-FFF2-40B4-BE49-F238E27FC236}">
                    <a16:creationId xmlns:a16="http://schemas.microsoft.com/office/drawing/2014/main" id="{50AC2AB6-A28D-3742-98BB-3DA685E662A5}"/>
                  </a:ext>
                </a:extLst>
              </p:cNvPr>
              <p:cNvSpPr/>
              <p:nvPr/>
            </p:nvSpPr>
            <p:spPr>
              <a:xfrm>
                <a:off x="5435703" y="2979353"/>
                <a:ext cx="18000" cy="1044000"/>
              </a:xfrm>
              <a:prstGeom prst="can">
                <a:avLst/>
              </a:prstGeom>
              <a:solidFill>
                <a:schemeClr val="bg2">
                  <a:lumMod val="50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圆柱体 105">
                <a:extLst>
                  <a:ext uri="{FF2B5EF4-FFF2-40B4-BE49-F238E27FC236}">
                    <a16:creationId xmlns:a16="http://schemas.microsoft.com/office/drawing/2014/main" id="{896F1D45-0D25-1943-A05D-B34A26D8D503}"/>
                  </a:ext>
                </a:extLst>
              </p:cNvPr>
              <p:cNvSpPr/>
              <p:nvPr/>
            </p:nvSpPr>
            <p:spPr>
              <a:xfrm flipH="1">
                <a:off x="5904469" y="2614140"/>
                <a:ext cx="18000" cy="1693269"/>
              </a:xfrm>
              <a:prstGeom prst="can">
                <a:avLst/>
              </a:prstGeom>
              <a:solidFill>
                <a:schemeClr val="bg2">
                  <a:lumMod val="50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圆柱体 106">
                <a:extLst>
                  <a:ext uri="{FF2B5EF4-FFF2-40B4-BE49-F238E27FC236}">
                    <a16:creationId xmlns:a16="http://schemas.microsoft.com/office/drawing/2014/main" id="{FB0EFBCE-3654-0C4C-B56C-A1D3CB75609D}"/>
                  </a:ext>
                </a:extLst>
              </p:cNvPr>
              <p:cNvSpPr/>
              <p:nvPr/>
            </p:nvSpPr>
            <p:spPr>
              <a:xfrm>
                <a:off x="6053785" y="2955199"/>
                <a:ext cx="18000" cy="938078"/>
              </a:xfrm>
              <a:prstGeom prst="can">
                <a:avLst/>
              </a:prstGeom>
              <a:solidFill>
                <a:schemeClr val="bg2">
                  <a:lumMod val="50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6A5F78FB-1729-E446-B1EF-F7DA69443996}"/>
                  </a:ext>
                </a:extLst>
              </p:cNvPr>
              <p:cNvSpPr/>
              <p:nvPr/>
            </p:nvSpPr>
            <p:spPr>
              <a:xfrm>
                <a:off x="5272094" y="3171285"/>
                <a:ext cx="1037472" cy="4571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圆柱体 108">
                <a:extLst>
                  <a:ext uri="{FF2B5EF4-FFF2-40B4-BE49-F238E27FC236}">
                    <a16:creationId xmlns:a16="http://schemas.microsoft.com/office/drawing/2014/main" id="{609A2A4C-2904-B543-B279-30C069CB6931}"/>
                  </a:ext>
                </a:extLst>
              </p:cNvPr>
              <p:cNvSpPr/>
              <p:nvPr/>
            </p:nvSpPr>
            <p:spPr>
              <a:xfrm>
                <a:off x="5758941" y="2295150"/>
                <a:ext cx="18000" cy="895992"/>
              </a:xfrm>
              <a:prstGeom prst="can">
                <a:avLst/>
              </a:prstGeom>
              <a:solidFill>
                <a:schemeClr val="bg2">
                  <a:lumMod val="50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CBB04AFA-D0DA-DE49-BDAD-33E60495649B}"/>
                  </a:ext>
                </a:extLst>
              </p:cNvPr>
              <p:cNvSpPr/>
              <p:nvPr/>
            </p:nvSpPr>
            <p:spPr>
              <a:xfrm>
                <a:off x="5884720" y="1970972"/>
                <a:ext cx="45719" cy="47099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圆柱体 110">
                <a:extLst>
                  <a:ext uri="{FF2B5EF4-FFF2-40B4-BE49-F238E27FC236}">
                    <a16:creationId xmlns:a16="http://schemas.microsoft.com/office/drawing/2014/main" id="{D0E499C2-7D46-C742-9908-A4F7BB3B98FA}"/>
                  </a:ext>
                </a:extLst>
              </p:cNvPr>
              <p:cNvSpPr/>
              <p:nvPr/>
            </p:nvSpPr>
            <p:spPr>
              <a:xfrm>
                <a:off x="6052273" y="2119563"/>
                <a:ext cx="18000" cy="895992"/>
              </a:xfrm>
              <a:prstGeom prst="can">
                <a:avLst/>
              </a:prstGeom>
              <a:solidFill>
                <a:schemeClr val="bg2">
                  <a:lumMod val="50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圆柱体 111">
                <a:extLst>
                  <a:ext uri="{FF2B5EF4-FFF2-40B4-BE49-F238E27FC236}">
                    <a16:creationId xmlns:a16="http://schemas.microsoft.com/office/drawing/2014/main" id="{9E8EBC60-B6C9-9C42-853F-F953682C6983}"/>
                  </a:ext>
                </a:extLst>
              </p:cNvPr>
              <p:cNvSpPr/>
              <p:nvPr/>
            </p:nvSpPr>
            <p:spPr>
              <a:xfrm>
                <a:off x="6130497" y="2500073"/>
                <a:ext cx="18000" cy="895992"/>
              </a:xfrm>
              <a:prstGeom prst="can">
                <a:avLst/>
              </a:prstGeom>
              <a:solidFill>
                <a:schemeClr val="bg2">
                  <a:lumMod val="50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07489B35-07AB-BB4A-8B65-047D9EA3FB8C}"/>
                  </a:ext>
                </a:extLst>
              </p:cNvPr>
              <p:cNvSpPr/>
              <p:nvPr/>
            </p:nvSpPr>
            <p:spPr>
              <a:xfrm>
                <a:off x="6004693" y="2407513"/>
                <a:ext cx="45719" cy="32040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E29D776B-491E-9C46-9006-7D9C3F6CAE59}"/>
                  </a:ext>
                </a:extLst>
              </p:cNvPr>
              <p:cNvSpPr/>
              <p:nvPr/>
            </p:nvSpPr>
            <p:spPr>
              <a:xfrm>
                <a:off x="5735820" y="2249757"/>
                <a:ext cx="57150" cy="599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035B99C6-EA1C-C446-AF3B-B6CA0C6FBCED}"/>
                </a:ext>
              </a:extLst>
            </p:cNvPr>
            <p:cNvSpPr/>
            <p:nvPr/>
          </p:nvSpPr>
          <p:spPr>
            <a:xfrm>
              <a:off x="10365360" y="1371861"/>
              <a:ext cx="61298" cy="1374958"/>
            </a:xfrm>
            <a:prstGeom prst="rect">
              <a:avLst/>
            </a:prstGeom>
            <a:solidFill>
              <a:srgbClr val="002060">
                <a:alpha val="38000"/>
              </a:srgbClr>
            </a:solidFill>
            <a:ln>
              <a:noFill/>
            </a:ln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390267E3-DD12-CB4D-84ED-2DD02D17ED24}"/>
              </a:ext>
            </a:extLst>
          </p:cNvPr>
          <p:cNvSpPr txBox="1"/>
          <p:nvPr/>
        </p:nvSpPr>
        <p:spPr>
          <a:xfrm>
            <a:off x="8153060" y="4790542"/>
            <a:ext cx="1259832" cy="120032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Timing DRC</a:t>
            </a:r>
          </a:p>
          <a:p>
            <a:pPr algn="ctr"/>
            <a:r>
              <a:rPr kumimoji="1" lang="en-US" altLang="zh-CN" dirty="0"/>
              <a:t>DRC</a:t>
            </a:r>
          </a:p>
          <a:p>
            <a:pPr algn="ctr"/>
            <a:r>
              <a:rPr kumimoji="1" lang="en-US" altLang="zh-CN" dirty="0"/>
              <a:t>ERC</a:t>
            </a:r>
          </a:p>
          <a:p>
            <a:pPr algn="ctr"/>
            <a:r>
              <a:rPr kumimoji="1" lang="en-US" altLang="zh-CN" dirty="0"/>
              <a:t>LVS</a:t>
            </a:r>
            <a:endParaRPr kumimoji="1" lang="zh-CN" altLang="en-US" dirty="0"/>
          </a:p>
        </p:txBody>
      </p:sp>
      <p:pic>
        <p:nvPicPr>
          <p:cNvPr id="208" name="图片 207">
            <a:extLst>
              <a:ext uri="{FF2B5EF4-FFF2-40B4-BE49-F238E27FC236}">
                <a16:creationId xmlns:a16="http://schemas.microsoft.com/office/drawing/2014/main" id="{A470426E-CDB8-3A43-B462-A67AF6EBED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25" y="4538874"/>
            <a:ext cx="3532073" cy="1792885"/>
          </a:xfrm>
          <a:prstGeom prst="rect">
            <a:avLst/>
          </a:prstGeom>
        </p:spPr>
      </p:pic>
      <p:sp>
        <p:nvSpPr>
          <p:cNvPr id="209" name="AutoShape 32">
            <a:extLst>
              <a:ext uri="{FF2B5EF4-FFF2-40B4-BE49-F238E27FC236}">
                <a16:creationId xmlns:a16="http://schemas.microsoft.com/office/drawing/2014/main" id="{B74DB172-259D-C04C-9C5D-C0CC669C5A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0" name="AutoShape 34">
            <a:extLst>
              <a:ext uri="{FF2B5EF4-FFF2-40B4-BE49-F238E27FC236}">
                <a16:creationId xmlns:a16="http://schemas.microsoft.com/office/drawing/2014/main" id="{8B5D2DFF-D5E4-CE46-90DC-3E3529FF25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53833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12" name="图片 211">
            <a:extLst>
              <a:ext uri="{FF2B5EF4-FFF2-40B4-BE49-F238E27FC236}">
                <a16:creationId xmlns:a16="http://schemas.microsoft.com/office/drawing/2014/main" id="{6E9ACE54-9002-C14E-AD73-56F091BC20C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" r="7704" b="2232"/>
          <a:stretch/>
        </p:blipFill>
        <p:spPr>
          <a:xfrm>
            <a:off x="404539" y="4838242"/>
            <a:ext cx="1652815" cy="1068044"/>
          </a:xfrm>
          <a:prstGeom prst="rect">
            <a:avLst/>
          </a:prstGeom>
        </p:spPr>
      </p:pic>
      <p:pic>
        <p:nvPicPr>
          <p:cNvPr id="214" name="图片 213">
            <a:extLst>
              <a:ext uri="{FF2B5EF4-FFF2-40B4-BE49-F238E27FC236}">
                <a16:creationId xmlns:a16="http://schemas.microsoft.com/office/drawing/2014/main" id="{E9218ACB-EEFE-D14D-97BB-C4CE43E80BF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6" t="8160" r="5170" b="7613"/>
          <a:stretch/>
        </p:blipFill>
        <p:spPr>
          <a:xfrm>
            <a:off x="2462577" y="4656153"/>
            <a:ext cx="1792433" cy="1358952"/>
          </a:xfrm>
          <a:prstGeom prst="rect">
            <a:avLst/>
          </a:prstGeom>
        </p:spPr>
      </p:pic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F7A1B637-EFFE-4FCD-8F40-474BA16E73F2}"/>
              </a:ext>
            </a:extLst>
          </p:cNvPr>
          <p:cNvCxnSpPr>
            <a:cxnSpLocks/>
            <a:stCxn id="48" idx="3"/>
            <a:endCxn id="36" idx="3"/>
          </p:cNvCxnSpPr>
          <p:nvPr/>
        </p:nvCxnSpPr>
        <p:spPr>
          <a:xfrm>
            <a:off x="11610019" y="1319366"/>
            <a:ext cx="43206" cy="2755106"/>
          </a:xfrm>
          <a:prstGeom prst="bentConnector3">
            <a:avLst>
              <a:gd name="adj1" fmla="val 116151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8F355E70-05EA-4695-8AB7-A48CFF2EE811}"/>
              </a:ext>
            </a:extLst>
          </p:cNvPr>
          <p:cNvGrpSpPr/>
          <p:nvPr/>
        </p:nvGrpSpPr>
        <p:grpSpPr>
          <a:xfrm>
            <a:off x="9692839" y="2159898"/>
            <a:ext cx="2341303" cy="1104165"/>
            <a:chOff x="266700" y="4619625"/>
            <a:chExt cx="2874963" cy="1338263"/>
          </a:xfrm>
        </p:grpSpPr>
        <p:grpSp>
          <p:nvGrpSpPr>
            <p:cNvPr id="207" name="Group 33">
              <a:extLst>
                <a:ext uri="{FF2B5EF4-FFF2-40B4-BE49-F238E27FC236}">
                  <a16:creationId xmlns:a16="http://schemas.microsoft.com/office/drawing/2014/main" id="{798823C9-A6FE-4F91-BE44-C31DA2EED4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2850" y="4619625"/>
              <a:ext cx="230188" cy="306388"/>
              <a:chOff x="1344" y="1968"/>
              <a:chExt cx="288" cy="384"/>
            </a:xfrm>
          </p:grpSpPr>
          <p:sp>
            <p:nvSpPr>
              <p:cNvPr id="254" name="AutoShape 34">
                <a:extLst>
                  <a:ext uri="{FF2B5EF4-FFF2-40B4-BE49-F238E27FC236}">
                    <a16:creationId xmlns:a16="http://schemas.microsoft.com/office/drawing/2014/main" id="{C70D9C06-6A63-4107-AAC8-329FA9B81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968"/>
                <a:ext cx="240" cy="384"/>
              </a:xfrm>
              <a:prstGeom prst="flowChartDelay">
                <a:avLst/>
              </a:prstGeom>
              <a:solidFill>
                <a:srgbClr val="FFCC66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5" name="AutoShape 35">
                <a:extLst>
                  <a:ext uri="{FF2B5EF4-FFF2-40B4-BE49-F238E27FC236}">
                    <a16:creationId xmlns:a16="http://schemas.microsoft.com/office/drawing/2014/main" id="{8DD3F630-E735-49DA-9D69-1F6A8E684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139"/>
                <a:ext cx="48" cy="48"/>
              </a:xfrm>
              <a:prstGeom prst="flowChartDelay">
                <a:avLst/>
              </a:prstGeom>
              <a:noFill/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11" name="Group 36">
              <a:extLst>
                <a:ext uri="{FF2B5EF4-FFF2-40B4-BE49-F238E27FC236}">
                  <a16:creationId xmlns:a16="http://schemas.microsoft.com/office/drawing/2014/main" id="{8BB0DC67-83EA-4D2E-8C96-7C6CACCEF9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688" y="4892675"/>
              <a:ext cx="230187" cy="306388"/>
              <a:chOff x="1344" y="1968"/>
              <a:chExt cx="288" cy="384"/>
            </a:xfrm>
          </p:grpSpPr>
          <p:sp>
            <p:nvSpPr>
              <p:cNvPr id="252" name="AutoShape 37">
                <a:extLst>
                  <a:ext uri="{FF2B5EF4-FFF2-40B4-BE49-F238E27FC236}">
                    <a16:creationId xmlns:a16="http://schemas.microsoft.com/office/drawing/2014/main" id="{F2BC75D3-E886-45EA-95F9-AC383348F2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968"/>
                <a:ext cx="240" cy="384"/>
              </a:xfrm>
              <a:prstGeom prst="flowChartDelay">
                <a:avLst/>
              </a:prstGeom>
              <a:solidFill>
                <a:srgbClr val="FFCC66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3" name="Oval 38">
                <a:extLst>
                  <a:ext uri="{FF2B5EF4-FFF2-40B4-BE49-F238E27FC236}">
                    <a16:creationId xmlns:a16="http://schemas.microsoft.com/office/drawing/2014/main" id="{C16EBECD-B1D4-499C-BBA0-5055E608E7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139"/>
                <a:ext cx="48" cy="48"/>
              </a:xfrm>
              <a:prstGeom prst="ellipse">
                <a:avLst/>
              </a:prstGeom>
              <a:noFill/>
              <a:ln w="19050">
                <a:solidFill>
                  <a:srgbClr val="00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13" name="Group 39">
              <a:extLst>
                <a:ext uri="{FF2B5EF4-FFF2-40B4-BE49-F238E27FC236}">
                  <a16:creationId xmlns:a16="http://schemas.microsoft.com/office/drawing/2014/main" id="{D69FE953-2EFA-4017-9DD7-56D6E8176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2850" y="5192713"/>
              <a:ext cx="230188" cy="306387"/>
              <a:chOff x="1344" y="1968"/>
              <a:chExt cx="288" cy="384"/>
            </a:xfrm>
          </p:grpSpPr>
          <p:sp>
            <p:nvSpPr>
              <p:cNvPr id="250" name="AutoShape 40">
                <a:extLst>
                  <a:ext uri="{FF2B5EF4-FFF2-40B4-BE49-F238E27FC236}">
                    <a16:creationId xmlns:a16="http://schemas.microsoft.com/office/drawing/2014/main" id="{82533A25-2481-4F4F-A34C-BF7B4AA25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968"/>
                <a:ext cx="240" cy="384"/>
              </a:xfrm>
              <a:prstGeom prst="flowChartDelay">
                <a:avLst/>
              </a:prstGeom>
              <a:solidFill>
                <a:srgbClr val="FFCC66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1" name="Oval 41">
                <a:extLst>
                  <a:ext uri="{FF2B5EF4-FFF2-40B4-BE49-F238E27FC236}">
                    <a16:creationId xmlns:a16="http://schemas.microsoft.com/office/drawing/2014/main" id="{70B7B815-479A-4B72-A786-1307414C7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139"/>
                <a:ext cx="48" cy="48"/>
              </a:xfrm>
              <a:prstGeom prst="ellipse">
                <a:avLst/>
              </a:prstGeom>
              <a:noFill/>
              <a:ln w="19050">
                <a:solidFill>
                  <a:srgbClr val="00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5" name="Rectangle 42">
              <a:extLst>
                <a:ext uri="{FF2B5EF4-FFF2-40B4-BE49-F238E27FC236}">
                  <a16:creationId xmlns:a16="http://schemas.microsoft.com/office/drawing/2014/main" id="{DBD5BE44-4745-40A5-B995-467678FED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7600" y="4913313"/>
              <a:ext cx="269875" cy="496887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" name="Line 43">
              <a:extLst>
                <a:ext uri="{FF2B5EF4-FFF2-40B4-BE49-F238E27FC236}">
                  <a16:creationId xmlns:a16="http://schemas.microsoft.com/office/drawing/2014/main" id="{F565CCCA-C5FE-4DB8-AAEB-DC78D84E72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7600" y="5253038"/>
              <a:ext cx="0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7" name="Line 44">
              <a:extLst>
                <a:ext uri="{FF2B5EF4-FFF2-40B4-BE49-F238E27FC236}">
                  <a16:creationId xmlns:a16="http://schemas.microsoft.com/office/drawing/2014/main" id="{7D75E3BA-FDA9-42B9-9F05-5DABD100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7600" y="5214938"/>
              <a:ext cx="77788" cy="3810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8" name="Line 45">
              <a:extLst>
                <a:ext uri="{FF2B5EF4-FFF2-40B4-BE49-F238E27FC236}">
                  <a16:creationId xmlns:a16="http://schemas.microsoft.com/office/drawing/2014/main" id="{485E0AC6-CE16-4945-8198-6E65B81898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87600" y="5253038"/>
              <a:ext cx="77788" cy="3810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" name="AutoShape 46">
              <a:extLst>
                <a:ext uri="{FF2B5EF4-FFF2-40B4-BE49-F238E27FC236}">
                  <a16:creationId xmlns:a16="http://schemas.microsoft.com/office/drawing/2014/main" id="{46254A06-EAB5-40FD-8081-60305AA37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113" y="4892675"/>
              <a:ext cx="192087" cy="306388"/>
            </a:xfrm>
            <a:prstGeom prst="flowChartDelay">
              <a:avLst/>
            </a:prstGeom>
            <a:solidFill>
              <a:srgbClr val="FFCC66"/>
            </a:solidFill>
            <a:ln w="19050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" name="Oval 47">
              <a:extLst>
                <a:ext uri="{FF2B5EF4-FFF2-40B4-BE49-F238E27FC236}">
                  <a16:creationId xmlns:a16="http://schemas.microsoft.com/office/drawing/2014/main" id="{8C5BA85D-BFE6-4A4E-AB82-AACE9346D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5029200"/>
              <a:ext cx="38100" cy="38100"/>
            </a:xfrm>
            <a:prstGeom prst="ellips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221" name="Line 48">
              <a:extLst>
                <a:ext uri="{FF2B5EF4-FFF2-40B4-BE49-F238E27FC236}">
                  <a16:creationId xmlns:a16="http://schemas.microsoft.com/office/drawing/2014/main" id="{F1B4E1DD-AD27-4875-92F7-42DF67E924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800" y="4691063"/>
              <a:ext cx="908050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" name="Line 49">
              <a:extLst>
                <a:ext uri="{FF2B5EF4-FFF2-40B4-BE49-F238E27FC236}">
                  <a16:creationId xmlns:a16="http://schemas.microsoft.com/office/drawing/2014/main" id="{494FB94B-72AE-4772-ABC2-DD538B19BD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3938" y="5253038"/>
              <a:ext cx="188912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3" name="Line 50">
              <a:extLst>
                <a:ext uri="{FF2B5EF4-FFF2-40B4-BE49-F238E27FC236}">
                  <a16:creationId xmlns:a16="http://schemas.microsoft.com/office/drawing/2014/main" id="{6F947621-A48D-448B-A0F1-BB2589AE99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463" y="5432425"/>
              <a:ext cx="687387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4" name="Line 51">
              <a:extLst>
                <a:ext uri="{FF2B5EF4-FFF2-40B4-BE49-F238E27FC236}">
                  <a16:creationId xmlns:a16="http://schemas.microsoft.com/office/drawing/2014/main" id="{76739E5C-5092-4965-B61E-F39B48D6DC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463" y="5154613"/>
              <a:ext cx="0" cy="612775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" name="Line 52">
              <a:extLst>
                <a:ext uri="{FF2B5EF4-FFF2-40B4-BE49-F238E27FC236}">
                  <a16:creationId xmlns:a16="http://schemas.microsoft.com/office/drawing/2014/main" id="{2F1DD0D7-E0D4-4003-9293-4969152921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463" y="5149850"/>
              <a:ext cx="149225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" name="Line 53">
              <a:extLst>
                <a:ext uri="{FF2B5EF4-FFF2-40B4-BE49-F238E27FC236}">
                  <a16:creationId xmlns:a16="http://schemas.microsoft.com/office/drawing/2014/main" id="{1E081D0F-14F1-429F-9BF0-37FA0BE65B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463" y="4953000"/>
              <a:ext cx="149225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7" name="Line 54">
              <a:extLst>
                <a:ext uri="{FF2B5EF4-FFF2-40B4-BE49-F238E27FC236}">
                  <a16:creationId xmlns:a16="http://schemas.microsoft.com/office/drawing/2014/main" id="{5524E988-001F-446B-8FBC-29B03FF2D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0225" y="4691063"/>
              <a:ext cx="0" cy="268287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8" name="Oval 55">
              <a:extLst>
                <a:ext uri="{FF2B5EF4-FFF2-40B4-BE49-F238E27FC236}">
                  <a16:creationId xmlns:a16="http://schemas.microsoft.com/office/drawing/2014/main" id="{99BFA639-6D9C-4C6F-979E-716B23F63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" y="5410200"/>
              <a:ext cx="39688" cy="38100"/>
            </a:xfrm>
            <a:prstGeom prst="ellipse">
              <a:avLst/>
            </a:prstGeom>
            <a:solidFill>
              <a:srgbClr val="000066"/>
            </a:solidFill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229" name="Oval 56">
              <a:extLst>
                <a:ext uri="{FF2B5EF4-FFF2-40B4-BE49-F238E27FC236}">
                  <a16:creationId xmlns:a16="http://schemas.microsoft.com/office/drawing/2014/main" id="{A2866AC4-C5BC-443E-9F89-DACC30011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3" y="4672013"/>
              <a:ext cx="38100" cy="39687"/>
            </a:xfrm>
            <a:prstGeom prst="ellipse">
              <a:avLst/>
            </a:prstGeom>
            <a:solidFill>
              <a:srgbClr val="000066"/>
            </a:solidFill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230" name="Line 57">
              <a:extLst>
                <a:ext uri="{FF2B5EF4-FFF2-40B4-BE49-F238E27FC236}">
                  <a16:creationId xmlns:a16="http://schemas.microsoft.com/office/drawing/2014/main" id="{F061D7C1-4D69-4C94-A653-6855C7AF6D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3938" y="4870450"/>
              <a:ext cx="0" cy="382588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1" name="Line 58">
              <a:extLst>
                <a:ext uri="{FF2B5EF4-FFF2-40B4-BE49-F238E27FC236}">
                  <a16:creationId xmlns:a16="http://schemas.microsoft.com/office/drawing/2014/main" id="{C3413F2C-B357-475F-B55D-C12E3159A9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3938" y="4870450"/>
              <a:ext cx="188912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2" name="Line 59">
              <a:extLst>
                <a:ext uri="{FF2B5EF4-FFF2-40B4-BE49-F238E27FC236}">
                  <a16:creationId xmlns:a16="http://schemas.microsoft.com/office/drawing/2014/main" id="{0C5F99C8-D43C-484B-B29C-50A953EFF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4875" y="5053013"/>
              <a:ext cx="119063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3" name="Oval 60">
              <a:extLst>
                <a:ext uri="{FF2B5EF4-FFF2-40B4-BE49-F238E27FC236}">
                  <a16:creationId xmlns:a16="http://schemas.microsoft.com/office/drawing/2014/main" id="{9FC96CEB-4F8E-4183-95E6-58596A7EC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363" y="5033963"/>
              <a:ext cx="39687" cy="38100"/>
            </a:xfrm>
            <a:prstGeom prst="ellipse">
              <a:avLst/>
            </a:prstGeom>
            <a:solidFill>
              <a:srgbClr val="000066"/>
            </a:solidFill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234" name="Line 61">
              <a:extLst>
                <a:ext uri="{FF2B5EF4-FFF2-40B4-BE49-F238E27FC236}">
                  <a16:creationId xmlns:a16="http://schemas.microsoft.com/office/drawing/2014/main" id="{CFDBD32D-1551-4F6E-9BA9-AB14AE52C2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3038" y="4772025"/>
              <a:ext cx="192087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" name="Line 62">
              <a:extLst>
                <a:ext uri="{FF2B5EF4-FFF2-40B4-BE49-F238E27FC236}">
                  <a16:creationId xmlns:a16="http://schemas.microsoft.com/office/drawing/2014/main" id="{C2D88871-1FDA-4339-AAEE-EB9A87365F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3038" y="5346700"/>
              <a:ext cx="192087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" name="Line 63">
              <a:extLst>
                <a:ext uri="{FF2B5EF4-FFF2-40B4-BE49-F238E27FC236}">
                  <a16:creationId xmlns:a16="http://schemas.microsoft.com/office/drawing/2014/main" id="{9FF17C8B-06A1-4DB4-8BC4-EA5002724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5125" y="4772025"/>
              <a:ext cx="0" cy="187325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" name="Line 64">
              <a:extLst>
                <a:ext uri="{FF2B5EF4-FFF2-40B4-BE49-F238E27FC236}">
                  <a16:creationId xmlns:a16="http://schemas.microsoft.com/office/drawing/2014/main" id="{EE1C384D-CD70-40F8-B10F-E7776DA7D2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5125" y="4959350"/>
              <a:ext cx="153988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" name="Line 65">
              <a:extLst>
                <a:ext uri="{FF2B5EF4-FFF2-40B4-BE49-F238E27FC236}">
                  <a16:creationId xmlns:a16="http://schemas.microsoft.com/office/drawing/2014/main" id="{AB4B50B7-ECBD-4D7C-8323-5BBFC6B948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5125" y="5149850"/>
              <a:ext cx="153988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9" name="Line 66">
              <a:extLst>
                <a:ext uri="{FF2B5EF4-FFF2-40B4-BE49-F238E27FC236}">
                  <a16:creationId xmlns:a16="http://schemas.microsoft.com/office/drawing/2014/main" id="{C2C83577-E85D-4396-B4A4-7E2781B08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5125" y="5141913"/>
              <a:ext cx="0" cy="204787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0" name="Line 67">
              <a:extLst>
                <a:ext uri="{FF2B5EF4-FFF2-40B4-BE49-F238E27FC236}">
                  <a16:creationId xmlns:a16="http://schemas.microsoft.com/office/drawing/2014/main" id="{8FCC7542-ECC0-47CA-95C1-EBA4BA0B27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300" y="5045075"/>
              <a:ext cx="368300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1" name="Line 68">
              <a:extLst>
                <a:ext uri="{FF2B5EF4-FFF2-40B4-BE49-F238E27FC236}">
                  <a16:creationId xmlns:a16="http://schemas.microsoft.com/office/drawing/2014/main" id="{523D1381-AAA9-46E5-971D-607817A57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7475" y="5154613"/>
              <a:ext cx="446088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2" name="Line 69">
              <a:extLst>
                <a:ext uri="{FF2B5EF4-FFF2-40B4-BE49-F238E27FC236}">
                  <a16:creationId xmlns:a16="http://schemas.microsoft.com/office/drawing/2014/main" id="{752697CF-E3C3-4849-9530-8AC6EBBB47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2425" y="5149850"/>
              <a:ext cx="0" cy="617538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3" name="Line 70">
              <a:extLst>
                <a:ext uri="{FF2B5EF4-FFF2-40B4-BE49-F238E27FC236}">
                  <a16:creationId xmlns:a16="http://schemas.microsoft.com/office/drawing/2014/main" id="{B728D836-1198-48A7-B47E-D04B2E93E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463" y="5767388"/>
              <a:ext cx="2366962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4" name="Oval 71">
              <a:extLst>
                <a:ext uri="{FF2B5EF4-FFF2-40B4-BE49-F238E27FC236}">
                  <a16:creationId xmlns:a16="http://schemas.microsoft.com/office/drawing/2014/main" id="{CA67A976-75B8-41F0-ABC5-FD73FD33C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" y="4672013"/>
              <a:ext cx="38100" cy="39687"/>
            </a:xfrm>
            <a:prstGeom prst="ellips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245" name="Oval 72">
              <a:extLst>
                <a:ext uri="{FF2B5EF4-FFF2-40B4-BE49-F238E27FC236}">
                  <a16:creationId xmlns:a16="http://schemas.microsoft.com/office/drawing/2014/main" id="{0FC2FC2F-DB7B-4ADE-B967-0215268B0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3563" y="5130800"/>
              <a:ext cx="38100" cy="38100"/>
            </a:xfrm>
            <a:prstGeom prst="ellips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246" name="Oval 73">
              <a:extLst>
                <a:ext uri="{FF2B5EF4-FFF2-40B4-BE49-F238E27FC236}">
                  <a16:creationId xmlns:a16="http://schemas.microsoft.com/office/drawing/2014/main" id="{F8172B82-1462-4EF1-BC97-1C1997595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200" y="5130800"/>
              <a:ext cx="38100" cy="38100"/>
            </a:xfrm>
            <a:prstGeom prst="ellipse">
              <a:avLst/>
            </a:prstGeom>
            <a:solidFill>
              <a:srgbClr val="000066"/>
            </a:solidFill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247" name="Line 74">
              <a:extLst>
                <a:ext uri="{FF2B5EF4-FFF2-40B4-BE49-F238E27FC236}">
                  <a16:creationId xmlns:a16="http://schemas.microsoft.com/office/drawing/2014/main" id="{D6AAFE46-820F-4882-919D-327D7E28A7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5200" y="5253038"/>
              <a:ext cx="152400" cy="0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8" name="Line 75">
              <a:extLst>
                <a:ext uri="{FF2B5EF4-FFF2-40B4-BE49-F238E27FC236}">
                  <a16:creationId xmlns:a16="http://schemas.microsoft.com/office/drawing/2014/main" id="{34ED8D37-217D-4D8A-9297-5F8C6FEFC2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5200" y="5245100"/>
              <a:ext cx="0" cy="674688"/>
            </a:xfrm>
            <a:prstGeom prst="lin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9" name="Oval 76">
              <a:extLst>
                <a:ext uri="{FF2B5EF4-FFF2-40B4-BE49-F238E27FC236}">
                  <a16:creationId xmlns:a16="http://schemas.microsoft.com/office/drawing/2014/main" id="{7DD5810A-A282-4AA2-B426-B407D75A0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975" y="5919788"/>
              <a:ext cx="39688" cy="38100"/>
            </a:xfrm>
            <a:prstGeom prst="ellipse">
              <a:avLst/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5290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微软雅黑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2">
            <a:lumMod val="75000"/>
          </a:schemeClr>
        </a:solidFill>
        <a:ln w="19050" cap="flat" cmpd="sng" algn="ctr">
          <a:solidFill>
            <a:schemeClr val="tx1"/>
          </a:solidFill>
          <a:prstDash val="solid"/>
        </a:ln>
        <a:effectLst>
          <a:outerShdw blurRad="50800" dist="76200" dir="2700000" algn="tl" rotWithShape="0">
            <a:prstClr val="black">
              <a:alpha val="40000"/>
            </a:prstClr>
          </a:outerShdw>
        </a:effectLst>
      </a:spPr>
      <a:bodyPr anchor="ctr"/>
      <a:lstStyle>
        <a:defPPr algn="ctr">
          <a:defRPr kumimoji="0" sz="1200" dirty="0" smtClean="0">
            <a:latin typeface="+mn-ea"/>
            <a:ea typeface="+mn-ea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84959</TotalTime>
  <Words>4290</Words>
  <Application>Microsoft Office PowerPoint</Application>
  <PresentationFormat>宽屏</PresentationFormat>
  <Paragraphs>1303</Paragraphs>
  <Slides>44</Slides>
  <Notes>8</Notes>
  <HiddenSlides>1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61" baseType="lpstr">
      <vt:lpstr>Helvetica Neue</vt:lpstr>
      <vt:lpstr>Microsoft YaHei UI</vt:lpstr>
      <vt:lpstr>等线</vt:lpstr>
      <vt:lpstr>宋体</vt:lpstr>
      <vt:lpstr>微软雅黑</vt:lpstr>
      <vt:lpstr>Arial</vt:lpstr>
      <vt:lpstr>Arial</vt:lpstr>
      <vt:lpstr>Arial Black</vt:lpstr>
      <vt:lpstr>Calibri</vt:lpstr>
      <vt:lpstr>Cambria Math</vt:lpstr>
      <vt:lpstr>Courier New</vt:lpstr>
      <vt:lpstr>Open Sans</vt:lpstr>
      <vt:lpstr>Tahoma</vt:lpstr>
      <vt:lpstr>Times New Roman</vt:lpstr>
      <vt:lpstr>Wingdings</vt:lpstr>
      <vt:lpstr>Office 主题​​</vt:lpstr>
      <vt:lpstr>Equation</vt:lpstr>
      <vt:lpstr>PowerPoint 演示文稿</vt:lpstr>
      <vt:lpstr>PowerPoint 演示文稿</vt:lpstr>
      <vt:lpstr>手机芯片模块</vt:lpstr>
      <vt:lpstr>芯片设计目标</vt:lpstr>
      <vt:lpstr>处理器芯片设计：从指令集到芯片</vt:lpstr>
      <vt:lpstr>芯片设计层次</vt:lpstr>
      <vt:lpstr>EDA问题拆解——模块</vt:lpstr>
      <vt:lpstr>EDA问题拆解——模块</vt:lpstr>
      <vt:lpstr>设计过程</vt:lpstr>
      <vt:lpstr>EDA工具链组成</vt:lpstr>
      <vt:lpstr>设计过程</vt:lpstr>
      <vt:lpstr>设计过程</vt:lpstr>
      <vt:lpstr>设计过程</vt:lpstr>
      <vt:lpstr>设计过程</vt:lpstr>
      <vt:lpstr>设计过程——逻辑综合</vt:lpstr>
      <vt:lpstr>设计过程——逻辑综合</vt:lpstr>
      <vt:lpstr>设计过程——逻辑综合</vt:lpstr>
      <vt:lpstr>设计过程——工艺映射</vt:lpstr>
      <vt:lpstr>设计过程——工艺映射</vt:lpstr>
      <vt:lpstr>设计过程——物理设计</vt:lpstr>
      <vt:lpstr>设计过程——物理设计</vt:lpstr>
      <vt:lpstr>设计过程——验证</vt:lpstr>
      <vt:lpstr>设计过程——验证</vt:lpstr>
      <vt:lpstr>设计过程——版图后处理</vt:lpstr>
      <vt:lpstr>设计过程——制造</vt:lpstr>
      <vt:lpstr>设计过程——封装测试</vt:lpstr>
      <vt:lpstr>IC设计流程</vt:lpstr>
      <vt:lpstr>摩尔定律</vt:lpstr>
      <vt:lpstr>工艺演化</vt:lpstr>
      <vt:lpstr>PowerPoint 演示文稿</vt:lpstr>
      <vt:lpstr>工艺参数</vt:lpstr>
      <vt:lpstr>市场需求</vt:lpstr>
      <vt:lpstr>TSMC供应</vt:lpstr>
      <vt:lpstr>110nm工艺新特性</vt:lpstr>
      <vt:lpstr>55nm工艺新特性</vt:lpstr>
      <vt:lpstr>28nm工艺新特性</vt:lpstr>
      <vt:lpstr>PowerPoint 演示文稿</vt:lpstr>
      <vt:lpstr>开源EDA工具目标和任务</vt:lpstr>
      <vt:lpstr>开源EDA项目的几条线</vt:lpstr>
      <vt:lpstr>EDA工具：问题拆解</vt:lpstr>
      <vt:lpstr>Modules and Tools</vt:lpstr>
      <vt:lpstr>EDA工具：关键技术</vt:lpstr>
      <vt:lpstr>EDA工具：框架</vt:lpstr>
      <vt:lpstr>iPD-EDA软件架构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Lau Samuel</dc:creator>
  <cp:lastModifiedBy>LXQ</cp:lastModifiedBy>
  <cp:revision>4568</cp:revision>
  <dcterms:created xsi:type="dcterms:W3CDTF">2018-08-11T07:24:43Z</dcterms:created>
  <dcterms:modified xsi:type="dcterms:W3CDTF">2022-07-10T06:42:38Z</dcterms:modified>
</cp:coreProperties>
</file>